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93"/>
  </p:notesMasterIdLst>
  <p:handoutMasterIdLst>
    <p:handoutMasterId r:id="rId594"/>
  </p:handoutMasterIdLst>
  <p:sldIdLst>
    <p:sldId id="1334"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732" r:id="rId23"/>
    <p:sldId id="733" r:id="rId24"/>
    <p:sldId id="360" r:id="rId25"/>
    <p:sldId id="361" r:id="rId26"/>
    <p:sldId id="362" r:id="rId27"/>
    <p:sldId id="363" r:id="rId28"/>
    <p:sldId id="364" r:id="rId29"/>
    <p:sldId id="365" r:id="rId30"/>
    <p:sldId id="1303" r:id="rId31"/>
    <p:sldId id="1304" r:id="rId32"/>
    <p:sldId id="1305" r:id="rId33"/>
    <p:sldId id="1306" r:id="rId34"/>
    <p:sldId id="366" r:id="rId35"/>
    <p:sldId id="367" r:id="rId36"/>
    <p:sldId id="368" r:id="rId37"/>
    <p:sldId id="369" r:id="rId38"/>
    <p:sldId id="738" r:id="rId39"/>
    <p:sldId id="739"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8" r:id="rId55"/>
    <p:sldId id="389"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4" r:id="rId89"/>
    <p:sldId id="425" r:id="rId90"/>
    <p:sldId id="426" r:id="rId91"/>
    <p:sldId id="427" r:id="rId92"/>
    <p:sldId id="1187" r:id="rId93"/>
    <p:sldId id="1188" r:id="rId94"/>
    <p:sldId id="1191" r:id="rId95"/>
    <p:sldId id="1192" r:id="rId96"/>
    <p:sldId id="1185" r:id="rId97"/>
    <p:sldId id="1186" r:id="rId98"/>
    <p:sldId id="428" r:id="rId99"/>
    <p:sldId id="429" r:id="rId100"/>
    <p:sldId id="430" r:id="rId101"/>
    <p:sldId id="431" r:id="rId102"/>
    <p:sldId id="432" r:id="rId103"/>
    <p:sldId id="433" r:id="rId104"/>
    <p:sldId id="1189" r:id="rId105"/>
    <p:sldId id="1190" r:id="rId106"/>
    <p:sldId id="1193" r:id="rId107"/>
    <p:sldId id="1194" r:id="rId108"/>
    <p:sldId id="1195" r:id="rId109"/>
    <p:sldId id="1196" r:id="rId110"/>
    <p:sldId id="1197" r:id="rId111"/>
    <p:sldId id="1198" r:id="rId112"/>
    <p:sldId id="1199" r:id="rId113"/>
    <p:sldId id="1200" r:id="rId114"/>
    <p:sldId id="892" r:id="rId115"/>
    <p:sldId id="893" r:id="rId116"/>
    <p:sldId id="894" r:id="rId117"/>
    <p:sldId id="895" r:id="rId118"/>
    <p:sldId id="896" r:id="rId119"/>
    <p:sldId id="897" r:id="rId120"/>
    <p:sldId id="898" r:id="rId121"/>
    <p:sldId id="899" r:id="rId122"/>
    <p:sldId id="1181" r:id="rId123"/>
    <p:sldId id="1182" r:id="rId124"/>
    <p:sldId id="1183" r:id="rId125"/>
    <p:sldId id="1184" r:id="rId126"/>
    <p:sldId id="940" r:id="rId127"/>
    <p:sldId id="941" r:id="rId128"/>
    <p:sldId id="1147" r:id="rId129"/>
    <p:sldId id="1148" r:id="rId130"/>
    <p:sldId id="1149" r:id="rId131"/>
    <p:sldId id="1150" r:id="rId132"/>
    <p:sldId id="1201" r:id="rId133"/>
    <p:sldId id="1202" r:id="rId134"/>
    <p:sldId id="1157" r:id="rId135"/>
    <p:sldId id="1158" r:id="rId136"/>
    <p:sldId id="950" r:id="rId137"/>
    <p:sldId id="951" r:id="rId138"/>
    <p:sldId id="952" r:id="rId139"/>
    <p:sldId id="953" r:id="rId140"/>
    <p:sldId id="1151" r:id="rId141"/>
    <p:sldId id="1152" r:id="rId142"/>
    <p:sldId id="1155" r:id="rId143"/>
    <p:sldId id="1156" r:id="rId144"/>
    <p:sldId id="1335" r:id="rId145"/>
    <p:sldId id="1336" r:id="rId146"/>
    <p:sldId id="1337" r:id="rId147"/>
    <p:sldId id="1338" r:id="rId148"/>
    <p:sldId id="1339" r:id="rId149"/>
    <p:sldId id="1340" r:id="rId150"/>
    <p:sldId id="1341" r:id="rId151"/>
    <p:sldId id="1342" r:id="rId152"/>
    <p:sldId id="1343" r:id="rId153"/>
    <p:sldId id="1344" r:id="rId154"/>
    <p:sldId id="1345" r:id="rId155"/>
    <p:sldId id="1346" r:id="rId156"/>
    <p:sldId id="1347" r:id="rId157"/>
    <p:sldId id="1348" r:id="rId158"/>
    <p:sldId id="1349" r:id="rId159"/>
    <p:sldId id="1350" r:id="rId160"/>
    <p:sldId id="1351" r:id="rId161"/>
    <p:sldId id="1352" r:id="rId162"/>
    <p:sldId id="1353" r:id="rId163"/>
    <p:sldId id="1354" r:id="rId164"/>
    <p:sldId id="1355" r:id="rId165"/>
    <p:sldId id="1356" r:id="rId166"/>
    <p:sldId id="1357" r:id="rId167"/>
    <p:sldId id="1358" r:id="rId168"/>
    <p:sldId id="1359" r:id="rId169"/>
    <p:sldId id="1360" r:id="rId170"/>
    <p:sldId id="1169" r:id="rId171"/>
    <p:sldId id="1170" r:id="rId172"/>
    <p:sldId id="1153" r:id="rId173"/>
    <p:sldId id="1154" r:id="rId174"/>
    <p:sldId id="1177" r:id="rId175"/>
    <p:sldId id="1178" r:id="rId176"/>
    <p:sldId id="1179" r:id="rId177"/>
    <p:sldId id="1180" r:id="rId178"/>
    <p:sldId id="1143" r:id="rId179"/>
    <p:sldId id="1144" r:id="rId180"/>
    <p:sldId id="1159" r:id="rId181"/>
    <p:sldId id="1160" r:id="rId182"/>
    <p:sldId id="1161" r:id="rId183"/>
    <p:sldId id="1162" r:id="rId184"/>
    <p:sldId id="1163" r:id="rId185"/>
    <p:sldId id="1164" r:id="rId186"/>
    <p:sldId id="1165" r:id="rId187"/>
    <p:sldId id="1166" r:id="rId188"/>
    <p:sldId id="1167" r:id="rId189"/>
    <p:sldId id="1168" r:id="rId190"/>
    <p:sldId id="960" r:id="rId191"/>
    <p:sldId id="961" r:id="rId192"/>
    <p:sldId id="962" r:id="rId193"/>
    <p:sldId id="963" r:id="rId194"/>
    <p:sldId id="964" r:id="rId195"/>
    <p:sldId id="965" r:id="rId196"/>
    <p:sldId id="1171" r:id="rId197"/>
    <p:sldId id="1172" r:id="rId198"/>
    <p:sldId id="1173" r:id="rId199"/>
    <p:sldId id="1174" r:id="rId200"/>
    <p:sldId id="1175" r:id="rId201"/>
    <p:sldId id="1176" r:id="rId202"/>
    <p:sldId id="1145" r:id="rId203"/>
    <p:sldId id="1146" r:id="rId204"/>
    <p:sldId id="546" r:id="rId205"/>
    <p:sldId id="547" r:id="rId206"/>
    <p:sldId id="548" r:id="rId207"/>
    <p:sldId id="549" r:id="rId208"/>
    <p:sldId id="550" r:id="rId209"/>
    <p:sldId id="551" r:id="rId210"/>
    <p:sldId id="552" r:id="rId211"/>
    <p:sldId id="553" r:id="rId212"/>
    <p:sldId id="554" r:id="rId213"/>
    <p:sldId id="555" r:id="rId214"/>
    <p:sldId id="556" r:id="rId215"/>
    <p:sldId id="557" r:id="rId216"/>
    <p:sldId id="558" r:id="rId217"/>
    <p:sldId id="559" r:id="rId218"/>
    <p:sldId id="560" r:id="rId219"/>
    <p:sldId id="561" r:id="rId220"/>
    <p:sldId id="562" r:id="rId221"/>
    <p:sldId id="563" r:id="rId222"/>
    <p:sldId id="564" r:id="rId223"/>
    <p:sldId id="565" r:id="rId224"/>
    <p:sldId id="566" r:id="rId225"/>
    <p:sldId id="567" r:id="rId226"/>
    <p:sldId id="568" r:id="rId227"/>
    <p:sldId id="569" r:id="rId228"/>
    <p:sldId id="570" r:id="rId229"/>
    <p:sldId id="571" r:id="rId230"/>
    <p:sldId id="572" r:id="rId231"/>
    <p:sldId id="573" r:id="rId232"/>
    <p:sldId id="574" r:id="rId233"/>
    <p:sldId id="575" r:id="rId234"/>
    <p:sldId id="576" r:id="rId235"/>
    <p:sldId id="577" r:id="rId236"/>
    <p:sldId id="578" r:id="rId237"/>
    <p:sldId id="1361" r:id="rId238"/>
    <p:sldId id="1362" r:id="rId239"/>
    <p:sldId id="1363" r:id="rId240"/>
    <p:sldId id="1364" r:id="rId241"/>
    <p:sldId id="1365" r:id="rId242"/>
    <p:sldId id="1366" r:id="rId243"/>
    <p:sldId id="1367" r:id="rId244"/>
    <p:sldId id="1368" r:id="rId245"/>
    <p:sldId id="1369" r:id="rId246"/>
    <p:sldId id="1370" r:id="rId247"/>
    <p:sldId id="1371" r:id="rId248"/>
    <p:sldId id="1372" r:id="rId249"/>
    <p:sldId id="1373" r:id="rId250"/>
    <p:sldId id="1374" r:id="rId251"/>
    <p:sldId id="1375" r:id="rId252"/>
    <p:sldId id="1376" r:id="rId253"/>
    <p:sldId id="1377" r:id="rId254"/>
    <p:sldId id="1378" r:id="rId255"/>
    <p:sldId id="1379" r:id="rId256"/>
    <p:sldId id="1380" r:id="rId257"/>
    <p:sldId id="1381" r:id="rId258"/>
    <p:sldId id="1382" r:id="rId259"/>
    <p:sldId id="1383" r:id="rId260"/>
    <p:sldId id="1384" r:id="rId261"/>
    <p:sldId id="1385" r:id="rId262"/>
    <p:sldId id="1386" r:id="rId263"/>
    <p:sldId id="1387" r:id="rId264"/>
    <p:sldId id="579" r:id="rId265"/>
    <p:sldId id="1205" r:id="rId266"/>
    <p:sldId id="1206" r:id="rId267"/>
    <p:sldId id="1207" r:id="rId268"/>
    <p:sldId id="1208" r:id="rId269"/>
    <p:sldId id="1209" r:id="rId270"/>
    <p:sldId id="1210" r:id="rId271"/>
    <p:sldId id="1211" r:id="rId272"/>
    <p:sldId id="1212" r:id="rId273"/>
    <p:sldId id="1227" r:id="rId274"/>
    <p:sldId id="1228" r:id="rId275"/>
    <p:sldId id="1213" r:id="rId276"/>
    <p:sldId id="1214" r:id="rId277"/>
    <p:sldId id="1215" r:id="rId278"/>
    <p:sldId id="1216" r:id="rId279"/>
    <p:sldId id="1219" r:id="rId280"/>
    <p:sldId id="1220" r:id="rId281"/>
    <p:sldId id="1221" r:id="rId282"/>
    <p:sldId id="1222" r:id="rId283"/>
    <p:sldId id="1223" r:id="rId284"/>
    <p:sldId id="1224" r:id="rId285"/>
    <p:sldId id="1225" r:id="rId286"/>
    <p:sldId id="1226" r:id="rId287"/>
    <p:sldId id="592" r:id="rId288"/>
    <p:sldId id="593" r:id="rId289"/>
    <p:sldId id="1107" r:id="rId290"/>
    <p:sldId id="1108" r:id="rId291"/>
    <p:sldId id="1109" r:id="rId292"/>
    <p:sldId id="1110" r:id="rId293"/>
    <p:sldId id="1111" r:id="rId294"/>
    <p:sldId id="1112" r:id="rId295"/>
    <p:sldId id="1068" r:id="rId296"/>
    <p:sldId id="1069" r:id="rId297"/>
    <p:sldId id="1096" r:id="rId298"/>
    <p:sldId id="1097" r:id="rId299"/>
    <p:sldId id="1103" r:id="rId300"/>
    <p:sldId id="1104" r:id="rId301"/>
    <p:sldId id="1105" r:id="rId302"/>
    <p:sldId id="1106" r:id="rId303"/>
    <p:sldId id="1098" r:id="rId304"/>
    <p:sldId id="1099" r:id="rId305"/>
    <p:sldId id="1070" r:id="rId306"/>
    <p:sldId id="1071" r:id="rId307"/>
    <p:sldId id="1056" r:id="rId308"/>
    <p:sldId id="1057" r:id="rId309"/>
    <p:sldId id="1100" r:id="rId310"/>
    <p:sldId id="1081" r:id="rId311"/>
    <p:sldId id="1086" r:id="rId312"/>
    <p:sldId id="1087" r:id="rId313"/>
    <p:sldId id="1088" r:id="rId314"/>
    <p:sldId id="1089" r:id="rId315"/>
    <p:sldId id="1090" r:id="rId316"/>
    <p:sldId id="1091" r:id="rId317"/>
    <p:sldId id="1092" r:id="rId318"/>
    <p:sldId id="1093" r:id="rId319"/>
    <p:sldId id="1131" r:id="rId320"/>
    <p:sldId id="1132" r:id="rId321"/>
    <p:sldId id="1133" r:id="rId322"/>
    <p:sldId id="1134" r:id="rId323"/>
    <p:sldId id="1135" r:id="rId324"/>
    <p:sldId id="1136" r:id="rId325"/>
    <p:sldId id="1137" r:id="rId326"/>
    <p:sldId id="1138" r:id="rId327"/>
    <p:sldId id="1139" r:id="rId328"/>
    <p:sldId id="1140" r:id="rId329"/>
    <p:sldId id="1094" r:id="rId330"/>
    <p:sldId id="1095" r:id="rId331"/>
    <p:sldId id="1082" r:id="rId332"/>
    <p:sldId id="1083" r:id="rId333"/>
    <p:sldId id="1084" r:id="rId334"/>
    <p:sldId id="1085" r:id="rId335"/>
    <p:sldId id="1141" r:id="rId336"/>
    <p:sldId id="1142" r:id="rId337"/>
    <p:sldId id="636" r:id="rId338"/>
    <p:sldId id="637" r:id="rId339"/>
    <p:sldId id="1101" r:id="rId340"/>
    <p:sldId id="1102" r:id="rId341"/>
    <p:sldId id="775" r:id="rId342"/>
    <p:sldId id="776" r:id="rId343"/>
    <p:sldId id="777" r:id="rId344"/>
    <p:sldId id="778" r:id="rId345"/>
    <p:sldId id="779" r:id="rId346"/>
    <p:sldId id="780" r:id="rId347"/>
    <p:sldId id="1042" r:id="rId348"/>
    <p:sldId id="1043" r:id="rId349"/>
    <p:sldId id="1044" r:id="rId350"/>
    <p:sldId id="1045" r:id="rId351"/>
    <p:sldId id="1046" r:id="rId352"/>
    <p:sldId id="1047" r:id="rId353"/>
    <p:sldId id="1048" r:id="rId354"/>
    <p:sldId id="1049" r:id="rId355"/>
    <p:sldId id="1050" r:id="rId356"/>
    <p:sldId id="1051" r:id="rId357"/>
    <p:sldId id="1054" r:id="rId358"/>
    <p:sldId id="1055" r:id="rId359"/>
    <p:sldId id="1052" r:id="rId360"/>
    <p:sldId id="1053" r:id="rId361"/>
    <p:sldId id="1040" r:id="rId362"/>
    <p:sldId id="1041" r:id="rId363"/>
    <p:sldId id="1072" r:id="rId364"/>
    <p:sldId id="1073" r:id="rId365"/>
    <p:sldId id="1074" r:id="rId366"/>
    <p:sldId id="1075" r:id="rId367"/>
    <p:sldId id="1076" r:id="rId368"/>
    <p:sldId id="1077" r:id="rId369"/>
    <p:sldId id="1388" r:id="rId370"/>
    <p:sldId id="1389" r:id="rId371"/>
    <p:sldId id="1390" r:id="rId372"/>
    <p:sldId id="1391" r:id="rId373"/>
    <p:sldId id="1392" r:id="rId374"/>
    <p:sldId id="1393" r:id="rId375"/>
    <p:sldId id="1394" r:id="rId376"/>
    <p:sldId id="1395" r:id="rId377"/>
    <p:sldId id="1396" r:id="rId378"/>
    <p:sldId id="1397" r:id="rId379"/>
    <p:sldId id="1398" r:id="rId380"/>
    <p:sldId id="1399" r:id="rId381"/>
    <p:sldId id="1400" r:id="rId382"/>
    <p:sldId id="1401" r:id="rId383"/>
    <p:sldId id="1402" r:id="rId384"/>
    <p:sldId id="1403" r:id="rId385"/>
    <p:sldId id="1404" r:id="rId386"/>
    <p:sldId id="1405" r:id="rId387"/>
    <p:sldId id="1406" r:id="rId388"/>
    <p:sldId id="1407" r:id="rId389"/>
    <p:sldId id="1408" r:id="rId390"/>
    <p:sldId id="1409" r:id="rId391"/>
    <p:sldId id="1078" r:id="rId392"/>
    <p:sldId id="1079" r:id="rId393"/>
    <p:sldId id="1127" r:id="rId394"/>
    <p:sldId id="1128" r:id="rId395"/>
    <p:sldId id="1129" r:id="rId396"/>
    <p:sldId id="1130" r:id="rId397"/>
    <p:sldId id="1032" r:id="rId398"/>
    <p:sldId id="1033" r:id="rId399"/>
    <p:sldId id="1113" r:id="rId400"/>
    <p:sldId id="1114" r:id="rId401"/>
    <p:sldId id="1115" r:id="rId402"/>
    <p:sldId id="1116" r:id="rId403"/>
    <p:sldId id="1119" r:id="rId404"/>
    <p:sldId id="1120" r:id="rId405"/>
    <p:sldId id="1121" r:id="rId406"/>
    <p:sldId id="1122" r:id="rId407"/>
    <p:sldId id="1125" r:id="rId408"/>
    <p:sldId id="1126" r:id="rId409"/>
    <p:sldId id="1410" r:id="rId410"/>
    <p:sldId id="1411" r:id="rId411"/>
    <p:sldId id="1412" r:id="rId412"/>
    <p:sldId id="1413" r:id="rId413"/>
    <p:sldId id="1414" r:id="rId414"/>
    <p:sldId id="1415" r:id="rId415"/>
    <p:sldId id="1416" r:id="rId416"/>
    <p:sldId id="1417" r:id="rId417"/>
    <p:sldId id="1418" r:id="rId418"/>
    <p:sldId id="1419" r:id="rId419"/>
    <p:sldId id="1420" r:id="rId420"/>
    <p:sldId id="1421" r:id="rId421"/>
    <p:sldId id="1422" r:id="rId422"/>
    <p:sldId id="1423" r:id="rId423"/>
    <p:sldId id="1424" r:id="rId424"/>
    <p:sldId id="1425" r:id="rId425"/>
    <p:sldId id="1426" r:id="rId426"/>
    <p:sldId id="1427" r:id="rId427"/>
    <p:sldId id="1428" r:id="rId428"/>
    <p:sldId id="1429" r:id="rId429"/>
    <p:sldId id="1430" r:id="rId430"/>
    <p:sldId id="1431" r:id="rId431"/>
    <p:sldId id="1432" r:id="rId432"/>
    <p:sldId id="1433" r:id="rId433"/>
    <p:sldId id="1434" r:id="rId434"/>
    <p:sldId id="1435" r:id="rId435"/>
    <p:sldId id="1002" r:id="rId436"/>
    <p:sldId id="1003" r:id="rId437"/>
    <p:sldId id="1004" r:id="rId438"/>
    <p:sldId id="1005" r:id="rId439"/>
    <p:sldId id="984" r:id="rId440"/>
    <p:sldId id="985" r:id="rId441"/>
    <p:sldId id="1000" r:id="rId442"/>
    <p:sldId id="1001" r:id="rId443"/>
    <p:sldId id="996" r:id="rId444"/>
    <p:sldId id="997" r:id="rId445"/>
    <p:sldId id="1203" r:id="rId446"/>
    <p:sldId id="1204" r:id="rId447"/>
    <p:sldId id="799" r:id="rId448"/>
    <p:sldId id="800" r:id="rId449"/>
    <p:sldId id="998" r:id="rId450"/>
    <p:sldId id="999" r:id="rId451"/>
    <p:sldId id="1006" r:id="rId452"/>
    <p:sldId id="1007" r:id="rId453"/>
    <p:sldId id="1012" r:id="rId454"/>
    <p:sldId id="1013" r:id="rId455"/>
    <p:sldId id="1028" r:id="rId456"/>
    <p:sldId id="1029" r:id="rId457"/>
    <p:sldId id="805" r:id="rId458"/>
    <p:sldId id="806" r:id="rId459"/>
    <p:sldId id="817" r:id="rId460"/>
    <p:sldId id="818" r:id="rId461"/>
    <p:sldId id="1008" r:id="rId462"/>
    <p:sldId id="1009" r:id="rId463"/>
    <p:sldId id="1010" r:id="rId464"/>
    <p:sldId id="1011" r:id="rId465"/>
    <p:sldId id="1287" r:id="rId466"/>
    <p:sldId id="1288" r:id="rId467"/>
    <p:sldId id="1289" r:id="rId468"/>
    <p:sldId id="1290" r:id="rId469"/>
    <p:sldId id="1291" r:id="rId470"/>
    <p:sldId id="1292" r:id="rId471"/>
    <p:sldId id="1436" r:id="rId472"/>
    <p:sldId id="1437" r:id="rId473"/>
    <p:sldId id="1267" r:id="rId474"/>
    <p:sldId id="1268" r:id="rId475"/>
    <p:sldId id="1269" r:id="rId476"/>
    <p:sldId id="1270" r:id="rId477"/>
    <p:sldId id="1014" r:id="rId478"/>
    <p:sldId id="1015" r:id="rId479"/>
    <p:sldId id="1016" r:id="rId480"/>
    <p:sldId id="1017" r:id="rId481"/>
    <p:sldId id="1018" r:id="rId482"/>
    <p:sldId id="1019" r:id="rId483"/>
    <p:sldId id="1020" r:id="rId484"/>
    <p:sldId id="1021" r:id="rId485"/>
    <p:sldId id="1022" r:id="rId486"/>
    <p:sldId id="1023" r:id="rId487"/>
    <p:sldId id="821" r:id="rId488"/>
    <p:sldId id="822" r:id="rId489"/>
    <p:sldId id="823" r:id="rId490"/>
    <p:sldId id="824" r:id="rId491"/>
    <p:sldId id="1293" r:id="rId492"/>
    <p:sldId id="1294" r:id="rId493"/>
    <p:sldId id="1295" r:id="rId494"/>
    <p:sldId id="1296" r:id="rId495"/>
    <p:sldId id="1297" r:id="rId496"/>
    <p:sldId id="1298" r:id="rId497"/>
    <p:sldId id="1299" r:id="rId498"/>
    <p:sldId id="1300" r:id="rId499"/>
    <p:sldId id="1301" r:id="rId500"/>
    <p:sldId id="1302" r:id="rId501"/>
    <p:sldId id="986" r:id="rId502"/>
    <p:sldId id="987" r:id="rId503"/>
    <p:sldId id="827" r:id="rId504"/>
    <p:sldId id="828" r:id="rId505"/>
    <p:sldId id="829" r:id="rId506"/>
    <p:sldId id="830" r:id="rId507"/>
    <p:sldId id="831" r:id="rId508"/>
    <p:sldId id="832" r:id="rId509"/>
    <p:sldId id="1438" r:id="rId510"/>
    <p:sldId id="1439" r:id="rId511"/>
    <p:sldId id="1440" r:id="rId512"/>
    <p:sldId id="1441" r:id="rId513"/>
    <p:sldId id="1442" r:id="rId514"/>
    <p:sldId id="1443" r:id="rId515"/>
    <p:sldId id="1444" r:id="rId516"/>
    <p:sldId id="1445" r:id="rId517"/>
    <p:sldId id="1446" r:id="rId518"/>
    <p:sldId id="1447" r:id="rId519"/>
    <p:sldId id="1448" r:id="rId520"/>
    <p:sldId id="1449" r:id="rId521"/>
    <p:sldId id="1450" r:id="rId522"/>
    <p:sldId id="1451" r:id="rId523"/>
    <p:sldId id="1452" r:id="rId524"/>
    <p:sldId id="1453" r:id="rId525"/>
    <p:sldId id="1454" r:id="rId526"/>
    <p:sldId id="1455" r:id="rId527"/>
    <p:sldId id="1456" r:id="rId528"/>
    <p:sldId id="1457" r:id="rId529"/>
    <p:sldId id="1458" r:id="rId530"/>
    <p:sldId id="1459" r:id="rId531"/>
    <p:sldId id="1460" r:id="rId532"/>
    <p:sldId id="1461" r:id="rId533"/>
    <p:sldId id="1462" r:id="rId534"/>
    <p:sldId id="1463" r:id="rId535"/>
    <p:sldId id="1464" r:id="rId536"/>
    <p:sldId id="847" r:id="rId537"/>
    <p:sldId id="848" r:id="rId538"/>
    <p:sldId id="849" r:id="rId539"/>
    <p:sldId id="850" r:id="rId540"/>
    <p:sldId id="851" r:id="rId541"/>
    <p:sldId id="852" r:id="rId542"/>
    <p:sldId id="853" r:id="rId543"/>
    <p:sldId id="854" r:id="rId544"/>
    <p:sldId id="974" r:id="rId545"/>
    <p:sldId id="975" r:id="rId546"/>
    <p:sldId id="857" r:id="rId547"/>
    <p:sldId id="858" r:id="rId548"/>
    <p:sldId id="859" r:id="rId549"/>
    <p:sldId id="860" r:id="rId550"/>
    <p:sldId id="980" r:id="rId551"/>
    <p:sldId id="981" r:id="rId552"/>
    <p:sldId id="982" r:id="rId553"/>
    <p:sldId id="983" r:id="rId554"/>
    <p:sldId id="976" r:id="rId555"/>
    <p:sldId id="977" r:id="rId556"/>
    <p:sldId id="861" r:id="rId557"/>
    <p:sldId id="862" r:id="rId558"/>
    <p:sldId id="789" r:id="rId559"/>
    <p:sldId id="790" r:id="rId560"/>
    <p:sldId id="978" r:id="rId561"/>
    <p:sldId id="979" r:id="rId562"/>
    <p:sldId id="791" r:id="rId563"/>
    <p:sldId id="792" r:id="rId564"/>
    <p:sldId id="972" r:id="rId565"/>
    <p:sldId id="973" r:id="rId566"/>
    <p:sldId id="1253" r:id="rId567"/>
    <p:sldId id="1254" r:id="rId568"/>
    <p:sldId id="1265" r:id="rId569"/>
    <p:sldId id="1266" r:id="rId570"/>
    <p:sldId id="1255" r:id="rId571"/>
    <p:sldId id="1256" r:id="rId572"/>
    <p:sldId id="1257" r:id="rId573"/>
    <p:sldId id="1258" r:id="rId574"/>
    <p:sldId id="1259" r:id="rId575"/>
    <p:sldId id="1260" r:id="rId576"/>
    <p:sldId id="1261" r:id="rId577"/>
    <p:sldId id="1262" r:id="rId578"/>
    <p:sldId id="1263" r:id="rId579"/>
    <p:sldId id="1264" r:id="rId580"/>
    <p:sldId id="1229" r:id="rId581"/>
    <p:sldId id="1230" r:id="rId582"/>
    <p:sldId id="1231" r:id="rId583"/>
    <p:sldId id="1232" r:id="rId584"/>
    <p:sldId id="1235" r:id="rId585"/>
    <p:sldId id="1236" r:id="rId586"/>
    <p:sldId id="1243" r:id="rId587"/>
    <p:sldId id="1244" r:id="rId588"/>
    <p:sldId id="1249" r:id="rId589"/>
    <p:sldId id="1250" r:id="rId590"/>
    <p:sldId id="1251" r:id="rId591"/>
    <p:sldId id="1252" r:id="rId592"/>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21" clrIdx="0"/>
  <p:cmAuthor id="1" name="Ward Silver" initials="W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0" autoAdjust="0"/>
    <p:restoredTop sz="66383" autoAdjust="0"/>
  </p:normalViewPr>
  <p:slideViewPr>
    <p:cSldViewPr>
      <p:cViewPr varScale="1">
        <p:scale>
          <a:sx n="120" d="100"/>
          <a:sy n="120" d="100"/>
        </p:scale>
        <p:origin x="7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viewProps" Target="viewProps.xml"/><Relationship Id="rId152" Type="http://schemas.openxmlformats.org/officeDocument/2006/relationships/slide" Target="slides/slide151.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tableStyles" Target="tableStyles.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handoutMaster" Target="handoutMasters/handout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presProps" Target="presProp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theme" Target="theme/theme1.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commentAuthors" Target="commentAuthors.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dirty="0">
              <a:latin typeface="Arial" panose="020B0604020202020204" pitchFamily="34" charset="0"/>
            </a:endParaRPr>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dirty="0">
              <a:latin typeface="Arial" panose="020B0604020202020204" pitchFamily="34" charset="0"/>
            </a:endParaRPr>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dirty="0">
              <a:latin typeface="Arial" panose="020B0604020202020204" pitchFamily="34" charset="0"/>
            </a:endParaRPr>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19484C-9426-4CF4-81F3-2A9F07F7F8AE}" type="slidenum">
              <a:rPr lang="en-US">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751813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dirty="0"/>
          </a:p>
        </p:txBody>
      </p:sp>
      <p:sp>
        <p:nvSpPr>
          <p:cNvPr id="14541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541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dirty="0"/>
          </a:p>
        </p:txBody>
      </p:sp>
      <p:sp>
        <p:nvSpPr>
          <p:cNvPr id="14541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A3813D9-9C51-4481-9FB7-4B611A6F33A2}" type="slidenum">
              <a:rPr lang="en-US" smtClean="0"/>
              <a:pPr/>
              <a:t>‹#›</a:t>
            </a:fld>
            <a:endParaRPr lang="en-US" dirty="0"/>
          </a:p>
        </p:txBody>
      </p:sp>
    </p:spTree>
    <p:extLst>
      <p:ext uri="{BB962C8B-B14F-4D97-AF65-F5344CB8AC3E}">
        <p14:creationId xmlns:p14="http://schemas.microsoft.com/office/powerpoint/2010/main" val="28364688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dirty="0" smtClean="0"/>
          </a:p>
        </p:txBody>
      </p:sp>
      <p:sp>
        <p:nvSpPr>
          <p:cNvPr id="7171" name="Slide Number Placeholder 3"/>
          <p:cNvSpPr>
            <a:spLocks noGrp="1"/>
          </p:cNvSpPr>
          <p:nvPr>
            <p:ph type="sldNum" sz="quarter" idx="5"/>
          </p:nvPr>
        </p:nvSpPr>
        <p:spPr>
          <a:noFill/>
        </p:spPr>
        <p:txBody>
          <a:bodyPr/>
          <a:lstStyle/>
          <a:p>
            <a:fld id="{8476904F-1BBD-4463-B855-FCBE1E210758}" type="slidenum">
              <a:rPr lang="en-US"/>
              <a:pPr/>
              <a:t>1</a:t>
            </a:fld>
            <a:endParaRPr lang="en-US" dirty="0"/>
          </a:p>
        </p:txBody>
      </p:sp>
    </p:spTree>
    <p:extLst>
      <p:ext uri="{BB962C8B-B14F-4D97-AF65-F5344CB8AC3E}">
        <p14:creationId xmlns:p14="http://schemas.microsoft.com/office/powerpoint/2010/main" val="223571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r>
              <a:rPr lang="en-US" dirty="0" smtClean="0"/>
              <a:t>The concept of temporarily stripping away the electrons is important.</a:t>
            </a:r>
            <a:r>
              <a:rPr lang="en-US" baseline="0" dirty="0" smtClean="0"/>
              <a:t>  Discuss the </a:t>
            </a:r>
            <a:r>
              <a:rPr lang="en-US" dirty="0" smtClean="0"/>
              <a:t>time it takes for the ionization to dissipate during the evening and night time hours</a:t>
            </a:r>
            <a:r>
              <a:rPr lang="en-US" baseline="0" dirty="0" smtClean="0"/>
              <a:t> when sunlight is blocked.</a:t>
            </a:r>
            <a:endParaRPr lang="en-US" dirty="0" smtClean="0"/>
          </a:p>
        </p:txBody>
      </p:sp>
      <p:sp>
        <p:nvSpPr>
          <p:cNvPr id="20483" name="Slide Number Placeholder 3"/>
          <p:cNvSpPr>
            <a:spLocks noGrp="1"/>
          </p:cNvSpPr>
          <p:nvPr>
            <p:ph type="sldNum" sz="quarter" idx="5"/>
          </p:nvPr>
        </p:nvSpPr>
        <p:spPr>
          <a:noFill/>
        </p:spPr>
        <p:txBody>
          <a:bodyPr/>
          <a:lstStyle/>
          <a:p>
            <a:fld id="{2C7E689D-E221-4270-B626-2BA592AE817A}" type="slidenum">
              <a:rPr lang="en-US"/>
              <a:pPr/>
              <a:t>11</a:t>
            </a:fld>
            <a:endParaRPr lang="en-US"/>
          </a:p>
        </p:txBody>
      </p:sp>
    </p:spTree>
    <p:extLst>
      <p:ext uri="{BB962C8B-B14F-4D97-AF65-F5344CB8AC3E}">
        <p14:creationId xmlns:p14="http://schemas.microsoft.com/office/powerpoint/2010/main" val="35030481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dirty="0" smtClean="0"/>
              <a:t>Explain the difference between</a:t>
            </a:r>
            <a:r>
              <a:rPr lang="en-US" baseline="0" dirty="0" smtClean="0"/>
              <a:t> error detection (the ability to determine that the data has an error) and error correction (the ability to correct the error from the received data (forward error correction – FEC) or by requesting a re-transmission (automatic repeat request – ARQ)</a:t>
            </a:r>
            <a:endParaRPr lang="en-US" dirty="0" smtClean="0"/>
          </a:p>
        </p:txBody>
      </p:sp>
      <p:sp>
        <p:nvSpPr>
          <p:cNvPr id="58371" name="Slide Number Placeholder 3"/>
          <p:cNvSpPr>
            <a:spLocks noGrp="1"/>
          </p:cNvSpPr>
          <p:nvPr>
            <p:ph type="sldNum" sz="quarter" idx="5"/>
          </p:nvPr>
        </p:nvSpPr>
        <p:spPr>
          <a:noFill/>
        </p:spPr>
        <p:txBody>
          <a:bodyPr/>
          <a:lstStyle/>
          <a:p>
            <a:fld id="{294C7C37-5296-4270-80BF-2EE62517BC8E}" type="slidenum">
              <a:rPr lang="en-US"/>
              <a:pPr/>
              <a:t>233</a:t>
            </a:fld>
            <a:endParaRPr lang="en-US"/>
          </a:p>
        </p:txBody>
      </p:sp>
    </p:spTree>
    <p:extLst>
      <p:ext uri="{BB962C8B-B14F-4D97-AF65-F5344CB8AC3E}">
        <p14:creationId xmlns:p14="http://schemas.microsoft.com/office/powerpoint/2010/main" val="37085629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dirty="0" smtClean="0"/>
              <a:t>Point out that a computer is an integral part of the amateur station</a:t>
            </a:r>
            <a:r>
              <a:rPr lang="en-US" baseline="0" dirty="0" smtClean="0"/>
              <a:t> and can be used for recordkeeping (logging, award tracking), sending and receiving CW, encoding and decoding digital modes, acting as a test instrument, controlling accessories, and more. (T4A02)</a:t>
            </a:r>
            <a:endParaRPr lang="en-US" dirty="0" smtClean="0"/>
          </a:p>
        </p:txBody>
      </p:sp>
      <p:sp>
        <p:nvSpPr>
          <p:cNvPr id="62467" name="Slide Number Placeholder 3"/>
          <p:cNvSpPr>
            <a:spLocks noGrp="1"/>
          </p:cNvSpPr>
          <p:nvPr>
            <p:ph type="sldNum" sz="quarter" idx="5"/>
          </p:nvPr>
        </p:nvSpPr>
        <p:spPr>
          <a:noFill/>
        </p:spPr>
        <p:txBody>
          <a:bodyPr/>
          <a:lstStyle/>
          <a:p>
            <a:fld id="{7C06224D-9013-49A3-90B6-84B98A9EDBC5}" type="slidenum">
              <a:rPr lang="en-US"/>
              <a:pPr/>
              <a:t>234</a:t>
            </a:fld>
            <a:endParaRPr lang="en-US"/>
          </a:p>
        </p:txBody>
      </p:sp>
    </p:spTree>
    <p:extLst>
      <p:ext uri="{BB962C8B-B14F-4D97-AF65-F5344CB8AC3E}">
        <p14:creationId xmlns:p14="http://schemas.microsoft.com/office/powerpoint/2010/main" val="7813409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r>
              <a:rPr lang="en-US" dirty="0" smtClean="0"/>
              <a:t>Remind students that while the Internet and email can be accessed via ham radio, the rules</a:t>
            </a:r>
            <a:r>
              <a:rPr lang="en-US" baseline="0" dirty="0" smtClean="0"/>
              <a:t> prohibiting commercial traffic and content still apply.  Ham radio is not for browsing the Internet!  Email transferred via ham radio should never include commercial information, advertisements, etc.</a:t>
            </a:r>
            <a:endParaRPr lang="en-US" dirty="0" smtClean="0"/>
          </a:p>
        </p:txBody>
      </p:sp>
      <p:sp>
        <p:nvSpPr>
          <p:cNvPr id="64515" name="Slide Number Placeholder 3"/>
          <p:cNvSpPr>
            <a:spLocks noGrp="1"/>
          </p:cNvSpPr>
          <p:nvPr>
            <p:ph type="sldNum" sz="quarter" idx="5"/>
          </p:nvPr>
        </p:nvSpPr>
        <p:spPr>
          <a:noFill/>
        </p:spPr>
        <p:txBody>
          <a:bodyPr/>
          <a:lstStyle/>
          <a:p>
            <a:fld id="{7BFBB32C-1CBD-4AC2-960C-3C3A56C027B2}" type="slidenum">
              <a:rPr lang="en-US"/>
              <a:pPr/>
              <a:t>235</a:t>
            </a:fld>
            <a:endParaRPr lang="en-US"/>
          </a:p>
        </p:txBody>
      </p:sp>
    </p:spTree>
    <p:extLst>
      <p:ext uri="{BB962C8B-B14F-4D97-AF65-F5344CB8AC3E}">
        <p14:creationId xmlns:p14="http://schemas.microsoft.com/office/powerpoint/2010/main" val="41160223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US" dirty="0" smtClean="0"/>
              <a:t>Explain the APRS system and how it sends</a:t>
            </a:r>
            <a:r>
              <a:rPr lang="en-US" baseline="0" dirty="0" smtClean="0"/>
              <a:t> data from a GPS receiver (sometimes built into the radio) via packet radio to Internet gateways.  The data sent by a station can then be viewed on maps like the one on the slide.  APRS is used in support of public service activities as well as for individual tracking.  APRS can also be used to send text messages.</a:t>
            </a:r>
            <a:endParaRPr lang="en-US" dirty="0" smtClean="0"/>
          </a:p>
        </p:txBody>
      </p:sp>
      <p:sp>
        <p:nvSpPr>
          <p:cNvPr id="60419" name="Slide Number Placeholder 3"/>
          <p:cNvSpPr>
            <a:spLocks noGrp="1"/>
          </p:cNvSpPr>
          <p:nvPr>
            <p:ph type="sldNum" sz="quarter" idx="5"/>
          </p:nvPr>
        </p:nvSpPr>
        <p:spPr>
          <a:noFill/>
        </p:spPr>
        <p:txBody>
          <a:bodyPr/>
          <a:lstStyle/>
          <a:p>
            <a:fld id="{FFE6A8DC-3E92-4896-AECE-2CD480D37775}" type="slidenum">
              <a:rPr lang="en-US"/>
              <a:pPr/>
              <a:t>236</a:t>
            </a:fld>
            <a:endParaRPr lang="en-US"/>
          </a:p>
        </p:txBody>
      </p:sp>
    </p:spTree>
    <p:extLst>
      <p:ext uri="{BB962C8B-B14F-4D97-AF65-F5344CB8AC3E}">
        <p14:creationId xmlns:p14="http://schemas.microsoft.com/office/powerpoint/2010/main" val="39292066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dirty="0" smtClean="0"/>
          </a:p>
        </p:txBody>
      </p:sp>
      <p:sp>
        <p:nvSpPr>
          <p:cNvPr id="11267" name="Slide Number Placeholder 3"/>
          <p:cNvSpPr>
            <a:spLocks noGrp="1"/>
          </p:cNvSpPr>
          <p:nvPr>
            <p:ph type="sldNum" sz="quarter" idx="5"/>
          </p:nvPr>
        </p:nvSpPr>
        <p:spPr>
          <a:noFill/>
        </p:spPr>
        <p:txBody>
          <a:bodyPr/>
          <a:lstStyle/>
          <a:p>
            <a:fld id="{D1FD311F-84B0-4A6F-B7EC-BDD7671F1994}" type="slidenum">
              <a:rPr lang="en-US"/>
              <a:pPr/>
              <a:t>237</a:t>
            </a:fld>
            <a:endParaRPr lang="en-US"/>
          </a:p>
        </p:txBody>
      </p:sp>
    </p:spTree>
    <p:extLst>
      <p:ext uri="{BB962C8B-B14F-4D97-AF65-F5344CB8AC3E}">
        <p14:creationId xmlns:p14="http://schemas.microsoft.com/office/powerpoint/2010/main" val="1102929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dirty="0" smtClean="0"/>
          </a:p>
        </p:txBody>
      </p:sp>
      <p:sp>
        <p:nvSpPr>
          <p:cNvPr id="13315" name="Slide Number Placeholder 3"/>
          <p:cNvSpPr>
            <a:spLocks noGrp="1"/>
          </p:cNvSpPr>
          <p:nvPr>
            <p:ph type="sldNum" sz="quarter" idx="5"/>
          </p:nvPr>
        </p:nvSpPr>
        <p:spPr>
          <a:noFill/>
        </p:spPr>
        <p:txBody>
          <a:bodyPr/>
          <a:lstStyle/>
          <a:p>
            <a:fld id="{2F151E6D-4EC0-42C5-BEAA-4EF9E9062DA9}" type="slidenum">
              <a:rPr lang="en-US"/>
              <a:pPr/>
              <a:t>238</a:t>
            </a:fld>
            <a:endParaRPr lang="en-US"/>
          </a:p>
        </p:txBody>
      </p:sp>
    </p:spTree>
    <p:extLst>
      <p:ext uri="{BB962C8B-B14F-4D97-AF65-F5344CB8AC3E}">
        <p14:creationId xmlns:p14="http://schemas.microsoft.com/office/powerpoint/2010/main" val="693289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t>Note</a:t>
            </a:r>
            <a:r>
              <a:rPr lang="en-US" baseline="0" dirty="0" smtClean="0"/>
              <a:t> that radios can be very simple – for AM or CW – or very complex such as for digital modes.  Show examples of a minimal low-power CW transmitter and a simple AM receiver.</a:t>
            </a:r>
            <a:endParaRPr lang="en-US" dirty="0" smtClean="0"/>
          </a:p>
        </p:txBody>
      </p:sp>
      <p:sp>
        <p:nvSpPr>
          <p:cNvPr id="15363" name="Slide Number Placeholder 3"/>
          <p:cNvSpPr>
            <a:spLocks noGrp="1"/>
          </p:cNvSpPr>
          <p:nvPr>
            <p:ph type="sldNum" sz="quarter" idx="5"/>
          </p:nvPr>
        </p:nvSpPr>
        <p:spPr>
          <a:noFill/>
        </p:spPr>
        <p:txBody>
          <a:bodyPr/>
          <a:lstStyle/>
          <a:p>
            <a:fld id="{5E4379D1-B43E-4A3A-A318-C823B9371F6D}" type="slidenum">
              <a:rPr lang="en-US"/>
              <a:pPr/>
              <a:t>239</a:t>
            </a:fld>
            <a:endParaRPr lang="en-US"/>
          </a:p>
        </p:txBody>
      </p:sp>
    </p:spTree>
    <p:extLst>
      <p:ext uri="{BB962C8B-B14F-4D97-AF65-F5344CB8AC3E}">
        <p14:creationId xmlns:p14="http://schemas.microsoft.com/office/powerpoint/2010/main" val="3223178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240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t>Remind the students of the drawing in</a:t>
            </a:r>
            <a:r>
              <a:rPr lang="en-US" baseline="0" dirty="0" smtClean="0"/>
              <a:t> Module 2 that showed the signals arranged along the horizontal axis of the strength-versus-frequency graph.  Ask them to recall how the receiver acted when being tuned across the signals, if that experiment was performed.</a:t>
            </a:r>
            <a:endParaRPr lang="en-US" dirty="0" smtClean="0"/>
          </a:p>
        </p:txBody>
      </p:sp>
    </p:spTree>
    <p:extLst>
      <p:ext uri="{BB962C8B-B14F-4D97-AF65-F5344CB8AC3E}">
        <p14:creationId xmlns:p14="http://schemas.microsoft.com/office/powerpoint/2010/main" val="35439657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241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You now need to make the jump from the discussion of radio spectrum to the concept of modulation.  The important concept is understanding that modulation adds information to the carrier radio wave.  There are different ways to add information to the carrier</a:t>
            </a:r>
            <a:r>
              <a:rPr lang="en-US" baseline="0" dirty="0" smtClean="0"/>
              <a:t> by varying different properties of the wave.</a:t>
            </a:r>
            <a:endParaRPr lang="en-US" dirty="0" smtClean="0"/>
          </a:p>
          <a:p>
            <a:pPr eaLnBrk="1" hangingPunct="1"/>
            <a:endParaRPr lang="en-US" dirty="0" smtClean="0"/>
          </a:p>
        </p:txBody>
      </p:sp>
    </p:spTree>
    <p:extLst>
      <p:ext uri="{BB962C8B-B14F-4D97-AF65-F5344CB8AC3E}">
        <p14:creationId xmlns:p14="http://schemas.microsoft.com/office/powerpoint/2010/main" val="4206487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242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ea typeface="MS PGothic" pitchFamily="34" charset="-128"/>
                <a:cs typeface="ＭＳ Ｐゴシック" charset="0"/>
              </a:rPr>
              <a:t>Introduce the concept of </a:t>
            </a:r>
            <a:r>
              <a:rPr lang="en-US" sz="1200" i="0" kern="1200" dirty="0" smtClean="0">
                <a:solidFill>
                  <a:schemeClr val="tx1"/>
                </a:solidFill>
                <a:ea typeface="MS PGothic" pitchFamily="34" charset="-128"/>
                <a:cs typeface="ＭＳ Ｐゴシック" charset="0"/>
              </a:rPr>
              <a:t>phase</a:t>
            </a:r>
            <a:r>
              <a:rPr lang="en-US" sz="1200" kern="1200" dirty="0" smtClean="0">
                <a:solidFill>
                  <a:schemeClr val="tx1"/>
                </a:solidFill>
                <a:ea typeface="MS PGothic" pitchFamily="34" charset="-128"/>
                <a:cs typeface="ＭＳ Ｐゴシック" charset="0"/>
              </a:rPr>
              <a:t> as the position within a cycle or as a relative difference between two waves.</a:t>
            </a:r>
          </a:p>
          <a:p>
            <a:pPr eaLnBrk="1" hangingPunct="1"/>
            <a:endParaRPr lang="en-US" sz="1200" kern="1200" dirty="0" smtClean="0">
              <a:solidFill>
                <a:schemeClr val="tx1"/>
              </a:solidFill>
              <a:ea typeface="MS PGothic" pitchFamily="34" charset="-128"/>
            </a:endParaRPr>
          </a:p>
          <a:p>
            <a:pPr eaLnBrk="1" hangingPunct="1"/>
            <a:r>
              <a:rPr lang="en-US" sz="1200" kern="1200" dirty="0" smtClean="0">
                <a:solidFill>
                  <a:schemeClr val="tx1"/>
                </a:solidFill>
                <a:ea typeface="MS PGothic" pitchFamily="34" charset="-128"/>
              </a:rPr>
              <a:t>Note that phase is different from polarity, which</a:t>
            </a:r>
            <a:r>
              <a:rPr lang="en-US" sz="1200" kern="1200" baseline="0" dirty="0" smtClean="0">
                <a:solidFill>
                  <a:schemeClr val="tx1"/>
                </a:solidFill>
                <a:ea typeface="MS PGothic" pitchFamily="34" charset="-128"/>
              </a:rPr>
              <a:t> is the convention that assigns positive and negative.</a:t>
            </a:r>
            <a:endParaRPr lang="en-US" dirty="0" smtClean="0"/>
          </a:p>
        </p:txBody>
      </p:sp>
    </p:spTree>
    <p:extLst>
      <p:ext uri="{BB962C8B-B14F-4D97-AF65-F5344CB8AC3E}">
        <p14:creationId xmlns:p14="http://schemas.microsoft.com/office/powerpoint/2010/main" val="54394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6DB3436-7F87-432A-89DD-E58333FCE537}" type="slidenum">
              <a:rPr lang="en-US"/>
              <a:pPr/>
              <a:t>12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Here is a good place to discuss the sunspot cycle, some of the students might make the connection between this practical application of science and the study of the Sun and to some things they have heard about sunspots and solar phenomena.  Refer them to the spaceweather.com website.</a:t>
            </a:r>
          </a:p>
          <a:p>
            <a:pPr eaLnBrk="1" hangingPunct="1"/>
            <a:endParaRPr lang="en-US" dirty="0" smtClean="0"/>
          </a:p>
        </p:txBody>
      </p:sp>
    </p:spTree>
    <p:extLst>
      <p:ext uri="{BB962C8B-B14F-4D97-AF65-F5344CB8AC3E}">
        <p14:creationId xmlns:p14="http://schemas.microsoft.com/office/powerpoint/2010/main" val="24779215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dirty="0" smtClean="0"/>
          </a:p>
        </p:txBody>
      </p:sp>
      <p:sp>
        <p:nvSpPr>
          <p:cNvPr id="39939" name="Slide Number Placeholder 3"/>
          <p:cNvSpPr>
            <a:spLocks noGrp="1"/>
          </p:cNvSpPr>
          <p:nvPr>
            <p:ph type="sldNum" sz="quarter" idx="5"/>
          </p:nvPr>
        </p:nvSpPr>
        <p:spPr>
          <a:noFill/>
        </p:spPr>
        <p:txBody>
          <a:bodyPr/>
          <a:lstStyle/>
          <a:p>
            <a:fld id="{B4FB2532-7F68-4A24-B912-4FCFDF12243A}" type="slidenum">
              <a:rPr lang="en-US"/>
              <a:pPr/>
              <a:t>243</a:t>
            </a:fld>
            <a:endParaRPr lang="en-US"/>
          </a:p>
        </p:txBody>
      </p:sp>
    </p:spTree>
    <p:extLst>
      <p:ext uri="{BB962C8B-B14F-4D97-AF65-F5344CB8AC3E}">
        <p14:creationId xmlns:p14="http://schemas.microsoft.com/office/powerpoint/2010/main" val="3729462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244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t>The ARRL modulation board is an excellent resource that can be used to demonstrate the concept of modulation.  This board uses amplitude modulation and demodulation circuits along with an oscilloscope to visually depict what happens during amplitude modulation.</a:t>
            </a:r>
          </a:p>
          <a:p>
            <a:pPr eaLnBrk="1" hangingPunct="1"/>
            <a:endParaRPr lang="en-US" dirty="0" smtClean="0"/>
          </a:p>
          <a:p>
            <a:pPr eaLnBrk="1" hangingPunct="1"/>
            <a:r>
              <a:rPr lang="en-US" dirty="0" smtClean="0"/>
              <a:t>If you have an oscilloscope,</a:t>
            </a:r>
            <a:r>
              <a:rPr lang="en-US" baseline="0" dirty="0" smtClean="0"/>
              <a:t> you can also use a regular ham transceiver to transmit into a dummy load.  Connect the oscilloscope at the dummy load or to a wire wrapped several times around the coaxial cable to sample the output waveform.</a:t>
            </a:r>
            <a:endParaRPr lang="en-US" dirty="0" smtClean="0"/>
          </a:p>
        </p:txBody>
      </p:sp>
    </p:spTree>
    <p:extLst>
      <p:ext uri="{BB962C8B-B14F-4D97-AF65-F5344CB8AC3E}">
        <p14:creationId xmlns:p14="http://schemas.microsoft.com/office/powerpoint/2010/main" val="26233922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245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125534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dirty="0" smtClean="0"/>
              <a:t>Show how each</a:t>
            </a:r>
            <a:r>
              <a:rPr lang="en-US" baseline="0" dirty="0" smtClean="0"/>
              <a:t> of the sidebands is spaced equally from the carrier by the frequency of the tone information modulating the carrier. (800 – 0.6 = 799.4 kHz  and   800 + 0.6 = 800.6 kHz)</a:t>
            </a:r>
          </a:p>
          <a:p>
            <a:endParaRPr lang="en-US" baseline="0" dirty="0" smtClean="0"/>
          </a:p>
          <a:p>
            <a:r>
              <a:rPr lang="en-US" baseline="0" dirty="0" smtClean="0"/>
              <a:t>Note the convention of presenting a single-frequency signal as a vertical line with the height of the line representing amplitude and horizontal position indicating frequency.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Review</a:t>
            </a:r>
            <a:r>
              <a:rPr lang="en-US" baseline="0" dirty="0" smtClean="0"/>
              <a:t> the abbreviations USB and LSB.</a:t>
            </a:r>
            <a:endParaRPr lang="en-US" dirty="0" smtClean="0"/>
          </a:p>
          <a:p>
            <a:endParaRPr lang="en-US" baseline="0" dirty="0" smtClean="0"/>
          </a:p>
          <a:p>
            <a:r>
              <a:rPr lang="en-US" baseline="0" dirty="0" smtClean="0"/>
              <a:t>If asked, explain that for AM signals, the carrier is more powerful than either sideband and that is why the carrier line is higher.  This is discussed later when SSB is introduced.</a:t>
            </a:r>
            <a:endParaRPr lang="en-US" dirty="0" smtClean="0"/>
          </a:p>
        </p:txBody>
      </p:sp>
      <p:sp>
        <p:nvSpPr>
          <p:cNvPr id="44035" name="Slide Number Placeholder 3"/>
          <p:cNvSpPr>
            <a:spLocks noGrp="1"/>
          </p:cNvSpPr>
          <p:nvPr>
            <p:ph type="sldNum" sz="quarter" idx="5"/>
          </p:nvPr>
        </p:nvSpPr>
        <p:spPr>
          <a:noFill/>
        </p:spPr>
        <p:txBody>
          <a:bodyPr/>
          <a:lstStyle/>
          <a:p>
            <a:fld id="{602E4D67-AFB4-4499-AEB7-DE13F3FD9086}" type="slidenum">
              <a:rPr lang="en-US"/>
              <a:pPr/>
              <a:t>246</a:t>
            </a:fld>
            <a:endParaRPr lang="en-US"/>
          </a:p>
        </p:txBody>
      </p:sp>
    </p:spTree>
    <p:extLst>
      <p:ext uri="{BB962C8B-B14F-4D97-AF65-F5344CB8AC3E}">
        <p14:creationId xmlns:p14="http://schemas.microsoft.com/office/powerpoint/2010/main" val="26496163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p>
        </p:txBody>
      </p:sp>
      <p:sp>
        <p:nvSpPr>
          <p:cNvPr id="46083" name="Slide Number Placeholder 3"/>
          <p:cNvSpPr>
            <a:spLocks noGrp="1"/>
          </p:cNvSpPr>
          <p:nvPr>
            <p:ph type="sldNum" sz="quarter" idx="5"/>
          </p:nvPr>
        </p:nvSpPr>
        <p:spPr>
          <a:noFill/>
        </p:spPr>
        <p:txBody>
          <a:bodyPr/>
          <a:lstStyle/>
          <a:p>
            <a:fld id="{E2564F09-55D6-4347-A446-5A1D7405A4FC}" type="slidenum">
              <a:rPr lang="en-US"/>
              <a:pPr/>
              <a:t>247</a:t>
            </a:fld>
            <a:endParaRPr lang="en-US"/>
          </a:p>
        </p:txBody>
      </p:sp>
    </p:spTree>
    <p:extLst>
      <p:ext uri="{BB962C8B-B14F-4D97-AF65-F5344CB8AC3E}">
        <p14:creationId xmlns:p14="http://schemas.microsoft.com/office/powerpoint/2010/main" val="29183198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dirty="0" smtClean="0"/>
              <a:t>Note</a:t>
            </a:r>
            <a:r>
              <a:rPr lang="en-US" baseline="0" dirty="0" smtClean="0"/>
              <a:t> that above 10 MHz using USB is the standard, including on the VHF and UHF bands.</a:t>
            </a:r>
          </a:p>
          <a:p>
            <a:endParaRPr lang="en-US" baseline="0" dirty="0" smtClean="0"/>
          </a:p>
          <a:p>
            <a:r>
              <a:rPr lang="en-US" baseline="0" dirty="0" smtClean="0"/>
              <a:t>USB is also used on the 5 MHz band by rule.</a:t>
            </a:r>
            <a:endParaRPr lang="en-US" dirty="0" smtClean="0"/>
          </a:p>
        </p:txBody>
      </p:sp>
      <p:sp>
        <p:nvSpPr>
          <p:cNvPr id="48131" name="Slide Number Placeholder 3"/>
          <p:cNvSpPr>
            <a:spLocks noGrp="1"/>
          </p:cNvSpPr>
          <p:nvPr>
            <p:ph type="sldNum" sz="quarter" idx="5"/>
          </p:nvPr>
        </p:nvSpPr>
        <p:spPr>
          <a:noFill/>
        </p:spPr>
        <p:txBody>
          <a:bodyPr/>
          <a:lstStyle/>
          <a:p>
            <a:fld id="{C9C2262C-0395-4F26-A8D8-FE5EEE5AA3A9}" type="slidenum">
              <a:rPr lang="en-US"/>
              <a:pPr/>
              <a:t>248</a:t>
            </a:fld>
            <a:endParaRPr lang="en-US"/>
          </a:p>
        </p:txBody>
      </p:sp>
    </p:spTree>
    <p:extLst>
      <p:ext uri="{BB962C8B-B14F-4D97-AF65-F5344CB8AC3E}">
        <p14:creationId xmlns:p14="http://schemas.microsoft.com/office/powerpoint/2010/main" val="1026110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05A93CC-5171-4A8B-A402-2059AADE85FF}" type="slidenum">
              <a:rPr lang="en-US"/>
              <a:pPr/>
              <a:t>249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t>Discuss the concept of deviation, the amount of frequency change from the carrier frequency determines the volume of the transmitted information.</a:t>
            </a:r>
            <a:r>
              <a:rPr lang="en-US" baseline="0" dirty="0" smtClean="0"/>
              <a:t> </a:t>
            </a:r>
            <a:r>
              <a:rPr lang="en-US" dirty="0" smtClean="0"/>
              <a:t>Discuss what happens if you over-deviate.  </a:t>
            </a:r>
          </a:p>
          <a:p>
            <a:pPr eaLnBrk="1" hangingPunct="1"/>
            <a:endParaRPr lang="en-US" dirty="0" smtClean="0"/>
          </a:p>
          <a:p>
            <a:pPr eaLnBrk="1" hangingPunct="1"/>
            <a:r>
              <a:rPr lang="en-US" dirty="0" smtClean="0"/>
              <a:t>Also discuss that PM is produced by varying the phase of the carrier,</a:t>
            </a:r>
            <a:r>
              <a:rPr lang="en-US" baseline="0" dirty="0" smtClean="0"/>
              <a:t> creating a signal that is very similar to FM.  Note that both FM and PM can be received by the same receiver although the effect on the extracted information is slightly different.</a:t>
            </a:r>
          </a:p>
          <a:p>
            <a:pPr eaLnBrk="1" hangingPunct="1"/>
            <a:endParaRPr lang="en-US" dirty="0" smtClean="0"/>
          </a:p>
          <a:p>
            <a:pPr eaLnBrk="1" hangingPunct="1"/>
            <a:r>
              <a:rPr lang="en-US" dirty="0" smtClean="0"/>
              <a:t>It is hard to distinguish between PM and FM.  Don’t get into the dependence on amplitude</a:t>
            </a:r>
            <a:r>
              <a:rPr lang="en-US" baseline="0" dirty="0" smtClean="0"/>
              <a:t> and frequency of the modulating signal – it is not </a:t>
            </a:r>
            <a:r>
              <a:rPr lang="en-US" altLang="ja-JP" dirty="0" smtClean="0"/>
              <a:t>particularly important for the new ham</a:t>
            </a:r>
            <a:r>
              <a:rPr lang="en-US" altLang="ja-JP" baseline="0" dirty="0" smtClean="0"/>
              <a:t>.</a:t>
            </a:r>
          </a:p>
          <a:p>
            <a:pPr eaLnBrk="1" hangingPunct="1"/>
            <a:endParaRPr lang="en-US" dirty="0" smtClean="0"/>
          </a:p>
          <a:p>
            <a:pPr eaLnBrk="1" hangingPunct="1"/>
            <a:r>
              <a:rPr lang="en-US" dirty="0" smtClean="0"/>
              <a:t>This is a good opportunity to talk about the advantages and disadvantages of the different forms of modulation.</a:t>
            </a:r>
          </a:p>
          <a:p>
            <a:pPr eaLnBrk="1" hangingPunct="1"/>
            <a:endParaRPr lang="en-US" dirty="0" smtClean="0"/>
          </a:p>
        </p:txBody>
      </p:sp>
    </p:spTree>
    <p:extLst>
      <p:ext uri="{BB962C8B-B14F-4D97-AF65-F5344CB8AC3E}">
        <p14:creationId xmlns:p14="http://schemas.microsoft.com/office/powerpoint/2010/main" val="38012810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r>
              <a:rPr lang="en-US" dirty="0" smtClean="0"/>
              <a:t>Begin to work in bits of common jargon,</a:t>
            </a:r>
            <a:r>
              <a:rPr lang="en-US" baseline="0" dirty="0" smtClean="0"/>
              <a:t> like XCVR, so that students will have seen it.  If you have pictures of older equipment, you can show them and compare to modern radios.</a:t>
            </a:r>
            <a:endParaRPr lang="en-US" dirty="0" smtClean="0"/>
          </a:p>
        </p:txBody>
      </p:sp>
      <p:sp>
        <p:nvSpPr>
          <p:cNvPr id="12291" name="Slide Number Placeholder 3"/>
          <p:cNvSpPr>
            <a:spLocks noGrp="1"/>
          </p:cNvSpPr>
          <p:nvPr>
            <p:ph type="sldNum" sz="quarter" idx="5"/>
          </p:nvPr>
        </p:nvSpPr>
        <p:spPr>
          <a:noFill/>
        </p:spPr>
        <p:txBody>
          <a:bodyPr/>
          <a:lstStyle/>
          <a:p>
            <a:fld id="{F554662C-CA2A-4C3C-B933-485ED467F3A7}" type="slidenum">
              <a:rPr lang="en-US"/>
              <a:pPr/>
              <a:t>251</a:t>
            </a:fld>
            <a:endParaRPr lang="en-US"/>
          </a:p>
        </p:txBody>
      </p:sp>
    </p:spTree>
    <p:extLst>
      <p:ext uri="{BB962C8B-B14F-4D97-AF65-F5344CB8AC3E}">
        <p14:creationId xmlns:p14="http://schemas.microsoft.com/office/powerpoint/2010/main" val="30877594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endParaRPr lang="en-US" dirty="0" smtClean="0"/>
          </a:p>
        </p:txBody>
      </p:sp>
      <p:sp>
        <p:nvSpPr>
          <p:cNvPr id="12291" name="Slide Number Placeholder 3"/>
          <p:cNvSpPr>
            <a:spLocks noGrp="1"/>
          </p:cNvSpPr>
          <p:nvPr>
            <p:ph type="sldNum" sz="quarter" idx="5"/>
          </p:nvPr>
        </p:nvSpPr>
        <p:spPr>
          <a:noFill/>
        </p:spPr>
        <p:txBody>
          <a:bodyPr/>
          <a:lstStyle/>
          <a:p>
            <a:fld id="{F554662C-CA2A-4C3C-B933-485ED467F3A7}" type="slidenum">
              <a:rPr lang="en-US"/>
              <a:pPr/>
              <a:t>252</a:t>
            </a:fld>
            <a:endParaRPr lang="en-US"/>
          </a:p>
        </p:txBody>
      </p:sp>
    </p:spTree>
    <p:extLst>
      <p:ext uri="{BB962C8B-B14F-4D97-AF65-F5344CB8AC3E}">
        <p14:creationId xmlns:p14="http://schemas.microsoft.com/office/powerpoint/2010/main" val="12960161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p:spPr>
        <p:txBody>
          <a:bodyPr/>
          <a:lstStyle/>
          <a:p>
            <a:r>
              <a:rPr lang="en-US" dirty="0" smtClean="0"/>
              <a:t>Contrast the duplexer</a:t>
            </a:r>
            <a:r>
              <a:rPr lang="en-US" baseline="0" dirty="0" smtClean="0"/>
              <a:t> with the TR switch in that the duplexer routes signals based on their frequency.  The antenna is connected to both the transmitter and receiver at all times – there is no switching.</a:t>
            </a:r>
            <a:endParaRPr lang="en-US" dirty="0" smtClean="0"/>
          </a:p>
        </p:txBody>
      </p:sp>
      <p:sp>
        <p:nvSpPr>
          <p:cNvPr id="8195" name="Slide Number Placeholder 3"/>
          <p:cNvSpPr>
            <a:spLocks noGrp="1"/>
          </p:cNvSpPr>
          <p:nvPr>
            <p:ph type="sldNum" sz="quarter" idx="5"/>
          </p:nvPr>
        </p:nvSpPr>
        <p:spPr>
          <a:noFill/>
        </p:spPr>
        <p:txBody>
          <a:bodyPr/>
          <a:lstStyle/>
          <a:p>
            <a:fld id="{638F75A5-4AC5-4A0E-8431-96B45A9A430B}" type="slidenum">
              <a:rPr lang="en-US"/>
              <a:pPr/>
              <a:t>253</a:t>
            </a:fld>
            <a:endParaRPr lang="en-US"/>
          </a:p>
        </p:txBody>
      </p:sp>
    </p:spTree>
    <p:extLst>
      <p:ext uri="{BB962C8B-B14F-4D97-AF65-F5344CB8AC3E}">
        <p14:creationId xmlns:p14="http://schemas.microsoft.com/office/powerpoint/2010/main" val="154113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Explain how gradual</a:t>
            </a:r>
            <a:r>
              <a:rPr lang="en-US" baseline="0" dirty="0" smtClean="0"/>
              <a:t> refraction creates an apparent reflection.  This is sky-wave or skip propagation.</a:t>
            </a:r>
            <a:endParaRPr lang="en-US" dirty="0" smtClean="0"/>
          </a:p>
        </p:txBody>
      </p:sp>
    </p:spTree>
    <p:extLst>
      <p:ext uri="{BB962C8B-B14F-4D97-AF65-F5344CB8AC3E}">
        <p14:creationId xmlns:p14="http://schemas.microsoft.com/office/powerpoint/2010/main" val="39080563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dirty="0" smtClean="0"/>
          </a:p>
        </p:txBody>
      </p:sp>
      <p:sp>
        <p:nvSpPr>
          <p:cNvPr id="11267" name="Slide Number Placeholder 3"/>
          <p:cNvSpPr>
            <a:spLocks noGrp="1"/>
          </p:cNvSpPr>
          <p:nvPr>
            <p:ph type="sldNum" sz="quarter" idx="5"/>
          </p:nvPr>
        </p:nvSpPr>
        <p:spPr>
          <a:noFill/>
        </p:spPr>
        <p:txBody>
          <a:bodyPr/>
          <a:lstStyle/>
          <a:p>
            <a:fld id="{D1FD311F-84B0-4A6F-B7EC-BDD7671F1994}" type="slidenum">
              <a:rPr lang="en-US"/>
              <a:pPr/>
              <a:t>254</a:t>
            </a:fld>
            <a:endParaRPr lang="en-US"/>
          </a:p>
        </p:txBody>
      </p:sp>
    </p:spTree>
    <p:extLst>
      <p:ext uri="{BB962C8B-B14F-4D97-AF65-F5344CB8AC3E}">
        <p14:creationId xmlns:p14="http://schemas.microsoft.com/office/powerpoint/2010/main" val="30288501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dirty="0" smtClean="0"/>
          </a:p>
        </p:txBody>
      </p:sp>
      <p:sp>
        <p:nvSpPr>
          <p:cNvPr id="13315" name="Slide Number Placeholder 3"/>
          <p:cNvSpPr>
            <a:spLocks noGrp="1"/>
          </p:cNvSpPr>
          <p:nvPr>
            <p:ph type="sldNum" sz="quarter" idx="5"/>
          </p:nvPr>
        </p:nvSpPr>
        <p:spPr>
          <a:noFill/>
        </p:spPr>
        <p:txBody>
          <a:bodyPr/>
          <a:lstStyle/>
          <a:p>
            <a:fld id="{2F151E6D-4EC0-42C5-BEAA-4EF9E9062DA9}" type="slidenum">
              <a:rPr lang="en-US"/>
              <a:pPr/>
              <a:t>255</a:t>
            </a:fld>
            <a:endParaRPr lang="en-US"/>
          </a:p>
        </p:txBody>
      </p:sp>
    </p:spTree>
    <p:extLst>
      <p:ext uri="{BB962C8B-B14F-4D97-AF65-F5344CB8AC3E}">
        <p14:creationId xmlns:p14="http://schemas.microsoft.com/office/powerpoint/2010/main" val="9672820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t>Note</a:t>
            </a:r>
            <a:r>
              <a:rPr lang="en-US" baseline="0" dirty="0" smtClean="0"/>
              <a:t> that radios can be very simple – for AM or CW – or very complex such as for digital modes.  Show examples of a minimal low-power CW transmitter and a simple AM receiver.</a:t>
            </a:r>
            <a:endParaRPr lang="en-US" dirty="0" smtClean="0"/>
          </a:p>
        </p:txBody>
      </p:sp>
      <p:sp>
        <p:nvSpPr>
          <p:cNvPr id="15363" name="Slide Number Placeholder 3"/>
          <p:cNvSpPr>
            <a:spLocks noGrp="1"/>
          </p:cNvSpPr>
          <p:nvPr>
            <p:ph type="sldNum" sz="quarter" idx="5"/>
          </p:nvPr>
        </p:nvSpPr>
        <p:spPr>
          <a:noFill/>
        </p:spPr>
        <p:txBody>
          <a:bodyPr/>
          <a:lstStyle/>
          <a:p>
            <a:fld id="{5E4379D1-B43E-4A3A-A318-C823B9371F6D}" type="slidenum">
              <a:rPr lang="en-US"/>
              <a:pPr/>
              <a:t>256</a:t>
            </a:fld>
            <a:endParaRPr lang="en-US"/>
          </a:p>
        </p:txBody>
      </p:sp>
    </p:spTree>
    <p:extLst>
      <p:ext uri="{BB962C8B-B14F-4D97-AF65-F5344CB8AC3E}">
        <p14:creationId xmlns:p14="http://schemas.microsoft.com/office/powerpoint/2010/main" val="1473420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dirty="0" smtClean="0"/>
              <a:t>Explain that</a:t>
            </a:r>
            <a:r>
              <a:rPr lang="en-US" baseline="0" dirty="0" smtClean="0"/>
              <a:t> each block is often called a “stage” and that signals generally progress from left to right.</a:t>
            </a:r>
          </a:p>
          <a:p>
            <a:endParaRPr lang="en-US" baseline="0" dirty="0" smtClean="0"/>
          </a:p>
          <a:p>
            <a:r>
              <a:rPr lang="en-US" baseline="0" dirty="0" smtClean="0"/>
              <a:t>Explain that a Driver is really just a low-power amplifier stage.</a:t>
            </a:r>
            <a:endParaRPr lang="en-US" dirty="0" smtClean="0"/>
          </a:p>
        </p:txBody>
      </p:sp>
      <p:sp>
        <p:nvSpPr>
          <p:cNvPr id="20483" name="Slide Number Placeholder 3"/>
          <p:cNvSpPr>
            <a:spLocks noGrp="1"/>
          </p:cNvSpPr>
          <p:nvPr>
            <p:ph type="sldNum" sz="quarter" idx="5"/>
          </p:nvPr>
        </p:nvSpPr>
        <p:spPr>
          <a:noFill/>
        </p:spPr>
        <p:txBody>
          <a:bodyPr/>
          <a:lstStyle/>
          <a:p>
            <a:fld id="{AFB71958-9B7D-49D9-A107-89D024A26B59}" type="slidenum">
              <a:rPr lang="en-US"/>
              <a:pPr/>
              <a:t>257</a:t>
            </a:fld>
            <a:endParaRPr lang="en-US"/>
          </a:p>
        </p:txBody>
      </p:sp>
    </p:spTree>
    <p:extLst>
      <p:ext uri="{BB962C8B-B14F-4D97-AF65-F5344CB8AC3E}">
        <p14:creationId xmlns:p14="http://schemas.microsoft.com/office/powerpoint/2010/main" val="23690477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258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Although</a:t>
            </a:r>
            <a:r>
              <a:rPr lang="en-US" baseline="0" dirty="0" smtClean="0"/>
              <a:t> there are no questions on filters, they are so fundamental and widely encountered that this is a good opportunity to spend some time explaining the basic types.</a:t>
            </a:r>
            <a:endParaRPr lang="en-US" dirty="0" smtClean="0"/>
          </a:p>
        </p:txBody>
      </p:sp>
    </p:spTree>
    <p:extLst>
      <p:ext uri="{BB962C8B-B14F-4D97-AF65-F5344CB8AC3E}">
        <p14:creationId xmlns:p14="http://schemas.microsoft.com/office/powerpoint/2010/main" val="268673001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259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You can demonstrate the</a:t>
            </a:r>
            <a:r>
              <a:rPr lang="en-US" baseline="0" dirty="0" smtClean="0"/>
              <a:t> function of a filter by using an audio filter with a music source or spoken program.  A radio with adjustable passband tuning or audio filters that is tuned to a clear, strong station will also work.  Start with high-pass and low-pass.  Change to band-pass and explain it as a combination of high- and low-pass.  Then use the radio’s notch filter to remove a carrier or tone.</a:t>
            </a:r>
            <a:endParaRPr lang="en-US" dirty="0" smtClean="0"/>
          </a:p>
          <a:p>
            <a:pPr eaLnBrk="1" hangingPunct="1"/>
            <a:endParaRPr lang="en-US" dirty="0" smtClean="0"/>
          </a:p>
        </p:txBody>
      </p:sp>
    </p:spTree>
    <p:extLst>
      <p:ext uri="{BB962C8B-B14F-4D97-AF65-F5344CB8AC3E}">
        <p14:creationId xmlns:p14="http://schemas.microsoft.com/office/powerpoint/2010/main" val="12730442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260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Review the modulation coverage from Module 3.  If you did not demonstrate modulation in Module 3, this would be a good time to do so.  </a:t>
            </a:r>
          </a:p>
          <a:p>
            <a:pPr eaLnBrk="1" hangingPunct="1"/>
            <a:endParaRPr lang="en-US" dirty="0" smtClean="0"/>
          </a:p>
          <a:p>
            <a:pPr eaLnBrk="1" hangingPunct="1"/>
            <a:r>
              <a:rPr lang="en-US" dirty="0" smtClean="0"/>
              <a:t>Explain</a:t>
            </a:r>
            <a:r>
              <a:rPr lang="en-US" baseline="0" dirty="0" smtClean="0"/>
              <a:t> that modulation and demodulation are usually performed by specific circuits if modulation is performed electronically.  </a:t>
            </a:r>
          </a:p>
          <a:p>
            <a:pPr eaLnBrk="1" hangingPunct="1"/>
            <a:endParaRPr lang="en-US" baseline="0" dirty="0" smtClean="0"/>
          </a:p>
          <a:p>
            <a:pPr eaLnBrk="1" hangingPunct="1"/>
            <a:r>
              <a:rPr lang="en-US" baseline="0" dirty="0" smtClean="0"/>
              <a:t>In a software-defined radio, modulation and demodulation are functions performed by a microprocessor on data but this is too advanced for the course. Be prepared to answer questions about SDR but do not spend significant class time explaining what it is.</a:t>
            </a:r>
            <a:endParaRPr lang="en-US" dirty="0" smtClean="0"/>
          </a:p>
          <a:p>
            <a:pPr eaLnBrk="1" hangingPunct="1"/>
            <a:endParaRPr lang="en-US" dirty="0" smtClean="0"/>
          </a:p>
        </p:txBody>
      </p:sp>
    </p:spTree>
    <p:extLst>
      <p:ext uri="{BB962C8B-B14F-4D97-AF65-F5344CB8AC3E}">
        <p14:creationId xmlns:p14="http://schemas.microsoft.com/office/powerpoint/2010/main" val="36648497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261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You do not need to explain how a mixer works – only that it has two input signals and generates mixing products that are at the sum and difference of the input signal frequencies.  Technically, there are an infinite number of output signals but</a:t>
            </a:r>
            <a:r>
              <a:rPr lang="en-US" baseline="0" dirty="0" smtClean="0"/>
              <a:t> again, this is not an appropriate topic for the course – keep it simple!</a:t>
            </a:r>
            <a:endParaRPr lang="en-US" dirty="0" smtClean="0"/>
          </a:p>
          <a:p>
            <a:pPr eaLnBrk="1" hangingPunct="1"/>
            <a:endParaRPr lang="en-US" dirty="0" smtClean="0"/>
          </a:p>
        </p:txBody>
      </p:sp>
    </p:spTree>
    <p:extLst>
      <p:ext uri="{BB962C8B-B14F-4D97-AF65-F5344CB8AC3E}">
        <p14:creationId xmlns:p14="http://schemas.microsoft.com/office/powerpoint/2010/main" val="16102032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262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Students will probably understand sensitivity</a:t>
            </a:r>
            <a:r>
              <a:rPr lang="en-US" baseline="0" dirty="0" smtClean="0"/>
              <a:t> already.  Selectivity is best explained with a demonstration using wide and narrow filters or recording showing how filters can be used to eliminate or greatly reduce unwanted signals on nearby frequencies, leaving the desired signal clear and easy to understand.</a:t>
            </a:r>
          </a:p>
          <a:p>
            <a:pPr eaLnBrk="1" hangingPunct="1"/>
            <a:endParaRPr lang="en-US" baseline="0" dirty="0" smtClean="0"/>
          </a:p>
          <a:p>
            <a:pPr eaLnBrk="1" hangingPunct="1"/>
            <a:r>
              <a:rPr lang="en-US" baseline="0" dirty="0" smtClean="0"/>
              <a:t>Most preamps students will encounter are inside the radio.  Explain that they are connected between the receiver’s antenna input and the rest of the receiver.  If an external preamp is available, explain that it is installed as close to the antenna as possible and may have its own transmit-receive switch to allow use of the same antenna on receive and transmit, just like a TR switch in a transceiver.</a:t>
            </a:r>
            <a:endParaRPr lang="en-US" dirty="0" smtClean="0"/>
          </a:p>
          <a:p>
            <a:pPr eaLnBrk="1" hangingPunct="1"/>
            <a:endParaRPr lang="en-US" dirty="0" smtClean="0"/>
          </a:p>
        </p:txBody>
      </p:sp>
    </p:spTree>
    <p:extLst>
      <p:ext uri="{BB962C8B-B14F-4D97-AF65-F5344CB8AC3E}">
        <p14:creationId xmlns:p14="http://schemas.microsoft.com/office/powerpoint/2010/main" val="36648351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263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Download and show some product descriptions and photos for</a:t>
            </a:r>
            <a:r>
              <a:rPr lang="en-US" baseline="0" dirty="0" smtClean="0"/>
              <a:t> transverters.  Note that transverters allow use of sophisticated transceiver features on bands for which it would be expensive to purchase a separate radio.  A photo of a VHF/UHF rover station with several transverters would be interesting.</a:t>
            </a:r>
            <a:endParaRPr lang="en-US" dirty="0" smtClean="0"/>
          </a:p>
          <a:p>
            <a:pPr eaLnBrk="1" hangingPunct="1"/>
            <a:endParaRPr lang="en-US" dirty="0" smtClean="0"/>
          </a:p>
        </p:txBody>
      </p:sp>
    </p:spTree>
    <p:extLst>
      <p:ext uri="{BB962C8B-B14F-4D97-AF65-F5344CB8AC3E}">
        <p14:creationId xmlns:p14="http://schemas.microsoft.com/office/powerpoint/2010/main" val="109192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If the angle is too steep, the waves go right through.  </a:t>
            </a:r>
          </a:p>
          <a:p>
            <a:pPr eaLnBrk="1" hangingPunct="1"/>
            <a:r>
              <a:rPr lang="en-US" dirty="0" smtClean="0"/>
              <a:t>If the frequencies are too high, the</a:t>
            </a:r>
            <a:r>
              <a:rPr lang="en-US" baseline="0" dirty="0" smtClean="0"/>
              <a:t> refraction is insufficient to return the wave to Earth</a:t>
            </a:r>
            <a:r>
              <a:rPr lang="en-US" dirty="0" smtClean="0"/>
              <a:t>, creating a reflection or skip. </a:t>
            </a:r>
          </a:p>
          <a:p>
            <a:pPr eaLnBrk="1" hangingPunct="1"/>
            <a:r>
              <a:rPr lang="en-US" dirty="0" smtClean="0"/>
              <a:t>For low frequencies,</a:t>
            </a:r>
            <a:r>
              <a:rPr lang="en-US" baseline="0" dirty="0" smtClean="0"/>
              <a:t> signals can be absorbed by ionization in the lower layers (D and E), blocking propagation.</a:t>
            </a:r>
            <a:endParaRPr lang="en-US" dirty="0" smtClean="0"/>
          </a:p>
          <a:p>
            <a:pPr eaLnBrk="1" hangingPunct="1"/>
            <a:endParaRPr lang="en-US" dirty="0" smtClean="0"/>
          </a:p>
          <a:p>
            <a:pPr eaLnBrk="1" hangingPunct="1"/>
            <a:r>
              <a:rPr lang="en-US" dirty="0" smtClean="0"/>
              <a:t>The varying amount of ionization</a:t>
            </a:r>
            <a:r>
              <a:rPr lang="en-US" baseline="0" dirty="0" smtClean="0"/>
              <a:t> through the day creates </a:t>
            </a:r>
            <a:r>
              <a:rPr lang="en-US" dirty="0" smtClean="0"/>
              <a:t>maximum and minimum usable frequencies for sky-wave propagation. (Explain MUF and LUF.)  Hams interested in DX (you might have to explain DX) adjust their operating bands to take advantage of those frequencies that can be reflected by the ionosphere. </a:t>
            </a:r>
          </a:p>
          <a:p>
            <a:pPr eaLnBrk="1" hangingPunct="1"/>
            <a:endParaRPr lang="en-US" dirty="0" smtClean="0"/>
          </a:p>
        </p:txBody>
      </p:sp>
    </p:spTree>
    <p:extLst>
      <p:ext uri="{BB962C8B-B14F-4D97-AF65-F5344CB8AC3E}">
        <p14:creationId xmlns:p14="http://schemas.microsoft.com/office/powerpoint/2010/main" val="25460808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dirty="0" smtClean="0"/>
          </a:p>
        </p:txBody>
      </p:sp>
      <p:sp>
        <p:nvSpPr>
          <p:cNvPr id="64515" name="Slide Number Placeholder 3"/>
          <p:cNvSpPr>
            <a:spLocks noGrp="1"/>
          </p:cNvSpPr>
          <p:nvPr>
            <p:ph type="sldNum" sz="quarter" idx="5"/>
          </p:nvPr>
        </p:nvSpPr>
        <p:spPr>
          <a:noFill/>
        </p:spPr>
        <p:txBody>
          <a:bodyPr/>
          <a:lstStyle/>
          <a:p>
            <a:fld id="{7BFBB32C-1CBD-4AC2-960C-3C3A56C027B2}" type="slidenum">
              <a:rPr lang="en-US"/>
              <a:pPr/>
              <a:t>264</a:t>
            </a:fld>
            <a:endParaRPr lang="en-US"/>
          </a:p>
        </p:txBody>
      </p:sp>
    </p:spTree>
    <p:extLst>
      <p:ext uri="{BB962C8B-B14F-4D97-AF65-F5344CB8AC3E}">
        <p14:creationId xmlns:p14="http://schemas.microsoft.com/office/powerpoint/2010/main" val="27989663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t>Note “power supply” generally refers to converting ac to dc of any voltage, not just 120 VAC to 12 VDC.  </a:t>
            </a:r>
          </a:p>
          <a:p>
            <a:endParaRPr lang="en-US" dirty="0" smtClean="0"/>
          </a:p>
          <a:p>
            <a:r>
              <a:rPr lang="en-US" dirty="0" smtClean="0"/>
              <a:t>Review the reason for “12 V” radios actually requiring</a:t>
            </a:r>
            <a:r>
              <a:rPr lang="en-US" baseline="0" dirty="0" smtClean="0"/>
              <a:t> 13.8 V – see module 11.</a:t>
            </a:r>
            <a:endParaRPr lang="en-US" dirty="0" smtClean="0"/>
          </a:p>
        </p:txBody>
      </p:sp>
      <p:sp>
        <p:nvSpPr>
          <p:cNvPr id="89092" name="Slide Number Placeholder 3"/>
          <p:cNvSpPr>
            <a:spLocks noGrp="1"/>
          </p:cNvSpPr>
          <p:nvPr>
            <p:ph type="sldNum" sz="quarter" idx="5"/>
          </p:nvPr>
        </p:nvSpPr>
        <p:spPr>
          <a:noFill/>
        </p:spPr>
        <p:txBody>
          <a:bodyPr/>
          <a:lstStyle/>
          <a:p>
            <a:fld id="{0F5D96B3-2742-4F88-BF6E-923C1FE2AE8E}" type="slidenum">
              <a:rPr lang="en-US"/>
              <a:pPr/>
              <a:t>370</a:t>
            </a:fld>
            <a:endParaRPr lang="en-US"/>
          </a:p>
        </p:txBody>
      </p:sp>
    </p:spTree>
    <p:extLst>
      <p:ext uri="{BB962C8B-B14F-4D97-AF65-F5344CB8AC3E}">
        <p14:creationId xmlns:p14="http://schemas.microsoft.com/office/powerpoint/2010/main" val="20935827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A3BE2F-6391-4C95-888F-118162F0D34F}" type="slidenum">
              <a:rPr lang="en-US"/>
              <a:pPr/>
              <a:t>371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Examples of the different kinds of supplies would be helpful to illustrate the differences.</a:t>
            </a:r>
          </a:p>
          <a:p>
            <a:pPr eaLnBrk="1" hangingPunct="1"/>
            <a:endParaRPr lang="en-US" dirty="0" smtClean="0"/>
          </a:p>
          <a:p>
            <a:pPr eaLnBrk="1" hangingPunct="1"/>
            <a:r>
              <a:rPr lang="en-US" dirty="0" smtClean="0"/>
              <a:t>Note that small switching supplies for consumer appliances</a:t>
            </a:r>
            <a:r>
              <a:rPr lang="en-US" baseline="0" dirty="0" smtClean="0"/>
              <a:t> (under-cabinet lighting, battery charging, etc) are often prolific generators of noise that interferes with communication.  Replacing the supply with a linear type will eliminate the noise.</a:t>
            </a:r>
            <a:endParaRPr lang="en-US" dirty="0" smtClean="0"/>
          </a:p>
          <a:p>
            <a:pPr eaLnBrk="1" hangingPunct="1"/>
            <a:endParaRPr lang="en-US" dirty="0" smtClean="0"/>
          </a:p>
        </p:txBody>
      </p:sp>
    </p:spTree>
    <p:extLst>
      <p:ext uri="{BB962C8B-B14F-4D97-AF65-F5344CB8AC3E}">
        <p14:creationId xmlns:p14="http://schemas.microsoft.com/office/powerpoint/2010/main" val="298949172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E6F9658-FFCF-43B7-BDC5-E8D84B16EA92}" type="slidenum">
              <a:rPr lang="en-US"/>
              <a:pPr/>
              <a:t>373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smtClean="0"/>
              <a:t>The concept of fusing both the negative and positive leads of the equipment in a car installation might take some explanation.  The vehicle manufacturer may have specific recommendations in a service bulletin – check with the dealer or an</a:t>
            </a:r>
            <a:r>
              <a:rPr lang="en-US" baseline="0" dirty="0" smtClean="0"/>
              <a:t> audio/radio installation shop.</a:t>
            </a:r>
            <a:endParaRPr lang="en-US" dirty="0" smtClean="0"/>
          </a:p>
          <a:p>
            <a:pPr eaLnBrk="1" hangingPunct="1"/>
            <a:endParaRPr lang="en-US" dirty="0" smtClean="0"/>
          </a:p>
        </p:txBody>
      </p:sp>
    </p:spTree>
    <p:extLst>
      <p:ext uri="{BB962C8B-B14F-4D97-AF65-F5344CB8AC3E}">
        <p14:creationId xmlns:p14="http://schemas.microsoft.com/office/powerpoint/2010/main" val="4135057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64F49A9-7F48-4FFE-A8FF-AFC362E5B780}" type="slidenum">
              <a:rPr lang="en-US"/>
              <a:pPr/>
              <a:t>374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Examples of the different kinds of batteries will help illustrate this point.  Discuss how the different kinds of batteries are used.</a:t>
            </a:r>
          </a:p>
          <a:p>
            <a:pPr eaLnBrk="1" hangingPunct="1"/>
            <a:endParaRPr lang="en-US" dirty="0" smtClean="0"/>
          </a:p>
        </p:txBody>
      </p:sp>
    </p:spTree>
    <p:extLst>
      <p:ext uri="{BB962C8B-B14F-4D97-AF65-F5344CB8AC3E}">
        <p14:creationId xmlns:p14="http://schemas.microsoft.com/office/powerpoint/2010/main" val="27507515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the students understand that hazards from hydrogen buildup are real and ventilation is a must – no kidding!</a:t>
            </a:r>
          </a:p>
          <a:p>
            <a:endParaRPr lang="en-US" dirty="0"/>
          </a:p>
        </p:txBody>
      </p:sp>
      <p:sp>
        <p:nvSpPr>
          <p:cNvPr id="4" name="Slide Number Placeholder 3"/>
          <p:cNvSpPr>
            <a:spLocks noGrp="1"/>
          </p:cNvSpPr>
          <p:nvPr>
            <p:ph type="sldNum" sz="quarter" idx="10"/>
          </p:nvPr>
        </p:nvSpPr>
        <p:spPr/>
        <p:txBody>
          <a:bodyPr/>
          <a:lstStyle/>
          <a:p>
            <a:pPr>
              <a:defRPr/>
            </a:pPr>
            <a:fld id="{A2CE7D5A-6326-41E7-A19B-11BB83996A76}" type="slidenum">
              <a:rPr lang="en-US" smtClean="0"/>
              <a:pPr>
                <a:defRPr/>
              </a:pPr>
              <a:t>375</a:t>
            </a:fld>
            <a:endParaRPr lang="en-US"/>
          </a:p>
        </p:txBody>
      </p:sp>
    </p:spTree>
    <p:extLst>
      <p:ext uri="{BB962C8B-B14F-4D97-AF65-F5344CB8AC3E}">
        <p14:creationId xmlns:p14="http://schemas.microsoft.com/office/powerpoint/2010/main" val="26853866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D725B6B-4325-48B9-831D-405CD5840EA5}" type="slidenum">
              <a:rPr lang="en-US"/>
              <a:pPr/>
              <a:t>377</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Show</a:t>
            </a:r>
            <a:r>
              <a:rPr lang="en-US" baseline="0" dirty="0" smtClean="0"/>
              <a:t> several types of battery packs, compare weight and other parameters such as self-discharge, total battery capacity, etc.  Note that if commercial power is unavailable, conventional pack chargers won’t work.  Need AA-cell packs or chargers that can run from a vehicle’s battery system.</a:t>
            </a:r>
            <a:endParaRPr lang="en-US" dirty="0" smtClean="0"/>
          </a:p>
        </p:txBody>
      </p:sp>
    </p:spTree>
    <p:extLst>
      <p:ext uri="{BB962C8B-B14F-4D97-AF65-F5344CB8AC3E}">
        <p14:creationId xmlns:p14="http://schemas.microsoft.com/office/powerpoint/2010/main" val="35316783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032DF5-423F-4C91-9620-78DE4E5E591A}" type="slidenum">
              <a:rPr lang="en-US"/>
              <a:pPr/>
              <a:t>378</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851954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FEAA657-F922-4888-BAD2-16ABA4D1B8D4}" type="slidenum">
              <a:rPr lang="en-US"/>
              <a:pPr/>
              <a:t>379</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Discuss briefly with the students these basic types of RFI, and how they might be able to distinguish between them.  At the same time, discuss some techniques they might use to mitigate the effects of the interference.</a:t>
            </a:r>
          </a:p>
          <a:p>
            <a:pPr eaLnBrk="1" hangingPunct="1"/>
            <a:endParaRPr lang="en-US" dirty="0" smtClean="0"/>
          </a:p>
          <a:p>
            <a:pPr eaLnBrk="1" hangingPunct="1"/>
            <a:r>
              <a:rPr lang="en-US" dirty="0" smtClean="0"/>
              <a:t>Direct detection usually affects consumer electronic devices (telephones and audio equipment).  Poor shielding allows signal to be received within the equipment.  Very difficult to eliminate.</a:t>
            </a:r>
          </a:p>
          <a:p>
            <a:pPr eaLnBrk="1" hangingPunct="1"/>
            <a:endParaRPr lang="en-US" dirty="0" smtClean="0"/>
          </a:p>
          <a:p>
            <a:pPr eaLnBrk="1" hangingPunct="1"/>
            <a:r>
              <a:rPr lang="en-US" dirty="0" smtClean="0"/>
              <a:t>Common-mode RF current detection caused by consumer equipment cables picking up RF. Generally not the fault of the amateur. Can be mitigated by proper installation, filters, ferrite bead chokes, etc.  ARRL Handbook RFI chapter has examples of using filters and chokes.</a:t>
            </a:r>
          </a:p>
          <a:p>
            <a:pPr eaLnBrk="1" hangingPunct="1"/>
            <a:endParaRPr lang="en-US" dirty="0" smtClean="0"/>
          </a:p>
          <a:p>
            <a:pPr eaLnBrk="1" hangingPunct="1"/>
            <a:r>
              <a:rPr lang="en-US" dirty="0" smtClean="0"/>
              <a:t>Overload – usually seen in fringe reception areas of TV signals.  Not as much a problem now days with digital, satellite, and cable TV.  Usually the problem can be mitigated by reducing transmitter power or filtering to reject transmitted signal at the receiver.</a:t>
            </a:r>
          </a:p>
          <a:p>
            <a:pPr eaLnBrk="1" hangingPunct="1"/>
            <a:endParaRPr lang="en-US" dirty="0" smtClean="0"/>
          </a:p>
          <a:p>
            <a:pPr eaLnBrk="1" hangingPunct="1"/>
            <a:r>
              <a:rPr lang="en-US" dirty="0" smtClean="0"/>
              <a:t>Harmonics – not common, sometimes due to misadjusted transmitter or bad connection in antenna system</a:t>
            </a:r>
          </a:p>
          <a:p>
            <a:pPr eaLnBrk="1" hangingPunct="1"/>
            <a:endParaRPr lang="en-US" dirty="0" smtClean="0"/>
          </a:p>
        </p:txBody>
      </p:sp>
    </p:spTree>
    <p:extLst>
      <p:ext uri="{BB962C8B-B14F-4D97-AF65-F5344CB8AC3E}">
        <p14:creationId xmlns:p14="http://schemas.microsoft.com/office/powerpoint/2010/main" val="6951975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EBAB199-CC83-4A17-A9DB-DA0406D2A58B}" type="slidenum">
              <a:rPr lang="en-US"/>
              <a:pPr/>
              <a:t>380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Cover basics of each type of filter, show examples of receiving filters and a transmitting low-pass filter for HF.</a:t>
            </a:r>
          </a:p>
        </p:txBody>
      </p:sp>
    </p:spTree>
    <p:extLst>
      <p:ext uri="{BB962C8B-B14F-4D97-AF65-F5344CB8AC3E}">
        <p14:creationId xmlns:p14="http://schemas.microsoft.com/office/powerpoint/2010/main" val="409903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Explain the F-layer skip on 10 and 6 meters requires a very high MUF</a:t>
            </a:r>
            <a:r>
              <a:rPr lang="en-US" baseline="0" dirty="0" smtClean="0"/>
              <a:t> that usually occurs only during the peak years of the sunspot cycle.</a:t>
            </a:r>
          </a:p>
          <a:p>
            <a:pPr eaLnBrk="1" hangingPunct="1"/>
            <a:endParaRPr lang="en-US" baseline="0" dirty="0" smtClean="0"/>
          </a:p>
          <a:p>
            <a:pPr eaLnBrk="1" hangingPunct="1"/>
            <a:r>
              <a:rPr lang="en-US" baseline="0" dirty="0" smtClean="0"/>
              <a:t>The MUF rarely exceeds 70 MHz so sky-wave propagation  from the F layer above 6 meters is also rare.</a:t>
            </a:r>
            <a:endParaRPr lang="en-US" dirty="0" smtClean="0"/>
          </a:p>
        </p:txBody>
      </p:sp>
    </p:spTree>
    <p:extLst>
      <p:ext uri="{BB962C8B-B14F-4D97-AF65-F5344CB8AC3E}">
        <p14:creationId xmlns:p14="http://schemas.microsoft.com/office/powerpoint/2010/main" val="237804297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2E1ADE9-162C-49F4-A532-4D11F56951D0}" type="slidenum">
              <a:rPr lang="en-US"/>
              <a:pPr/>
              <a:t>381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Show examples of ferrite cores and </a:t>
            </a:r>
            <a:r>
              <a:rPr lang="en-US" dirty="0" err="1" smtClean="0"/>
              <a:t>snap-on</a:t>
            </a:r>
            <a:r>
              <a:rPr lang="en-US" dirty="0" smtClean="0"/>
              <a:t> cores.  Emphasize that the proper type (mix) of ferrite must be used.</a:t>
            </a:r>
          </a:p>
        </p:txBody>
      </p:sp>
    </p:spTree>
    <p:extLst>
      <p:ext uri="{BB962C8B-B14F-4D97-AF65-F5344CB8AC3E}">
        <p14:creationId xmlns:p14="http://schemas.microsoft.com/office/powerpoint/2010/main" val="150835670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Note that ham signals can interfere with cable channels</a:t>
            </a:r>
            <a:r>
              <a:rPr lang="en-US" baseline="0" dirty="0" smtClean="0"/>
              <a:t> or vice versa.</a:t>
            </a:r>
          </a:p>
          <a:p>
            <a:endParaRPr lang="en-US" dirty="0" smtClean="0"/>
          </a:p>
        </p:txBody>
      </p:sp>
      <p:sp>
        <p:nvSpPr>
          <p:cNvPr id="98308" name="Slide Number Placeholder 3"/>
          <p:cNvSpPr>
            <a:spLocks noGrp="1"/>
          </p:cNvSpPr>
          <p:nvPr>
            <p:ph type="sldNum" sz="quarter" idx="5"/>
          </p:nvPr>
        </p:nvSpPr>
        <p:spPr>
          <a:noFill/>
        </p:spPr>
        <p:txBody>
          <a:bodyPr/>
          <a:lstStyle/>
          <a:p>
            <a:fld id="{284ED619-7656-4893-B572-1CE00413EB08}" type="slidenum">
              <a:rPr lang="en-US"/>
              <a:pPr/>
              <a:t>382</a:t>
            </a:fld>
            <a:endParaRPr lang="en-US"/>
          </a:p>
        </p:txBody>
      </p:sp>
    </p:spTree>
    <p:extLst>
      <p:ext uri="{BB962C8B-B14F-4D97-AF65-F5344CB8AC3E}">
        <p14:creationId xmlns:p14="http://schemas.microsoft.com/office/powerpoint/2010/main" val="144078882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E9A1DC3-0E27-450B-A442-CAEECED91FD4}" type="slidenum">
              <a:rPr lang="en-US"/>
              <a:pPr/>
              <a:t>383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Discuss with the students other sources of interfering noise and give them techniques on how to seek out the source of the noise.  In many cases of the fixed noise, simply turning off the potentially offending appliance will help identify the source.  Power line noise mitigation is the responsibility of the power company.  Motor vehicle ignition noise is generally short lived unless it is coming from the ham’s vehicle.  Grounding and filtering in many of these cases will mitigate the noise.</a:t>
            </a:r>
          </a:p>
          <a:p>
            <a:pPr eaLnBrk="1" hangingPunct="1"/>
            <a:endParaRPr lang="en-US" dirty="0" smtClean="0"/>
          </a:p>
          <a:p>
            <a:pPr eaLnBrk="1" hangingPunct="1"/>
            <a:r>
              <a:rPr lang="en-US" dirty="0" smtClean="0"/>
              <a:t>Show students the ARRL website pages on interference.</a:t>
            </a:r>
          </a:p>
          <a:p>
            <a:pPr eaLnBrk="1" hangingPunct="1"/>
            <a:endParaRPr lang="en-US" dirty="0" smtClean="0"/>
          </a:p>
        </p:txBody>
      </p:sp>
    </p:spTree>
    <p:extLst>
      <p:ext uri="{BB962C8B-B14F-4D97-AF65-F5344CB8AC3E}">
        <p14:creationId xmlns:p14="http://schemas.microsoft.com/office/powerpoint/2010/main" val="360009523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a:noFill/>
        </p:spPr>
        <p:txBody>
          <a:bodyPr/>
          <a:lstStyle/>
          <a:p>
            <a:fld id="{C968F28C-E5C5-467C-9F5B-316B6E3B2775}" type="slidenum">
              <a:rPr lang="en-US"/>
              <a:pPr/>
              <a:t>384</a:t>
            </a:fld>
            <a:endParaRPr lang="en-US"/>
          </a:p>
        </p:txBody>
      </p:sp>
    </p:spTree>
    <p:extLst>
      <p:ext uri="{BB962C8B-B14F-4D97-AF65-F5344CB8AC3E}">
        <p14:creationId xmlns:p14="http://schemas.microsoft.com/office/powerpoint/2010/main" val="194421464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p>
        </p:txBody>
      </p:sp>
      <p:sp>
        <p:nvSpPr>
          <p:cNvPr id="101380" name="Slide Number Placeholder 3"/>
          <p:cNvSpPr>
            <a:spLocks noGrp="1"/>
          </p:cNvSpPr>
          <p:nvPr>
            <p:ph type="sldNum" sz="quarter" idx="5"/>
          </p:nvPr>
        </p:nvSpPr>
        <p:spPr>
          <a:noFill/>
        </p:spPr>
        <p:txBody>
          <a:bodyPr/>
          <a:lstStyle/>
          <a:p>
            <a:fld id="{DCF4A235-C510-4060-9033-122B94FC9DF0}" type="slidenum">
              <a:rPr lang="en-US"/>
              <a:pPr/>
              <a:t>385</a:t>
            </a:fld>
            <a:endParaRPr lang="en-US"/>
          </a:p>
        </p:txBody>
      </p:sp>
    </p:spTree>
    <p:extLst>
      <p:ext uri="{BB962C8B-B14F-4D97-AF65-F5344CB8AC3E}">
        <p14:creationId xmlns:p14="http://schemas.microsoft.com/office/powerpoint/2010/main" val="371327690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dirty="0" smtClean="0"/>
          </a:p>
        </p:txBody>
      </p:sp>
      <p:sp>
        <p:nvSpPr>
          <p:cNvPr id="102404" name="Slide Number Placeholder 3"/>
          <p:cNvSpPr>
            <a:spLocks noGrp="1"/>
          </p:cNvSpPr>
          <p:nvPr>
            <p:ph type="sldNum" sz="quarter" idx="5"/>
          </p:nvPr>
        </p:nvSpPr>
        <p:spPr>
          <a:noFill/>
        </p:spPr>
        <p:txBody>
          <a:bodyPr/>
          <a:lstStyle/>
          <a:p>
            <a:fld id="{C7B7822D-33C5-4662-B807-7F5CFE09E616}" type="slidenum">
              <a:rPr lang="en-US"/>
              <a:pPr/>
              <a:t>386</a:t>
            </a:fld>
            <a:endParaRPr lang="en-US"/>
          </a:p>
        </p:txBody>
      </p:sp>
    </p:spTree>
    <p:extLst>
      <p:ext uri="{BB962C8B-B14F-4D97-AF65-F5344CB8AC3E}">
        <p14:creationId xmlns:p14="http://schemas.microsoft.com/office/powerpoint/2010/main" val="66910133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CEF64ED-2183-4DE3-B63B-93B1C83DF82F}" type="slidenum">
              <a:rPr lang="en-US"/>
              <a:pPr/>
              <a:t>387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Discuss with the students that though the law is probably on their side, their neighbors will not understand that and they will hold the ham responsible for the interference.  It takes diplomacy to deal with RFI complaints.</a:t>
            </a:r>
          </a:p>
          <a:p>
            <a:pPr eaLnBrk="1" hangingPunct="1"/>
            <a:endParaRPr lang="en-US" dirty="0" smtClean="0"/>
          </a:p>
        </p:txBody>
      </p:sp>
    </p:spTree>
    <p:extLst>
      <p:ext uri="{BB962C8B-B14F-4D97-AF65-F5344CB8AC3E}">
        <p14:creationId xmlns:p14="http://schemas.microsoft.com/office/powerpoint/2010/main" val="246819574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041B572-7849-4452-9785-9BFD09EDD07E}" type="slidenum">
              <a:rPr lang="en-US"/>
              <a:pPr/>
              <a:t>388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t>It would be a good idea to show the students a properly wired 3-prong plug using proper color code wiring.</a:t>
            </a:r>
          </a:p>
          <a:p>
            <a:pPr eaLnBrk="1" hangingPunct="1"/>
            <a:endParaRPr lang="en-US" dirty="0" smtClean="0"/>
          </a:p>
        </p:txBody>
      </p:sp>
    </p:spTree>
    <p:extLst>
      <p:ext uri="{BB962C8B-B14F-4D97-AF65-F5344CB8AC3E}">
        <p14:creationId xmlns:p14="http://schemas.microsoft.com/office/powerpoint/2010/main" val="13636672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83E573-96AD-4F6F-B698-8D688B8820FA}" type="slidenum">
              <a:rPr lang="en-US"/>
              <a:pPr/>
              <a:t>389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Note that using coax braid is not recommended for RF connections/grounding because once removed from the jacket it begins to lose contact between the braid wires and they also start to oxidize.  Use strap or solid wire.</a:t>
            </a:r>
          </a:p>
        </p:txBody>
      </p:sp>
    </p:spTree>
    <p:extLst>
      <p:ext uri="{BB962C8B-B14F-4D97-AF65-F5344CB8AC3E}">
        <p14:creationId xmlns:p14="http://schemas.microsoft.com/office/powerpoint/2010/main" val="259369649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86F5DE5-C286-45F6-8C98-6B603737A516}" type="slidenum">
              <a:rPr lang="en-US"/>
              <a:pPr/>
              <a:t>390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9840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ionosphere is constantly changing, so signals take many paths to arrive at the receive antenna.  They can add together or subtract from each other, creating fading.  The different lengths of the paths creates echo and flutter. (A recording of a polar path signal would be instructive.) This distortion is very hard on digital signals, creating a lot of errors.</a:t>
            </a:r>
            <a:endParaRPr lang="en-US" dirty="0" smtClean="0"/>
          </a:p>
        </p:txBody>
      </p:sp>
    </p:spTree>
    <p:extLst>
      <p:ext uri="{BB962C8B-B14F-4D97-AF65-F5344CB8AC3E}">
        <p14:creationId xmlns:p14="http://schemas.microsoft.com/office/powerpoint/2010/main" val="821264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fld id="{3E33923B-A8DF-4EBC-AEB6-3CDA472C43AB}" type="slidenum">
              <a:rPr lang="en-US"/>
              <a:pPr/>
              <a:t>408</a:t>
            </a:fld>
            <a:endParaRPr lang="en-US"/>
          </a:p>
        </p:txBody>
      </p:sp>
    </p:spTree>
    <p:extLst>
      <p:ext uri="{BB962C8B-B14F-4D97-AF65-F5344CB8AC3E}">
        <p14:creationId xmlns:p14="http://schemas.microsoft.com/office/powerpoint/2010/main" val="22977543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F54B66F7-D2C9-42D7-ADD1-B66AB40DECE3}" type="slidenum">
              <a:rPr lang="en-US"/>
              <a:pPr/>
              <a:t>410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Communication is something that we do every day, but rarely to we think about communication in detail.  Simply go through a short telephone conversation that the students might have and point out the parts.</a:t>
            </a:r>
          </a:p>
          <a:p>
            <a:pPr eaLnBrk="1" hangingPunct="1"/>
            <a:r>
              <a:rPr lang="en-US" dirty="0" smtClean="0"/>
              <a:t>Greeting:  Hello</a:t>
            </a:r>
          </a:p>
          <a:p>
            <a:pPr eaLnBrk="1" hangingPunct="1"/>
            <a:r>
              <a:rPr lang="en-US" dirty="0" smtClean="0"/>
              <a:t>Identify:  Mom?  This is Ron.</a:t>
            </a:r>
          </a:p>
          <a:p>
            <a:pPr eaLnBrk="1" hangingPunct="1"/>
            <a:r>
              <a:rPr lang="en-US" dirty="0" smtClean="0"/>
              <a:t>Exchange information:  I am having a really great time on my vacation….we have done….</a:t>
            </a:r>
          </a:p>
          <a:p>
            <a:pPr eaLnBrk="1" hangingPunct="1"/>
            <a:r>
              <a:rPr lang="en-US" dirty="0" smtClean="0"/>
              <a:t>Salutations:  Well I better get going, I</a:t>
            </a:r>
            <a:r>
              <a:rPr lang="ja-JP" altLang="en-US" dirty="0" smtClean="0"/>
              <a:t>’</a:t>
            </a:r>
            <a:r>
              <a:rPr lang="en-US" altLang="ja-JP" dirty="0" err="1" smtClean="0"/>
              <a:t>ll</a:t>
            </a:r>
            <a:r>
              <a:rPr lang="en-US" altLang="ja-JP" dirty="0" smtClean="0"/>
              <a:t> call you tomorrow.</a:t>
            </a:r>
          </a:p>
          <a:p>
            <a:pPr eaLnBrk="1" hangingPunct="1"/>
            <a:r>
              <a:rPr lang="en-US" dirty="0" smtClean="0"/>
              <a:t>End the conversation:  Bye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31924570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9757E968-2D11-4713-BFE3-56B2C14B1281}" type="slidenum">
              <a:rPr lang="en-US"/>
              <a:pPr/>
              <a:t>411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dirty="0" smtClean="0"/>
              <a:t>Take a moment to mention </a:t>
            </a:r>
            <a:r>
              <a:rPr lang="ja-JP" altLang="en-US" dirty="0" smtClean="0"/>
              <a:t>“</a:t>
            </a:r>
            <a:r>
              <a:rPr lang="en-US" altLang="ja-JP" dirty="0" smtClean="0"/>
              <a:t>Q</a:t>
            </a:r>
            <a:r>
              <a:rPr lang="ja-JP" altLang="en-US" dirty="0" smtClean="0"/>
              <a:t>”</a:t>
            </a:r>
            <a:r>
              <a:rPr lang="en-US" altLang="ja-JP" dirty="0" smtClean="0"/>
              <a:t> signals and what QSO means.</a:t>
            </a:r>
          </a:p>
          <a:p>
            <a:pPr eaLnBrk="1" hangingPunct="1"/>
            <a:endParaRPr lang="en-US" dirty="0" smtClean="0"/>
          </a:p>
          <a:p>
            <a:pPr eaLnBrk="1" hangingPunct="1"/>
            <a:r>
              <a:rPr lang="en-US" dirty="0" smtClean="0"/>
              <a:t>Now go over a fictitious ham contact and point out that it is the same as a telephone conversation except that there are a few procedural differences and some special vocabulary.</a:t>
            </a:r>
          </a:p>
          <a:p>
            <a:pPr eaLnBrk="1" hangingPunct="1"/>
            <a:endParaRPr lang="en-US" dirty="0" smtClean="0"/>
          </a:p>
          <a:p>
            <a:pPr eaLnBrk="1" hangingPunct="1"/>
            <a:r>
              <a:rPr lang="en-US" dirty="0" smtClean="0"/>
              <a:t>Greeting:  CQ </a:t>
            </a:r>
            <a:r>
              <a:rPr lang="en-US" dirty="0" err="1" smtClean="0"/>
              <a:t>CQ</a:t>
            </a:r>
            <a:r>
              <a:rPr lang="en-US" dirty="0" smtClean="0"/>
              <a:t> </a:t>
            </a:r>
            <a:r>
              <a:rPr lang="en-US" dirty="0" err="1" smtClean="0"/>
              <a:t>CQ</a:t>
            </a:r>
            <a:r>
              <a:rPr lang="en-US" dirty="0" smtClean="0"/>
              <a:t> this is WA8SME. </a:t>
            </a:r>
          </a:p>
          <a:p>
            <a:pPr eaLnBrk="1" hangingPunct="1"/>
            <a:r>
              <a:rPr lang="en-US" dirty="0" smtClean="0"/>
              <a:t>Identify who is participating:  WA8SME this is W6WBT Phil in Coleville calling.</a:t>
            </a:r>
          </a:p>
          <a:p>
            <a:pPr eaLnBrk="1" hangingPunct="1"/>
            <a:r>
              <a:rPr lang="en-US" dirty="0" smtClean="0"/>
              <a:t>Exchange information:  Hi Phil, you have a good signal today from Coleville, you</a:t>
            </a:r>
            <a:r>
              <a:rPr lang="ja-JP" altLang="en-US" dirty="0" smtClean="0"/>
              <a:t>’</a:t>
            </a:r>
            <a:r>
              <a:rPr lang="en-US" altLang="ja-JP" dirty="0" smtClean="0"/>
              <a:t>re running 59 here in Bridgeport….</a:t>
            </a:r>
          </a:p>
          <a:p>
            <a:pPr eaLnBrk="1" hangingPunct="1"/>
            <a:r>
              <a:rPr lang="en-US" dirty="0" smtClean="0"/>
              <a:t>Salutations:  Well Phil, I better get to some chores before it rains.  Thanks for the contact and I hope to hear you again.  73 for now.</a:t>
            </a:r>
          </a:p>
          <a:p>
            <a:pPr eaLnBrk="1" hangingPunct="1"/>
            <a:r>
              <a:rPr lang="en-US" dirty="0" smtClean="0"/>
              <a:t>End the conversation:  W6WBT this is WA8SME, clear.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45540125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7E1BE692-327A-45E0-BE38-5205CE50B03C}" type="slidenum">
              <a:rPr lang="en-US"/>
              <a:pPr/>
              <a:t>412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t>Just like using the phone, when you talk on the radio you are communicating only with verbal information, there is no non-verbal feedback or communication.  (The majority of communication while face-to-face is in non-verbal form)  Therefore you need to make sure you speak clearly and distinctly (you won</a:t>
            </a:r>
            <a:r>
              <a:rPr lang="ja-JP" altLang="en-US" dirty="0" smtClean="0"/>
              <a:t>’</a:t>
            </a:r>
            <a:r>
              <a:rPr lang="en-US" altLang="ja-JP" dirty="0" smtClean="0"/>
              <a:t>t see the raised eyebrows that indicate that you are not being understood).  Additionally there may be static and interfering signals or possibly language barriers and accents.</a:t>
            </a:r>
          </a:p>
          <a:p>
            <a:pPr eaLnBrk="1" hangingPunct="1"/>
            <a:endParaRPr lang="en-US" dirty="0" smtClean="0"/>
          </a:p>
          <a:p>
            <a:pPr eaLnBrk="1" hangingPunct="1"/>
            <a:r>
              <a:rPr lang="en-US" dirty="0" smtClean="0"/>
              <a:t>Other stations can hear your conversation and the person you are talking to could be in another country with different values. Therefore, choose your conversation topics wisely even on local contacts.  Avoid controversial and or offensive topics.  Avoid talking about religion, politics, off color content, dirty jokes and swearing.</a:t>
            </a:r>
          </a:p>
          <a:p>
            <a:pPr eaLnBrk="1" hangingPunct="1"/>
            <a:endParaRPr lang="en-US" dirty="0" smtClean="0"/>
          </a:p>
        </p:txBody>
      </p:sp>
    </p:spTree>
    <p:extLst>
      <p:ext uri="{BB962C8B-B14F-4D97-AF65-F5344CB8AC3E}">
        <p14:creationId xmlns:p14="http://schemas.microsoft.com/office/powerpoint/2010/main" val="200309284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F2CC902A-1F78-4486-B35E-73A0D1B86A3D}" type="slidenum">
              <a:rPr lang="en-US"/>
              <a:pPr/>
              <a:t>413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t>You will share the frequencies with other hams, and because of propagation, you may not hear both sides of a conversation going on.  It is a good habit to get into to ask if the frequency is in use before you use it.  Simply say, </a:t>
            </a:r>
            <a:r>
              <a:rPr lang="ja-JP" altLang="en-US" dirty="0" smtClean="0"/>
              <a:t>“</a:t>
            </a:r>
            <a:r>
              <a:rPr lang="en-US" altLang="ja-JP" dirty="0" smtClean="0"/>
              <a:t>Is this frequency in use?</a:t>
            </a:r>
            <a:r>
              <a:rPr lang="ja-JP" altLang="en-US" dirty="0" smtClean="0"/>
              <a:t>”</a:t>
            </a:r>
            <a:r>
              <a:rPr lang="en-US" altLang="ja-JP" dirty="0" smtClean="0"/>
              <a:t> and wait a few seconds for a reply.  Sometimes, you will hear the</a:t>
            </a:r>
            <a:r>
              <a:rPr lang="en-US" altLang="ja-JP" baseline="0" dirty="0" smtClean="0"/>
              <a:t> questions asked twice – which is fine if there is time to wait.</a:t>
            </a:r>
            <a:r>
              <a:rPr lang="en-US" altLang="ja-JP" dirty="0" smtClean="0"/>
              <a:t>  If no reply then go ahead.</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09533932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10826F2-2308-4EF3-8EF8-7AA359E198CF}" type="slidenum">
              <a:rPr lang="en-US"/>
              <a:pPr/>
              <a:t>414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Go over the meaning of RST.  Talk with your students about adjusting the content and pace of the QSO according to the RST.  If signals are strong and perfectly readable, </a:t>
            </a:r>
            <a:r>
              <a:rPr lang="ja-JP" altLang="en-US" dirty="0" smtClean="0"/>
              <a:t>“</a:t>
            </a:r>
            <a:r>
              <a:rPr lang="en-US" altLang="ja-JP" dirty="0" smtClean="0"/>
              <a:t>armchair copy</a:t>
            </a:r>
            <a:r>
              <a:rPr lang="ja-JP" altLang="en-US" dirty="0" smtClean="0"/>
              <a:t>” </a:t>
            </a:r>
            <a:r>
              <a:rPr lang="en-US" altLang="ja-JP" dirty="0" smtClean="0"/>
              <a:t>(explain this term), then carry on at a normal pace.  If signals a weak and barely readable, give lost of repeats of important information, keep transmissions short and the content light.  If the other station can</a:t>
            </a:r>
            <a:r>
              <a:rPr lang="ja-JP" altLang="en-US" dirty="0" smtClean="0"/>
              <a:t>’</a:t>
            </a:r>
            <a:r>
              <a:rPr lang="en-US" altLang="ja-JP" dirty="0" smtClean="0"/>
              <a:t>t hear you well, then there is no need to talk about the meaning of life.</a:t>
            </a:r>
          </a:p>
          <a:p>
            <a:pPr eaLnBrk="1" hangingPunct="1"/>
            <a:endParaRPr lang="en-US" dirty="0" smtClean="0"/>
          </a:p>
          <a:p>
            <a:pPr eaLnBrk="1" hangingPunct="1"/>
            <a:r>
              <a:rPr lang="en-US" dirty="0" smtClean="0"/>
              <a:t>Give the location of your station is one of the fundamental components of a QSO.  Your location is usually referred to as your QTH.  You can give your QTH as city and state, simply your state, major geographic landmarks and street intersections, or by grid square…depending of the context of the conversation.  Note</a:t>
            </a:r>
            <a:r>
              <a:rPr lang="en-US" baseline="0" dirty="0" smtClean="0"/>
              <a:t> the various grid-locator programs online, including on the ARRL website.</a:t>
            </a:r>
            <a:endParaRPr lang="en-US" dirty="0" smtClean="0"/>
          </a:p>
          <a:p>
            <a:pPr eaLnBrk="1" hangingPunct="1"/>
            <a:endParaRPr lang="en-US" dirty="0" smtClean="0"/>
          </a:p>
        </p:txBody>
      </p:sp>
    </p:spTree>
    <p:extLst>
      <p:ext uri="{BB962C8B-B14F-4D97-AF65-F5344CB8AC3E}">
        <p14:creationId xmlns:p14="http://schemas.microsoft.com/office/powerpoint/2010/main" val="34371153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53FE6DB-F9A9-49A9-BAE2-5A6599F0ED48}" type="slidenum">
              <a:rPr lang="en-US"/>
              <a:pPr/>
              <a:t>415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Spend some time discussing with the students about how hams deal with unacceptable on-the-air behavior.  Stress the importance of not confronting the violator on-the-air.  One of the best strategies is to note the violation, but do not indicate to the offender that their behavior is being noticed…that gives them the audience that they are seeking and actually reinforces the bad behavior.  Discuss the role of the OO program.</a:t>
            </a:r>
          </a:p>
          <a:p>
            <a:pPr eaLnBrk="1" hangingPunct="1"/>
            <a:endParaRPr lang="en-US" dirty="0" smtClean="0"/>
          </a:p>
          <a:p>
            <a:pPr eaLnBrk="1" hangingPunct="1"/>
            <a:r>
              <a:rPr lang="en-US" dirty="0" smtClean="0"/>
              <a:t>Though logging is no longer required, it is a good idea to keep records of your on-the-air activity even if just as an archive of those you have talked to or perhaps as a record of when your station was in use in case of an interference concern.  Logging is a good habit. Logs can be submitted for contest operation.</a:t>
            </a:r>
          </a:p>
          <a:p>
            <a:pPr eaLnBrk="1" hangingPunct="1"/>
            <a:endParaRPr lang="en-US" dirty="0" smtClean="0"/>
          </a:p>
          <a:p>
            <a:pPr eaLnBrk="1" hangingPunct="1"/>
            <a:r>
              <a:rPr lang="en-US" dirty="0" smtClean="0"/>
              <a:t>Bring in some QSL cards and show them to the class.  Also bring in some of the operating awards that you have and explain some of the award programs.</a:t>
            </a:r>
          </a:p>
          <a:p>
            <a:pPr eaLnBrk="1" hangingPunct="1"/>
            <a:endParaRPr lang="en-US" dirty="0" smtClean="0"/>
          </a:p>
        </p:txBody>
      </p:sp>
    </p:spTree>
    <p:extLst>
      <p:ext uri="{BB962C8B-B14F-4D97-AF65-F5344CB8AC3E}">
        <p14:creationId xmlns:p14="http://schemas.microsoft.com/office/powerpoint/2010/main" val="305084142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416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t>Discuss with the students the need for band plans, to bring organization and prevent potential chaos, but also a band plan allows us to find other hams to contact.</a:t>
            </a:r>
          </a:p>
          <a:p>
            <a:pPr eaLnBrk="1" hangingPunct="1"/>
            <a:endParaRPr lang="en-US" sz="1000" dirty="0" smtClean="0"/>
          </a:p>
          <a:p>
            <a:pPr eaLnBrk="1" hangingPunct="1"/>
            <a:r>
              <a:rPr lang="en-US" sz="1000" dirty="0" smtClean="0"/>
              <a:t>Pass out the band plan chart and explain how to extract information from the chart.</a:t>
            </a:r>
          </a:p>
          <a:p>
            <a:pPr eaLnBrk="1" hangingPunct="1"/>
            <a:endParaRPr lang="en-US" sz="1000" dirty="0" smtClean="0"/>
          </a:p>
          <a:p>
            <a:pPr eaLnBrk="1" hangingPunct="1"/>
            <a:r>
              <a:rPr lang="en-US" sz="1000" dirty="0" smtClean="0"/>
              <a:t>There are band allocations and band plans.</a:t>
            </a:r>
          </a:p>
          <a:p>
            <a:pPr eaLnBrk="1" hangingPunct="1"/>
            <a:endParaRPr lang="en-US" sz="1000" dirty="0" smtClean="0"/>
          </a:p>
          <a:p>
            <a:pPr eaLnBrk="1" hangingPunct="1"/>
            <a:r>
              <a:rPr lang="en-US" sz="1000" dirty="0" smtClean="0"/>
              <a:t>An</a:t>
            </a:r>
            <a:r>
              <a:rPr lang="en-US" sz="1000" baseline="0" dirty="0" smtClean="0"/>
              <a:t> allocation is the</a:t>
            </a:r>
            <a:r>
              <a:rPr lang="en-US" sz="1000" dirty="0" smtClean="0"/>
              <a:t> formal or legal plan is the regulated authorization and regulated use of specific frequency ranges (bands) for licensed use.  These plans are established by governmental regulatory agencies (like the FCC).  Violating the allocation could result in legal sanctions.  Give examples of allocation</a:t>
            </a:r>
            <a:r>
              <a:rPr lang="en-US" sz="1000" baseline="0" dirty="0" smtClean="0"/>
              <a:t> rules</a:t>
            </a:r>
            <a:r>
              <a:rPr lang="en-US" sz="1000" dirty="0" smtClean="0"/>
              <a:t>.</a:t>
            </a:r>
          </a:p>
          <a:p>
            <a:pPr eaLnBrk="1" hangingPunct="1"/>
            <a:endParaRPr lang="en-US" sz="1000" dirty="0" smtClean="0"/>
          </a:p>
          <a:p>
            <a:pPr eaLnBrk="1" hangingPunct="1"/>
            <a:r>
              <a:rPr lang="en-US" sz="1000" dirty="0" smtClean="0"/>
              <a:t>A band plan is an informal organization of operating activities based on accepted practice.  These plans are not legally binding but good operator practice and radio manners encourage hams to follow the informal band plans.  These informal band plans are established by precedence and accepted practice.</a:t>
            </a:r>
          </a:p>
          <a:p>
            <a:pPr eaLnBrk="1" hangingPunct="1"/>
            <a:endParaRPr lang="en-US" sz="1000" dirty="0" smtClean="0"/>
          </a:p>
          <a:p>
            <a:pPr eaLnBrk="1" hangingPunct="1"/>
            <a:r>
              <a:rPr lang="en-US" sz="1000" dirty="0" smtClean="0"/>
              <a:t>Informal band plans are voluntary, but the FCC expects that good amateur practice means we follow those band plans</a:t>
            </a:r>
            <a:r>
              <a:rPr lang="en-US" sz="1000" baseline="0" dirty="0" smtClean="0"/>
              <a:t> under normal circumstances.  When band loading is very heavy due to a big contest, DXpedition, or other special event, operation probably won’t follow the band plan for a while.  Be flexible and normal operation will resume soon – have a Plan B so you have alternatives.</a:t>
            </a:r>
            <a:endParaRPr lang="en-US" sz="1000" dirty="0" smtClean="0"/>
          </a:p>
          <a:p>
            <a:pPr eaLnBrk="1" hangingPunct="1"/>
            <a:endParaRPr lang="en-US" sz="1000" dirty="0" smtClean="0"/>
          </a:p>
        </p:txBody>
      </p:sp>
    </p:spTree>
    <p:extLst>
      <p:ext uri="{BB962C8B-B14F-4D97-AF65-F5344CB8AC3E}">
        <p14:creationId xmlns:p14="http://schemas.microsoft.com/office/powerpoint/2010/main" val="148523192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417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t>Note that the “group intercom” use means that stations won’t always respond to a call</a:t>
            </a:r>
            <a:r>
              <a:rPr lang="en-US" sz="1000" baseline="0" dirty="0" smtClean="0"/>
              <a:t> from a non-member.  Just be patient and an opportunity (a net, a multi-station contact, a station making an unanswered call, etc) will present itself.</a:t>
            </a:r>
            <a:endParaRPr lang="en-US" sz="1000" dirty="0" smtClean="0"/>
          </a:p>
        </p:txBody>
      </p:sp>
    </p:spTree>
    <p:extLst>
      <p:ext uri="{BB962C8B-B14F-4D97-AF65-F5344CB8AC3E}">
        <p14:creationId xmlns:p14="http://schemas.microsoft.com/office/powerpoint/2010/main" val="164943744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418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p>
        </p:txBody>
      </p:sp>
    </p:spTree>
    <p:extLst>
      <p:ext uri="{BB962C8B-B14F-4D97-AF65-F5344CB8AC3E}">
        <p14:creationId xmlns:p14="http://schemas.microsoft.com/office/powerpoint/2010/main" val="87223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dirty="0" smtClean="0"/>
              <a:t>Explain that</a:t>
            </a:r>
            <a:r>
              <a:rPr lang="en-US" baseline="0" dirty="0" smtClean="0"/>
              <a:t> sporadic E “clouds” form in the E layer and if they are dense enough act to reflect signals back to Earth.  Sporadic E propagation can occur at any time of the sunspot cycle.</a:t>
            </a:r>
          </a:p>
          <a:p>
            <a:endParaRPr lang="en-US" baseline="0" dirty="0" smtClean="0"/>
          </a:p>
          <a:p>
            <a:r>
              <a:rPr lang="en-US" baseline="0" dirty="0" smtClean="0"/>
              <a:t>Aurora is caused by charged particles flowing to the Earth’s surface.  This creates a conductive vertical sheet that can reflect radio waves.  The sheet’s surface is constantly moving, causing distortion to the signals it reflects.</a:t>
            </a:r>
            <a:endParaRPr lang="en-US" dirty="0" smtClean="0"/>
          </a:p>
        </p:txBody>
      </p:sp>
      <p:sp>
        <p:nvSpPr>
          <p:cNvPr id="20483" name="Slide Number Placeholder 3"/>
          <p:cNvSpPr>
            <a:spLocks noGrp="1"/>
          </p:cNvSpPr>
          <p:nvPr>
            <p:ph type="sldNum" sz="quarter" idx="5"/>
          </p:nvPr>
        </p:nvSpPr>
        <p:spPr>
          <a:noFill/>
        </p:spPr>
        <p:txBody>
          <a:bodyPr/>
          <a:lstStyle/>
          <a:p>
            <a:fld id="{2C7E689D-E221-4270-B626-2BA592AE817A}" type="slidenum">
              <a:rPr lang="en-US"/>
              <a:pPr/>
              <a:t>17</a:t>
            </a:fld>
            <a:endParaRPr lang="en-US"/>
          </a:p>
        </p:txBody>
      </p:sp>
    </p:spTree>
    <p:extLst>
      <p:ext uri="{BB962C8B-B14F-4D97-AF65-F5344CB8AC3E}">
        <p14:creationId xmlns:p14="http://schemas.microsoft.com/office/powerpoint/2010/main" val="368531020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419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z="1000" dirty="0" smtClean="0"/>
              <a:t>Explain the difference between channelized repeater operation and continuous tuning on HF.</a:t>
            </a:r>
          </a:p>
        </p:txBody>
      </p:sp>
    </p:spTree>
    <p:extLst>
      <p:ext uri="{BB962C8B-B14F-4D97-AF65-F5344CB8AC3E}">
        <p14:creationId xmlns:p14="http://schemas.microsoft.com/office/powerpoint/2010/main" val="307951903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420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p>
        </p:txBody>
      </p:sp>
    </p:spTree>
    <p:extLst>
      <p:ext uri="{BB962C8B-B14F-4D97-AF65-F5344CB8AC3E}">
        <p14:creationId xmlns:p14="http://schemas.microsoft.com/office/powerpoint/2010/main" val="362246605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7B106C2-5924-40EE-85B3-AEE4CC9E1C1B}" type="slidenum">
              <a:rPr lang="en-US"/>
              <a:pPr/>
              <a:t>421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z="1000" dirty="0" smtClean="0"/>
          </a:p>
        </p:txBody>
      </p:sp>
    </p:spTree>
    <p:extLst>
      <p:ext uri="{BB962C8B-B14F-4D97-AF65-F5344CB8AC3E}">
        <p14:creationId xmlns:p14="http://schemas.microsoft.com/office/powerpoint/2010/main" val="337754070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dirty="0" smtClean="0"/>
          </a:p>
        </p:txBody>
      </p:sp>
      <p:sp>
        <p:nvSpPr>
          <p:cNvPr id="22531" name="Slide Number Placeholder 3"/>
          <p:cNvSpPr>
            <a:spLocks noGrp="1"/>
          </p:cNvSpPr>
          <p:nvPr>
            <p:ph type="sldNum" sz="quarter" idx="5"/>
          </p:nvPr>
        </p:nvSpPr>
        <p:spPr>
          <a:noFill/>
        </p:spPr>
        <p:txBody>
          <a:bodyPr/>
          <a:lstStyle/>
          <a:p>
            <a:fld id="{BAC8A57D-B772-4406-9E0B-C465B0634734}" type="slidenum">
              <a:rPr lang="en-US"/>
              <a:pPr/>
              <a:t>422</a:t>
            </a:fld>
            <a:endParaRPr lang="en-US"/>
          </a:p>
        </p:txBody>
      </p:sp>
    </p:spTree>
    <p:extLst>
      <p:ext uri="{BB962C8B-B14F-4D97-AF65-F5344CB8AC3E}">
        <p14:creationId xmlns:p14="http://schemas.microsoft.com/office/powerpoint/2010/main" val="66300289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fld id="{9EC53756-515A-4944-9114-13FE04DFA96A}" type="slidenum">
              <a:rPr lang="en-US"/>
              <a:pPr/>
              <a:t>423</a:t>
            </a:fld>
            <a:endParaRPr lang="en-US"/>
          </a:p>
        </p:txBody>
      </p:sp>
    </p:spTree>
    <p:extLst>
      <p:ext uri="{BB962C8B-B14F-4D97-AF65-F5344CB8AC3E}">
        <p14:creationId xmlns:p14="http://schemas.microsoft.com/office/powerpoint/2010/main" val="201259133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dirty="0" smtClean="0"/>
          </a:p>
        </p:txBody>
      </p:sp>
      <p:sp>
        <p:nvSpPr>
          <p:cNvPr id="28675" name="Slide Number Placeholder 3"/>
          <p:cNvSpPr>
            <a:spLocks noGrp="1"/>
          </p:cNvSpPr>
          <p:nvPr>
            <p:ph type="sldNum" sz="quarter" idx="5"/>
          </p:nvPr>
        </p:nvSpPr>
        <p:spPr>
          <a:noFill/>
        </p:spPr>
        <p:txBody>
          <a:bodyPr/>
          <a:lstStyle/>
          <a:p>
            <a:fld id="{CD918C1E-6A4A-4B10-9A5F-854F0AAC1622}" type="slidenum">
              <a:rPr lang="en-US"/>
              <a:pPr/>
              <a:t>424</a:t>
            </a:fld>
            <a:endParaRPr lang="en-US"/>
          </a:p>
        </p:txBody>
      </p:sp>
    </p:spTree>
    <p:extLst>
      <p:ext uri="{BB962C8B-B14F-4D97-AF65-F5344CB8AC3E}">
        <p14:creationId xmlns:p14="http://schemas.microsoft.com/office/powerpoint/2010/main" val="2847418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dirty="0" smtClean="0"/>
          </a:p>
        </p:txBody>
      </p:sp>
      <p:sp>
        <p:nvSpPr>
          <p:cNvPr id="30723" name="Slide Number Placeholder 3"/>
          <p:cNvSpPr>
            <a:spLocks noGrp="1"/>
          </p:cNvSpPr>
          <p:nvPr>
            <p:ph type="sldNum" sz="quarter" idx="5"/>
          </p:nvPr>
        </p:nvSpPr>
        <p:spPr>
          <a:noFill/>
        </p:spPr>
        <p:txBody>
          <a:bodyPr/>
          <a:lstStyle/>
          <a:p>
            <a:fld id="{85EB3155-7B01-4D90-8C1C-96EA9F083EE7}" type="slidenum">
              <a:rPr lang="en-US"/>
              <a:pPr/>
              <a:t>425</a:t>
            </a:fld>
            <a:endParaRPr lang="en-US"/>
          </a:p>
        </p:txBody>
      </p:sp>
    </p:spTree>
    <p:extLst>
      <p:ext uri="{BB962C8B-B14F-4D97-AF65-F5344CB8AC3E}">
        <p14:creationId xmlns:p14="http://schemas.microsoft.com/office/powerpoint/2010/main" val="365636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1347A79-9B19-41A9-885B-5599E3BE1E06}" type="slidenum">
              <a:rPr lang="en-US"/>
              <a:pPr/>
              <a:t>426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t>Inform the students of various repeater directory source materials that are available either online or in print.</a:t>
            </a:r>
          </a:p>
          <a:p>
            <a:pPr eaLnBrk="1" hangingPunct="1"/>
            <a:endParaRPr lang="en-US" dirty="0" smtClean="0"/>
          </a:p>
        </p:txBody>
      </p:sp>
    </p:spTree>
    <p:extLst>
      <p:ext uri="{BB962C8B-B14F-4D97-AF65-F5344CB8AC3E}">
        <p14:creationId xmlns:p14="http://schemas.microsoft.com/office/powerpoint/2010/main" val="373948553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7071D39-7146-4943-BDAD-2DAE769030EC}" type="slidenum">
              <a:rPr lang="en-US"/>
              <a:pPr/>
              <a:t>427</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smtClean="0"/>
              <a:t>The use of different terms for frequency offset might confuse students, let them know that all the terms refer to the same thing.  Use the standard term – offset – consistently.  </a:t>
            </a:r>
          </a:p>
          <a:p>
            <a:pPr eaLnBrk="1" hangingPunct="1"/>
            <a:endParaRPr lang="en-US" dirty="0" smtClean="0"/>
          </a:p>
          <a:p>
            <a:pPr eaLnBrk="1" hangingPunct="1"/>
            <a:r>
              <a:rPr lang="en-US" dirty="0" smtClean="0"/>
              <a:t>Discuss with the students that most modern radios will automatically set the standardized offset frequency when programmed, that they must specifically program in a non-standard split for those repeaters requiring it.  Finally, let them know that the offset plan is not law, just a plan that is used by convention.  There are some repeaters that use non standardized splits in order to limit or control use.</a:t>
            </a:r>
          </a:p>
          <a:p>
            <a:pPr eaLnBrk="1" hangingPunct="1"/>
            <a:endParaRPr lang="en-US" dirty="0" smtClean="0"/>
          </a:p>
        </p:txBody>
      </p:sp>
    </p:spTree>
    <p:extLst>
      <p:ext uri="{BB962C8B-B14F-4D97-AF65-F5344CB8AC3E}">
        <p14:creationId xmlns:p14="http://schemas.microsoft.com/office/powerpoint/2010/main" val="41519924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1CB1394-7DBD-4390-BB6B-191691EDEA07}" type="slidenum">
              <a:rPr lang="en-US"/>
              <a:pPr/>
              <a:t>428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dirty="0" smtClean="0"/>
              <a:t>You will have to define what sub-audible means and give some examples of tone frequencies.</a:t>
            </a:r>
          </a:p>
          <a:p>
            <a:pPr eaLnBrk="1" hangingPunct="1"/>
            <a:endParaRPr lang="en-US" dirty="0" smtClean="0"/>
          </a:p>
        </p:txBody>
      </p:sp>
    </p:spTree>
    <p:extLst>
      <p:ext uri="{BB962C8B-B14F-4D97-AF65-F5344CB8AC3E}">
        <p14:creationId xmlns:p14="http://schemas.microsoft.com/office/powerpoint/2010/main" val="156750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Meteor</a:t>
            </a:r>
            <a:r>
              <a:rPr lang="en-US" baseline="0" dirty="0" smtClean="0"/>
              <a:t> scatter contacts are very short – a few seconds.  Sophisticated software is used to exchange data during a single “ping” although sometimes an intense trail can support a quick voice contact lasting several seconds. Most meteor trails occur in the E layer so the communication distance is about the same as for sporadic E.</a:t>
            </a:r>
            <a:endParaRPr lang="en-US" dirty="0" smtClean="0"/>
          </a:p>
        </p:txBody>
      </p:sp>
    </p:spTree>
    <p:extLst>
      <p:ext uri="{BB962C8B-B14F-4D97-AF65-F5344CB8AC3E}">
        <p14:creationId xmlns:p14="http://schemas.microsoft.com/office/powerpoint/2010/main" val="335206537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0D78D11E-693A-4398-81F9-33C1270ABBB9}" type="slidenum">
              <a:rPr lang="en-US"/>
              <a:pPr/>
              <a:t>429</a:t>
            </a:fld>
            <a:endParaRPr lang="en-US"/>
          </a:p>
        </p:txBody>
      </p:sp>
    </p:spTree>
    <p:extLst>
      <p:ext uri="{BB962C8B-B14F-4D97-AF65-F5344CB8AC3E}">
        <p14:creationId xmlns:p14="http://schemas.microsoft.com/office/powerpoint/2010/main" val="77467496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430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t>Here you should cover some of the characteristics of the local repeaters that the students will encounter.  Include in the discussion the different IDs used, what a courtesy tone is and what it means, the length of the time-out timers on some machines, and locally accepted uses of repeaters.</a:t>
            </a:r>
          </a:p>
          <a:p>
            <a:pPr eaLnBrk="1" hangingPunct="1"/>
            <a:endParaRPr lang="en-US" dirty="0" smtClean="0"/>
          </a:p>
        </p:txBody>
      </p:sp>
    </p:spTree>
    <p:extLst>
      <p:ext uri="{BB962C8B-B14F-4D97-AF65-F5344CB8AC3E}">
        <p14:creationId xmlns:p14="http://schemas.microsoft.com/office/powerpoint/2010/main" val="394466616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431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t>Go over some common problems,</a:t>
            </a:r>
            <a:r>
              <a:rPr lang="en-US" baseline="0" dirty="0" smtClean="0"/>
              <a:t> anything specific to your area, things you have encountered.</a:t>
            </a:r>
            <a:endParaRPr lang="en-US" dirty="0" smtClean="0"/>
          </a:p>
          <a:p>
            <a:pPr eaLnBrk="1" hangingPunct="1"/>
            <a:endParaRPr lang="en-US" dirty="0" smtClean="0"/>
          </a:p>
        </p:txBody>
      </p:sp>
    </p:spTree>
    <p:extLst>
      <p:ext uri="{BB962C8B-B14F-4D97-AF65-F5344CB8AC3E}">
        <p14:creationId xmlns:p14="http://schemas.microsoft.com/office/powerpoint/2010/main" val="383652308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432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t>Note there are many tutorials and explanations online</a:t>
            </a:r>
            <a:r>
              <a:rPr lang="en-US" baseline="0" dirty="0" smtClean="0"/>
              <a:t> for the digital repeater systems.</a:t>
            </a:r>
            <a:endParaRPr lang="en-US" dirty="0" smtClean="0"/>
          </a:p>
        </p:txBody>
      </p:sp>
    </p:spTree>
    <p:extLst>
      <p:ext uri="{BB962C8B-B14F-4D97-AF65-F5344CB8AC3E}">
        <p14:creationId xmlns:p14="http://schemas.microsoft.com/office/powerpoint/2010/main" val="122955607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433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2862727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790AC73-97ED-4D4F-B72B-C290D3B34A62}" type="slidenum">
              <a:rPr lang="en-US"/>
              <a:pPr/>
              <a:t>434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5178786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08F9270B-37D7-49A0-A514-CA2BC688A9B3}" type="slidenum">
              <a:rPr lang="en-US"/>
              <a:pPr/>
              <a:t>509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These lessons would benefit from</a:t>
            </a:r>
            <a:r>
              <a:rPr lang="en-US" baseline="0" dirty="0" smtClean="0">
                <a:latin typeface="Times New Roman" pitchFamily="18" charset="0"/>
              </a:rPr>
              <a:t> </a:t>
            </a:r>
            <a:r>
              <a:rPr lang="en-US" dirty="0" smtClean="0">
                <a:latin typeface="Times New Roman" pitchFamily="18" charset="0"/>
              </a:rPr>
              <a:t>demonstrations.  It might be difficult to come up with demonstrations of all the latest and greatest things that ham radio has to offer.  </a:t>
            </a:r>
          </a:p>
          <a:p>
            <a:pPr eaLnBrk="1" hangingPunct="1"/>
            <a:endParaRPr lang="en-US" dirty="0" smtClean="0">
              <a:latin typeface="Times New Roman" pitchFamily="18" charset="0"/>
            </a:endParaRPr>
          </a:p>
          <a:p>
            <a:pPr eaLnBrk="1" hangingPunct="1"/>
            <a:r>
              <a:rPr lang="en-US" dirty="0" smtClean="0">
                <a:latin typeface="Times New Roman" pitchFamily="18" charset="0"/>
              </a:rPr>
              <a:t>Usually someone in the area is passionate about one of the operating modes and you can tap them as a demonstration resource.  This will add substantially to class time.</a:t>
            </a:r>
          </a:p>
          <a:p>
            <a:pPr eaLnBrk="1" hangingPunct="1"/>
            <a:endParaRPr lang="en-US" dirty="0" smtClean="0">
              <a:latin typeface="Times New Roman" pitchFamily="18" charset="0"/>
            </a:endParaRPr>
          </a:p>
          <a:p>
            <a:pPr eaLnBrk="1" hangingPunct="1"/>
            <a:r>
              <a:rPr lang="en-US" dirty="0" smtClean="0">
                <a:latin typeface="Times New Roman" pitchFamily="18" charset="0"/>
              </a:rPr>
              <a:t>The goal is not to make the students experts in each of the modes, it is to briefly introduce them to the wide variety of modes available to make them aware of the many opportunities available in ham radio.</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386411357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355780D0-F7FE-4A3F-809F-D1CC3F9A5C9E}" type="slidenum">
              <a:rPr lang="en-US"/>
              <a:pPr/>
              <a:t>510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the purpose of nets and some of the nets that are in your area.  Invite the students to listen to the nets during the course of the class.  Play a recorded net check-in</a:t>
            </a:r>
            <a:r>
              <a:rPr lang="en-US" baseline="0" dirty="0" smtClean="0">
                <a:latin typeface="Times New Roman" pitchFamily="18" charset="0"/>
              </a:rPr>
              <a:t> session.</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Discuss here the purpose and theme of some of the social nets in your area.</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98340519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AEAECB37-EE7A-46B5-B912-58A2F261C50B}" type="slidenum">
              <a:rPr lang="en-US"/>
              <a:pPr/>
              <a:t>511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Give the students a copy of the radiogram form and go over the various sections of the form, but not in too much detail.  The idea here is to give the students the sense that the NTS system and associate procedures are developed to ensure accuracy and accountability of the messages being handled within the system.</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32422835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5FAF0336-BEA8-4FF0-B32D-C264FBD8DA31}" type="slidenum">
              <a:rPr lang="en-US"/>
              <a:pPr/>
              <a:t>512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some of the public service nets that are common in your area and how they are related to training for emergency communications while providing a valuable public service.</a:t>
            </a:r>
          </a:p>
          <a:p>
            <a:pPr eaLnBrk="1" hangingPunct="1"/>
            <a:endParaRPr lang="en-US" smtClean="0">
              <a:latin typeface="Times New Roman" pitchFamily="18" charset="0"/>
            </a:endParaRPr>
          </a:p>
          <a:p>
            <a:pPr eaLnBrk="1" hangingPunct="1"/>
            <a:r>
              <a:rPr lang="en-US" smtClean="0">
                <a:latin typeface="Times New Roman" pitchFamily="18" charset="0"/>
              </a:rPr>
              <a:t>Discuss some of the emergency net operations that are involved in your area.  More detail on emergency communications, of which emergency nets are a part, will be discussed a little later.</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extLst>
      <p:ext uri="{BB962C8B-B14F-4D97-AF65-F5344CB8AC3E}">
        <p14:creationId xmlns:p14="http://schemas.microsoft.com/office/powerpoint/2010/main" val="1722142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3709209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BA96C090-5271-433E-871F-FC48D794F2BD}" type="slidenum">
              <a:rPr lang="en-US"/>
              <a:pPr/>
              <a:t>513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the structure and general operating procedures of a net.  Emphasize the need for communication discipline, particularly for traffic and emergency nets. (Social nets are a different matter)  </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have time, role playing may help to demonstrate the point.  You might even consider using HTs or FRS/GMRS</a:t>
            </a:r>
            <a:r>
              <a:rPr lang="en-US" baseline="0" dirty="0" smtClean="0">
                <a:latin typeface="Times New Roman" pitchFamily="18" charset="0"/>
              </a:rPr>
              <a:t> radios</a:t>
            </a:r>
            <a:r>
              <a:rPr lang="en-US" dirty="0" smtClean="0">
                <a:latin typeface="Times New Roman" pitchFamily="18" charset="0"/>
              </a:rPr>
              <a:t> on a simplex frequency to demonstrate net check-in/check-out procedures and even run through a short script of passing some traffic during a simulated emergency net.</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386363614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7411" name="Slide Number Placeholder 3"/>
          <p:cNvSpPr>
            <a:spLocks noGrp="1"/>
          </p:cNvSpPr>
          <p:nvPr>
            <p:ph type="sldNum" sz="quarter" idx="5"/>
          </p:nvPr>
        </p:nvSpPr>
        <p:spPr>
          <a:noFill/>
        </p:spPr>
        <p:txBody>
          <a:bodyPr/>
          <a:lstStyle/>
          <a:p>
            <a:fld id="{57B75F35-7329-40A8-AD97-59A85F4C959E}" type="slidenum">
              <a:rPr lang="en-US"/>
              <a:pPr/>
              <a:t>514</a:t>
            </a:fld>
            <a:endParaRPr lang="en-US"/>
          </a:p>
        </p:txBody>
      </p:sp>
    </p:spTree>
    <p:extLst>
      <p:ext uri="{BB962C8B-B14F-4D97-AF65-F5344CB8AC3E}">
        <p14:creationId xmlns:p14="http://schemas.microsoft.com/office/powerpoint/2010/main" val="273367896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3ADEF8E3-D9CC-41C0-9F63-1A48CCCBDED6}" type="slidenum">
              <a:rPr lang="en-US"/>
              <a:pPr/>
              <a:t>515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Here is where you can bring some of your own reasons for participating in emergency communications activities.  However, stress the realistic role that ham radio plays in emergency management</a:t>
            </a:r>
            <a:r>
              <a:rPr lang="en-US" baseline="0" dirty="0" smtClean="0">
                <a:latin typeface="Times New Roman" pitchFamily="18" charset="0"/>
              </a:rPr>
              <a:t> - d</a:t>
            </a:r>
            <a:r>
              <a:rPr lang="en-US" dirty="0" smtClean="0">
                <a:latin typeface="Times New Roman" pitchFamily="18" charset="0"/>
              </a:rPr>
              <a:t>on</a:t>
            </a:r>
            <a:r>
              <a:rPr lang="ja-JP" altLang="en-US" smtClean="0">
                <a:latin typeface="Times New Roman" pitchFamily="18" charset="0"/>
              </a:rPr>
              <a:t>’</a:t>
            </a:r>
            <a:r>
              <a:rPr lang="en-US" altLang="ja-JP" dirty="0" smtClean="0">
                <a:latin typeface="Times New Roman" pitchFamily="18" charset="0"/>
              </a:rPr>
              <a:t>t give false impressions that ham radio is the sole and primary communications method used by emergency managers.  Don’t rely too heavily</a:t>
            </a:r>
            <a:r>
              <a:rPr lang="en-US" altLang="ja-JP" baseline="0" dirty="0" smtClean="0">
                <a:latin typeface="Times New Roman" pitchFamily="18" charset="0"/>
              </a:rPr>
              <a:t> on “When All Else Fails…”</a:t>
            </a:r>
          </a:p>
          <a:p>
            <a:pPr eaLnBrk="1" hangingPunct="1"/>
            <a:endParaRPr lang="en-US" altLang="ja-JP" baseline="0" dirty="0" smtClean="0">
              <a:latin typeface="Times New Roman" pitchFamily="18" charset="0"/>
            </a:endParaRPr>
          </a:p>
          <a:p>
            <a:pPr eaLnBrk="1" hangingPunct="1"/>
            <a:r>
              <a:rPr lang="en-US" altLang="ja-JP" baseline="0" dirty="0" smtClean="0">
                <a:latin typeface="Times New Roman" pitchFamily="18" charset="0"/>
              </a:rPr>
              <a:t>Note that the use of the term “emergency communications” is changing.  Consult with ARRL HQ and review the instructor resources website for materials that help explain the various categories of assistance hams can render, such as public service, disaster relief, and emergency communications.</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en-US" altLang="ja-JP" dirty="0" smtClean="0">
                <a:latin typeface="Times New Roman" pitchFamily="18" charset="0"/>
              </a:rPr>
              <a:t>Ham radio frequently is used as a back-up system that is employed when the primary systems fail.  In reality, if ham radio is never used during an emergency, that is a good thing, because that means the primary systems worked as planned.   </a:t>
            </a:r>
          </a:p>
          <a:p>
            <a:pPr eaLnBrk="1" hangingPunct="1"/>
            <a:endParaRPr lang="en-US" altLang="ja-JP" dirty="0" smtClean="0">
              <a:latin typeface="Times New Roman" pitchFamily="18" charset="0"/>
            </a:endParaRPr>
          </a:p>
          <a:p>
            <a:pPr eaLnBrk="1" hangingPunct="1"/>
            <a:r>
              <a:rPr lang="en-US" altLang="ja-JP" dirty="0" smtClean="0">
                <a:latin typeface="Times New Roman" pitchFamily="18" charset="0"/>
              </a:rPr>
              <a:t>One way to look at it is that ham radio provides some redundant capability – a “force multiplier” that will allow emergency managers to deploy and employ their professional resources in a more effective manner than if the redundant communications reserves provided by ham radio were not available.</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7985371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2FE6B89-AC60-4577-9596-5FC0B6B43459}" type="slidenum">
              <a:rPr lang="en-US"/>
              <a:pPr/>
              <a:t>516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the two organizations and how they are similar and how they are dissimilar (this depends on your local organizations).</a:t>
            </a:r>
          </a:p>
          <a:p>
            <a:pPr eaLnBrk="1" hangingPunct="1"/>
            <a:endParaRPr lang="en-US" smtClean="0">
              <a:latin typeface="Times New Roman" pitchFamily="18" charset="0"/>
            </a:endParaRPr>
          </a:p>
        </p:txBody>
      </p:sp>
    </p:spTree>
    <p:extLst>
      <p:ext uri="{BB962C8B-B14F-4D97-AF65-F5344CB8AC3E}">
        <p14:creationId xmlns:p14="http://schemas.microsoft.com/office/powerpoint/2010/main" val="314980662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E3C3B6B-2BB8-4BD3-BF06-0D773AED1F19}" type="slidenum">
              <a:rPr lang="en-US"/>
              <a:pPr/>
              <a:t>517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De-emphasize the jargon “</a:t>
            </a:r>
            <a:r>
              <a:rPr lang="en-US" dirty="0" err="1" smtClean="0">
                <a:latin typeface="Times New Roman" pitchFamily="18" charset="0"/>
              </a:rPr>
              <a:t>emcomm</a:t>
            </a:r>
            <a:r>
              <a:rPr lang="en-US" dirty="0" smtClean="0">
                <a:latin typeface="Times New Roman" pitchFamily="18" charset="0"/>
              </a:rPr>
              <a:t>” and use “emergency communications” instead.  See slide 7 about</a:t>
            </a:r>
            <a:r>
              <a:rPr lang="en-US" baseline="0" dirty="0" smtClean="0">
                <a:latin typeface="Times New Roman" pitchFamily="18" charset="0"/>
              </a:rPr>
              <a:t> using a variety of terms to describe what we can do.</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Then discuss these practical tips.</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428137694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8F99244-6753-4F6E-AC2D-CA0F07698F51}" type="slidenum">
              <a:rPr lang="en-US"/>
              <a:pPr/>
              <a:t>518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how this works.</a:t>
            </a:r>
            <a:r>
              <a:rPr lang="en-US" baseline="0" dirty="0" smtClean="0">
                <a:latin typeface="Times New Roman" pitchFamily="18" charset="0"/>
              </a:rPr>
              <a:t> H</a:t>
            </a:r>
            <a:r>
              <a:rPr lang="en-US" dirty="0" smtClean="0">
                <a:latin typeface="Times New Roman" pitchFamily="18" charset="0"/>
              </a:rPr>
              <a:t>urricane relief operations are the most common communication emergency that they might encounter.  Give them the frequencies used and encourage them to listen in on the relief efforts as a learning exercise.  The Hurricane Watch</a:t>
            </a:r>
            <a:r>
              <a:rPr lang="en-US" baseline="0" dirty="0" smtClean="0">
                <a:latin typeface="Times New Roman" pitchFamily="18" charset="0"/>
              </a:rPr>
              <a:t> </a:t>
            </a:r>
            <a:r>
              <a:rPr lang="en-US" dirty="0" smtClean="0">
                <a:latin typeface="Times New Roman" pitchFamily="18" charset="0"/>
              </a:rPr>
              <a:t>Net website (</a:t>
            </a:r>
            <a:r>
              <a:rPr lang="en-US" sz="1200" b="0" i="0" kern="1200" dirty="0" smtClean="0">
                <a:solidFill>
                  <a:schemeClr val="tx1"/>
                </a:solidFill>
                <a:latin typeface="Times New Roman" charset="0"/>
                <a:ea typeface="MS PGothic" pitchFamily="34" charset="-128"/>
                <a:cs typeface="ＭＳ Ｐゴシック" charset="0"/>
              </a:rPr>
              <a:t>www.hwn.org) is a good place for information.</a:t>
            </a:r>
            <a:endParaRPr lang="en-US" dirty="0" smtClean="0">
              <a:latin typeface="Times New Roman" pitchFamily="18" charset="0"/>
            </a:endParaRP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113310453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8A88C885-7074-42AE-B9D4-4AC225DD309C}" type="slidenum">
              <a:rPr lang="en-US"/>
              <a:pPr/>
              <a:t>519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latin typeface="Times New Roman" pitchFamily="18" charset="0"/>
              </a:rPr>
              <a:t>Again, role playing will help to illustrate the major concepts in making and answering a distress call.</a:t>
            </a:r>
          </a:p>
          <a:p>
            <a:pPr eaLnBrk="1" hangingPunct="1"/>
            <a:endParaRPr lang="en-US" smtClean="0">
              <a:latin typeface="Times New Roman" pitchFamily="18" charset="0"/>
            </a:endParaRPr>
          </a:p>
        </p:txBody>
      </p:sp>
    </p:spTree>
    <p:extLst>
      <p:ext uri="{BB962C8B-B14F-4D97-AF65-F5344CB8AC3E}">
        <p14:creationId xmlns:p14="http://schemas.microsoft.com/office/powerpoint/2010/main" val="252228578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B2213CB-94B1-417D-8052-426F1E87EAEF}" type="slidenum">
              <a:rPr lang="en-US"/>
              <a:pPr/>
              <a:t>520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term “tactical</a:t>
            </a:r>
            <a:r>
              <a:rPr lang="en-US" baseline="0" dirty="0" smtClean="0">
                <a:latin typeface="Times New Roman" pitchFamily="18" charset="0"/>
              </a:rPr>
              <a:t> call signs” is over-used.  Strictly speaking, these aren’t call signs (which are only assigned by the FCC).</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Because students will frequently hear tactical identifiers</a:t>
            </a:r>
            <a:r>
              <a:rPr lang="en-US" baseline="0" dirty="0" smtClean="0">
                <a:latin typeface="Times New Roman" pitchFamily="18" charset="0"/>
              </a:rPr>
              <a:t> </a:t>
            </a:r>
            <a:r>
              <a:rPr lang="en-US" dirty="0" smtClean="0">
                <a:latin typeface="Times New Roman" pitchFamily="18" charset="0"/>
              </a:rPr>
              <a:t>being used, it is a good idea to discuss their proper use and show how to stay in compliance with FCC station ID rules and regulations.  </a:t>
            </a:r>
          </a:p>
          <a:p>
            <a:pPr eaLnBrk="1" hangingPunct="1"/>
            <a:endParaRPr lang="en-US" dirty="0" smtClean="0">
              <a:latin typeface="Times New Roman" pitchFamily="18" charset="0"/>
            </a:endParaRPr>
          </a:p>
          <a:p>
            <a:pPr eaLnBrk="1" hangingPunct="1"/>
            <a:r>
              <a:rPr lang="en-US" dirty="0" smtClean="0">
                <a:latin typeface="Times New Roman" pitchFamily="18" charset="0"/>
              </a:rPr>
              <a:t>Role playing here is a good way to illustrate this point and an opportunity for you to model the correct way to use tactical identifiers.</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25292984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3510BC5F-D90B-43A9-8B46-2AC3C67F2578}" type="slidenum">
              <a:rPr lang="en-US"/>
              <a:pPr/>
              <a:t>521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Some examples of </a:t>
            </a:r>
            <a:r>
              <a:rPr lang="ja-JP" altLang="en-US" smtClean="0">
                <a:latin typeface="Times New Roman" pitchFamily="18" charset="0"/>
              </a:rPr>
              <a:t>“</a:t>
            </a:r>
            <a:r>
              <a:rPr lang="en-US" altLang="ja-JP" dirty="0" smtClean="0">
                <a:latin typeface="Times New Roman" pitchFamily="18" charset="0"/>
              </a:rPr>
              <a:t>go-kits</a:t>
            </a:r>
            <a:r>
              <a:rPr lang="ja-JP" altLang="en-US" smtClean="0">
                <a:latin typeface="Times New Roman" pitchFamily="18" charset="0"/>
              </a:rPr>
              <a:t>”</a:t>
            </a:r>
            <a:r>
              <a:rPr lang="en-US" altLang="ja-JP" dirty="0" smtClean="0">
                <a:latin typeface="Times New Roman" pitchFamily="18" charset="0"/>
              </a:rPr>
              <a:t> will help students see what type of equipment is appropriate in your area.  Don</a:t>
            </a:r>
            <a:r>
              <a:rPr lang="ja-JP" altLang="en-US" smtClean="0">
                <a:latin typeface="Times New Roman" pitchFamily="18" charset="0"/>
              </a:rPr>
              <a:t>’</a:t>
            </a:r>
            <a:r>
              <a:rPr lang="en-US" altLang="ja-JP" dirty="0" smtClean="0">
                <a:latin typeface="Times New Roman" pitchFamily="18" charset="0"/>
              </a:rPr>
              <a:t>t forget to discuss personal survival gear, emphasize that personal survival considerations is part of </a:t>
            </a:r>
            <a:r>
              <a:rPr lang="ja-JP" altLang="en-US" smtClean="0">
                <a:latin typeface="Times New Roman" pitchFamily="18" charset="0"/>
              </a:rPr>
              <a:t>“</a:t>
            </a:r>
            <a:r>
              <a:rPr lang="en-US" altLang="ja-JP" dirty="0" smtClean="0">
                <a:latin typeface="Times New Roman" pitchFamily="18" charset="0"/>
              </a:rPr>
              <a:t>Not becoming part of the problem</a:t>
            </a:r>
            <a:r>
              <a:rPr lang="ja-JP" altLang="en-US" smtClean="0">
                <a:latin typeface="Times New Roman" pitchFamily="18" charset="0"/>
              </a:rPr>
              <a:t>”</a:t>
            </a:r>
            <a:r>
              <a:rPr lang="en-US" altLang="ja-JP" dirty="0" smtClean="0">
                <a:latin typeface="Times New Roman" pitchFamily="18" charset="0"/>
              </a:rPr>
              <a:t> that was mentioned earlier.</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92643283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dirty="0" smtClean="0">
                <a:latin typeface="Times New Roman" pitchFamily="18" charset="0"/>
              </a:rPr>
              <a:t>Review training opportunities in your area.</a:t>
            </a:r>
          </a:p>
        </p:txBody>
      </p:sp>
      <p:sp>
        <p:nvSpPr>
          <p:cNvPr id="33795" name="Slide Number Placeholder 3"/>
          <p:cNvSpPr>
            <a:spLocks noGrp="1"/>
          </p:cNvSpPr>
          <p:nvPr>
            <p:ph type="sldNum" sz="quarter" idx="5"/>
          </p:nvPr>
        </p:nvSpPr>
        <p:spPr>
          <a:noFill/>
        </p:spPr>
        <p:txBody>
          <a:bodyPr/>
          <a:lstStyle/>
          <a:p>
            <a:fld id="{DBC6F78C-18F1-45E8-9974-CE9092EFDCE6}" type="slidenum">
              <a:rPr lang="en-US"/>
              <a:pPr/>
              <a:t>522</a:t>
            </a:fld>
            <a:endParaRPr lang="en-US"/>
          </a:p>
        </p:txBody>
      </p:sp>
    </p:spTree>
    <p:extLst>
      <p:ext uri="{BB962C8B-B14F-4D97-AF65-F5344CB8AC3E}">
        <p14:creationId xmlns:p14="http://schemas.microsoft.com/office/powerpoint/2010/main" val="110706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BA65E726-DF24-4004-81D6-EDBF3A0D2B87}" type="slidenum">
              <a:rPr lang="en-US"/>
              <a:pPr/>
              <a:t>58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r>
              <a:rPr lang="en-US" dirty="0" smtClean="0"/>
              <a:t>Make sure you bring in samples of different kinds of feed lines as you are going through this lesson.</a:t>
            </a:r>
          </a:p>
          <a:p>
            <a:pPr eaLnBrk="1" hangingPunct="1"/>
            <a:endParaRPr lang="en-US" dirty="0" smtClean="0"/>
          </a:p>
        </p:txBody>
      </p:sp>
    </p:spTree>
    <p:extLst>
      <p:ext uri="{BB962C8B-B14F-4D97-AF65-F5344CB8AC3E}">
        <p14:creationId xmlns:p14="http://schemas.microsoft.com/office/powerpoint/2010/main" val="92498681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F5BBB8-4B35-4CBE-AD04-DC9F8C7BB07D}" type="slidenum">
              <a:rPr lang="en-US"/>
              <a:pPr/>
              <a:t>523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4214512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0C1F625-5306-4A63-8468-A4DEDB9B14CC}" type="slidenum">
              <a:rPr lang="en-US"/>
              <a:pPr/>
              <a:t>524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Bring in awards for show and tell.  These are just a few of the major operating awards that are available.  Discuss with the students that awards usually require QSL card confirmation of the contact.  Also introduce the students to the Logbook of the World as an alternative to QSL cards.  Bring in a stack of QSL cards to show the students.  Hand out your own QSL card for the students to keep start their collection.</a:t>
            </a:r>
          </a:p>
          <a:p>
            <a:pPr eaLnBrk="1" hangingPunct="1"/>
            <a:endParaRPr lang="en-US" dirty="0" smtClean="0">
              <a:latin typeface="Times New Roman" pitchFamily="18" charset="0"/>
            </a:endParaRPr>
          </a:p>
          <a:p>
            <a:pPr eaLnBrk="1" hangingPunct="1"/>
            <a:r>
              <a:rPr lang="en-US" dirty="0" smtClean="0">
                <a:latin typeface="Times New Roman" pitchFamily="18" charset="0"/>
              </a:rPr>
              <a:t>One post class activity that you can do related to </a:t>
            </a:r>
            <a:r>
              <a:rPr lang="en-US" dirty="0" err="1" smtClean="0">
                <a:latin typeface="Times New Roman" pitchFamily="18" charset="0"/>
              </a:rPr>
              <a:t>QSLing</a:t>
            </a:r>
            <a:r>
              <a:rPr lang="en-US" dirty="0" smtClean="0">
                <a:latin typeface="Times New Roman" pitchFamily="18" charset="0"/>
              </a:rPr>
              <a:t> is to make first contacts with the students after they get their licenses.  Make it a big deal.  Have the class reassemble as a group and pass around an HT for their first contacts.  At the end of the class, present QSL cards and First Contact Certificates to each participant as a memento.</a:t>
            </a:r>
          </a:p>
          <a:p>
            <a:pPr eaLnBrk="1" hangingPunct="1"/>
            <a:r>
              <a:rPr lang="en-US" dirty="0" smtClean="0">
                <a:latin typeface="Times New Roman" pitchFamily="18" charset="0"/>
              </a:rPr>
              <a:t> </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86602039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57B5B09-EDEB-452C-A49B-6047067CB630}" type="slidenum">
              <a:rPr lang="en-US"/>
              <a:pPr/>
              <a:t>525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64995332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2500563-4048-4A26-9A4E-EFC57A52BFAC}" type="slidenum">
              <a:rPr lang="en-US"/>
              <a:pPr/>
              <a:t>526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object of a radio contest is to contact as many different stations in a defined period of time, using specific frequencies and modes, and exchange some information.  Results are published for the major contests.  Contests test operator radio operating skills as well as technical skills.</a:t>
            </a:r>
          </a:p>
          <a:p>
            <a:pPr eaLnBrk="1" hangingPunct="1"/>
            <a:endParaRPr lang="en-US" dirty="0" smtClean="0">
              <a:latin typeface="Times New Roman" pitchFamily="18" charset="0"/>
            </a:endParaRPr>
          </a:p>
          <a:p>
            <a:pPr eaLnBrk="1" hangingPunct="1"/>
            <a:r>
              <a:rPr lang="en-US" dirty="0" smtClean="0">
                <a:latin typeface="Times New Roman" pitchFamily="18" charset="0"/>
              </a:rPr>
              <a:t>Point out that there are usually at least one contest opportunity each weekend and how to find out about upcoming contests.  ARRL Web contest results would be helpful to illustrate the popularity of contesting in the hobby.</a:t>
            </a:r>
          </a:p>
          <a:p>
            <a:pPr eaLnBrk="1" hangingPunct="1"/>
            <a:endParaRPr lang="en-US" dirty="0" smtClean="0">
              <a:latin typeface="Times New Roman" pitchFamily="18" charset="0"/>
            </a:endParaRPr>
          </a:p>
          <a:p>
            <a:pPr eaLnBrk="1" hangingPunct="1"/>
            <a:r>
              <a:rPr lang="en-US" dirty="0" smtClean="0">
                <a:latin typeface="Times New Roman" pitchFamily="18" charset="0"/>
              </a:rPr>
              <a:t>This list of contests is suitable for beginners.</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167189631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7283C551-F1F6-4B43-8A11-6093CDA4BC3C}" type="slidenum">
              <a:rPr lang="en-US"/>
              <a:pPr/>
              <a:t>527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Field Day is not technically a contest, but it is treated as such by most ham operators.  It is an easy way to get a look at HF operating and many different types of ham radio.</a:t>
            </a:r>
          </a:p>
          <a:p>
            <a:pPr eaLnBrk="1" hangingPunct="1"/>
            <a:endParaRPr lang="en-US" dirty="0" smtClean="0">
              <a:latin typeface="Times New Roman" pitchFamily="18" charset="0"/>
            </a:endParaRPr>
          </a:p>
          <a:p>
            <a:pPr eaLnBrk="1" hangingPunct="1"/>
            <a:r>
              <a:rPr lang="en-US" dirty="0" smtClean="0">
                <a:latin typeface="Times New Roman" pitchFamily="18" charset="0"/>
              </a:rPr>
              <a:t>GOTA (Get On The Air) stations are set</a:t>
            </a:r>
            <a:r>
              <a:rPr lang="en-US" baseline="0" dirty="0" smtClean="0">
                <a:latin typeface="Times New Roman" pitchFamily="18" charset="0"/>
              </a:rPr>
              <a:t> up with a mentor to help new hams make contacts and get a little experience.</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55171572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AD227927-03AA-49E3-B0D8-C78ACC3ACEB5}" type="slidenum">
              <a:rPr lang="en-US"/>
              <a:pPr/>
              <a:t>528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Bring in some of the special event certificates that you have on hand for show and tell.  Bring in the latest QST listing or show the ARRL special event search web</a:t>
            </a:r>
            <a:r>
              <a:rPr lang="en-US" baseline="0" dirty="0" smtClean="0">
                <a:latin typeface="Times New Roman" pitchFamily="18" charset="0"/>
              </a:rPr>
              <a:t> page</a:t>
            </a:r>
            <a:r>
              <a:rPr lang="en-US" dirty="0" smtClean="0">
                <a:latin typeface="Times New Roman" pitchFamily="18" charset="0"/>
              </a:rPr>
              <a:t> to illustrate the variety of special event themes and the number of special events and call signs.</a:t>
            </a: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395096100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E22215D-C1EA-48B6-AEBA-B69D233A1A46}" type="slidenum">
              <a:rPr lang="en-US"/>
              <a:pPr/>
              <a:t>529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Good combination</a:t>
            </a:r>
            <a:r>
              <a:rPr lang="en-US" baseline="0" dirty="0" smtClean="0">
                <a:latin typeface="Times New Roman" pitchFamily="18" charset="0"/>
              </a:rPr>
              <a:t> of outdoor activities and radio training.  DF-</a:t>
            </a:r>
            <a:r>
              <a:rPr lang="en-US" baseline="0" dirty="0" err="1" smtClean="0">
                <a:latin typeface="Times New Roman" pitchFamily="18" charset="0"/>
              </a:rPr>
              <a:t>ing</a:t>
            </a:r>
            <a:r>
              <a:rPr lang="en-US" baseline="0" dirty="0" smtClean="0">
                <a:latin typeface="Times New Roman" pitchFamily="18" charset="0"/>
              </a:rPr>
              <a:t> can be local and informal or large competitions that are popular around the world.</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IARU Region II ARDF - www.ardf-r2.org</a:t>
            </a:r>
          </a:p>
          <a:p>
            <a:pPr eaLnBrk="1" hangingPunct="1"/>
            <a:r>
              <a:rPr lang="en-US" baseline="0" dirty="0" smtClean="0">
                <a:latin typeface="Times New Roman" pitchFamily="18" charset="0"/>
              </a:rPr>
              <a:t>Homing In - www.homingin.com</a:t>
            </a:r>
            <a:endParaRPr lang="en-US" dirty="0" smtClean="0">
              <a:latin typeface="Times New Roman" pitchFamily="18" charset="0"/>
            </a:endParaRPr>
          </a:p>
        </p:txBody>
      </p:sp>
    </p:spTree>
    <p:extLst>
      <p:ext uri="{BB962C8B-B14F-4D97-AF65-F5344CB8AC3E}">
        <p14:creationId xmlns:p14="http://schemas.microsoft.com/office/powerpoint/2010/main" val="160461612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666B76A6-37AD-47A4-B712-A59D3157D9D3}" type="slidenum">
              <a:rPr lang="en-US"/>
              <a:pPr/>
              <a:t>530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Satellite operating might interest some hams of the hams.  Briefly describe the station equipment required to effectively operate through a satellite and the type of satellite modes available.  Discuss some of the technical challenges that have to be considered to operate satellites; finding and tracking the satellite, Doppler compensation, working with transponder equipment, etc.</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are lucky, an ISS “pass” will be visible during one of your classes.  Use heavens-above.com</a:t>
            </a:r>
            <a:r>
              <a:rPr lang="en-US" baseline="0" dirty="0" smtClean="0">
                <a:latin typeface="Times New Roman" pitchFamily="18" charset="0"/>
              </a:rPr>
              <a:t> to find visible passes in your area.</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399688975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2227" name="Slide Number Placeholder 3"/>
          <p:cNvSpPr>
            <a:spLocks noGrp="1"/>
          </p:cNvSpPr>
          <p:nvPr>
            <p:ph type="sldNum" sz="quarter" idx="5"/>
          </p:nvPr>
        </p:nvSpPr>
        <p:spPr>
          <a:noFill/>
        </p:spPr>
        <p:txBody>
          <a:bodyPr/>
          <a:lstStyle/>
          <a:p>
            <a:fld id="{CB16CBBE-1197-41A2-A0CE-1C2A9C21FF6C}" type="slidenum">
              <a:rPr lang="en-US"/>
              <a:pPr/>
              <a:t>531</a:t>
            </a:fld>
            <a:endParaRPr lang="en-US"/>
          </a:p>
        </p:txBody>
      </p:sp>
    </p:spTree>
    <p:extLst>
      <p:ext uri="{BB962C8B-B14F-4D97-AF65-F5344CB8AC3E}">
        <p14:creationId xmlns:p14="http://schemas.microsoft.com/office/powerpoint/2010/main" val="86028133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A033D57B-7210-4BB2-83B9-B55B67AA912A}" type="slidenum">
              <a:rPr lang="en-US"/>
              <a:pPr/>
              <a:t>532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20887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7B92FCE7-E73F-4BD7-B273-AE7A20D2C5A7}"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653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CB4FEDFB-4AC3-4A80-83C2-8CD4CDC9A248}" type="slidenum">
              <a:rPr lang="en-US"/>
              <a:pPr/>
              <a:t>59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t>Talk about the whole antenna system, starting from the transmitter and working out to the antenna.</a:t>
            </a:r>
          </a:p>
          <a:p>
            <a:pPr eaLnBrk="1" hangingPunct="1"/>
            <a:endParaRPr lang="en-US" dirty="0" smtClean="0"/>
          </a:p>
        </p:txBody>
      </p:sp>
    </p:spTree>
    <p:extLst>
      <p:ext uri="{BB962C8B-B14F-4D97-AF65-F5344CB8AC3E}">
        <p14:creationId xmlns:p14="http://schemas.microsoft.com/office/powerpoint/2010/main" val="410996893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7642A29C-6EA5-4898-9519-ECA5312E8BEB}" type="slidenum">
              <a:rPr lang="en-US"/>
              <a:pPr/>
              <a:t>533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408850482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dirty="0" smtClean="0">
                <a:latin typeface="Times New Roman" pitchFamily="18" charset="0"/>
              </a:rPr>
              <a:t>Note that amateurs have a special set of frequencies for RC that are unavailable to unlicensed modelers.</a:t>
            </a:r>
          </a:p>
        </p:txBody>
      </p:sp>
      <p:sp>
        <p:nvSpPr>
          <p:cNvPr id="58371" name="Slide Number Placeholder 3"/>
          <p:cNvSpPr>
            <a:spLocks noGrp="1"/>
          </p:cNvSpPr>
          <p:nvPr>
            <p:ph type="sldNum" sz="quarter" idx="5"/>
          </p:nvPr>
        </p:nvSpPr>
        <p:spPr>
          <a:noFill/>
        </p:spPr>
        <p:txBody>
          <a:bodyPr/>
          <a:lstStyle/>
          <a:p>
            <a:fld id="{5BB35738-CAE8-4CAD-9048-E5DF933384D7}" type="slidenum">
              <a:rPr lang="en-US"/>
              <a:pPr/>
              <a:t>534</a:t>
            </a:fld>
            <a:endParaRPr lang="en-US"/>
          </a:p>
        </p:txBody>
      </p:sp>
    </p:spTree>
    <p:extLst>
      <p:ext uri="{BB962C8B-B14F-4D97-AF65-F5344CB8AC3E}">
        <p14:creationId xmlns:p14="http://schemas.microsoft.com/office/powerpoint/2010/main" val="229053594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8371" name="Slide Number Placeholder 3"/>
          <p:cNvSpPr>
            <a:spLocks noGrp="1"/>
          </p:cNvSpPr>
          <p:nvPr>
            <p:ph type="sldNum" sz="quarter" idx="5"/>
          </p:nvPr>
        </p:nvSpPr>
        <p:spPr>
          <a:noFill/>
        </p:spPr>
        <p:txBody>
          <a:bodyPr/>
          <a:lstStyle/>
          <a:p>
            <a:fld id="{5BB35738-CAE8-4CAD-9048-E5DF933384D7}" type="slidenum">
              <a:rPr lang="en-US"/>
              <a:pPr/>
              <a:t>535</a:t>
            </a:fld>
            <a:endParaRPr lang="en-US"/>
          </a:p>
        </p:txBody>
      </p:sp>
    </p:spTree>
    <p:extLst>
      <p:ext uri="{BB962C8B-B14F-4D97-AF65-F5344CB8AC3E}">
        <p14:creationId xmlns:p14="http://schemas.microsoft.com/office/powerpoint/2010/main" val="83488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Use a small VHF</a:t>
            </a:r>
            <a:r>
              <a:rPr lang="en-US" baseline="0" dirty="0" smtClean="0"/>
              <a:t> Yagi to illustrate each word.</a:t>
            </a:r>
            <a:endParaRPr lang="en-US" dirty="0" smtClean="0"/>
          </a:p>
          <a:p>
            <a:pPr eaLnBrk="1" hangingPunct="1"/>
            <a:endParaRPr lang="en-US" dirty="0" smtClean="0"/>
          </a:p>
        </p:txBody>
      </p:sp>
    </p:spTree>
    <p:extLst>
      <p:ext uri="{BB962C8B-B14F-4D97-AF65-F5344CB8AC3E}">
        <p14:creationId xmlns:p14="http://schemas.microsoft.com/office/powerpoint/2010/main" val="423968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Show the parasitic vs driven elements on the VHF Yagi.</a:t>
            </a:r>
          </a:p>
          <a:p>
            <a:pPr eaLnBrk="1" hangingPunct="1"/>
            <a:endParaRPr lang="en-US" dirty="0" smtClean="0"/>
          </a:p>
        </p:txBody>
      </p:sp>
    </p:spTree>
    <p:extLst>
      <p:ext uri="{BB962C8B-B14F-4D97-AF65-F5344CB8AC3E}">
        <p14:creationId xmlns:p14="http://schemas.microsoft.com/office/powerpoint/2010/main" val="63275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Make the analogy to ripples on</a:t>
            </a:r>
            <a:r>
              <a:rPr lang="en-US" baseline="0" dirty="0" smtClean="0"/>
              <a:t> the surface of water.  Stress that the current in the antenna determines the frequency of the radiated wave.  Conversely, current in a receiving antenna has the same frequency as that of the received wave.</a:t>
            </a:r>
            <a:endParaRPr lang="en-US" dirty="0" smtClean="0"/>
          </a:p>
        </p:txBody>
      </p:sp>
    </p:spTree>
    <p:extLst>
      <p:ext uri="{BB962C8B-B14F-4D97-AF65-F5344CB8AC3E}">
        <p14:creationId xmlns:p14="http://schemas.microsoft.com/office/powerpoint/2010/main" val="1502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119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26847EDE-3993-47BD-8034-061631CA190B}" type="slidenum">
              <a:rPr lang="en-US"/>
              <a:pPr/>
              <a:t>64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Use two pairs of Polaroid sunglasses to illustrate cross-polarization.  Note that light is also an electromagnetic</a:t>
            </a:r>
            <a:r>
              <a:rPr lang="en-US" baseline="0" dirty="0" smtClean="0"/>
              <a:t> wave with a much shorter wavelength than radio waves.</a:t>
            </a:r>
            <a:endParaRPr lang="en-US" dirty="0" smtClean="0"/>
          </a:p>
          <a:p>
            <a:pPr eaLnBrk="1" hangingPunct="1"/>
            <a:endParaRPr lang="en-US" dirty="0" smtClean="0"/>
          </a:p>
        </p:txBody>
      </p:sp>
    </p:spTree>
    <p:extLst>
      <p:ext uri="{BB962C8B-B14F-4D97-AF65-F5344CB8AC3E}">
        <p14:creationId xmlns:p14="http://schemas.microsoft.com/office/powerpoint/2010/main" val="2780509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B26F0E0-FD1C-4606-8716-A7398566D7A7}" type="slidenum">
              <a:rPr lang="en-US"/>
              <a:pPr/>
              <a:t>65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90000"/>
              </a:lnSpc>
            </a:pPr>
            <a:r>
              <a:rPr lang="en-US" dirty="0" smtClean="0"/>
              <a:t>Refer</a:t>
            </a:r>
            <a:r>
              <a:rPr lang="en-US" baseline="0" dirty="0" smtClean="0"/>
              <a:t> students to the decibel tutorial on the HRLM website.</a:t>
            </a:r>
          </a:p>
          <a:p>
            <a:pPr eaLnBrk="1" hangingPunct="1">
              <a:lnSpc>
                <a:spcPct val="90000"/>
              </a:lnSpc>
            </a:pPr>
            <a:endParaRPr lang="en-US" baseline="0" dirty="0" smtClean="0"/>
          </a:p>
          <a:p>
            <a:pPr eaLnBrk="1" hangingPunct="1">
              <a:lnSpc>
                <a:spcPct val="90000"/>
              </a:lnSpc>
            </a:pPr>
            <a:r>
              <a:rPr lang="en-US" dirty="0" smtClean="0"/>
              <a:t>The concept of decibels can be a difficult and scary concept for class members not comfortable with math.  Don</a:t>
            </a:r>
            <a:r>
              <a:rPr lang="ja-JP" altLang="en-US" dirty="0" smtClean="0"/>
              <a:t>’</a:t>
            </a:r>
            <a:r>
              <a:rPr lang="en-US" altLang="ja-JP" dirty="0" smtClean="0"/>
              <a:t>t spend a lot of time on this, just get them used to the use of dB as a way of expressing the gain or comparisons between one antenna and another.  Note that dB values</a:t>
            </a:r>
            <a:r>
              <a:rPr lang="en-US" altLang="ja-JP" baseline="0" dirty="0" smtClean="0"/>
              <a:t> always require a reference – “dB with respect to what?” is a good question.</a:t>
            </a:r>
            <a:endParaRPr lang="en-US" altLang="ja-JP" dirty="0" smtClean="0"/>
          </a:p>
          <a:p>
            <a:pPr eaLnBrk="1" hangingPunct="1">
              <a:lnSpc>
                <a:spcPct val="90000"/>
              </a:lnSpc>
            </a:pPr>
            <a:endParaRPr lang="en-US" altLang="ja-JP" dirty="0" smtClean="0"/>
          </a:p>
          <a:p>
            <a:pPr eaLnBrk="1" hangingPunct="1">
              <a:lnSpc>
                <a:spcPct val="90000"/>
              </a:lnSpc>
            </a:pPr>
            <a:r>
              <a:rPr lang="en-US" altLang="ja-JP" dirty="0" smtClean="0"/>
              <a:t>An important specific gain value to remember is 3.  For every 3 dB of gain, the apparent power advantage is doubled (5 watts seems like 10 with 3 dB of gain).  You also could mention that -3 dB is halving the power…10 watts becomes 5 watts when there is a -3 dB of gain (this is significant when students are looking at the performance of the rubber duck antenna versus a ¼ wave whip).  Make a worksheet of all exam questions</a:t>
            </a:r>
            <a:r>
              <a:rPr lang="en-US" altLang="ja-JP" baseline="0" dirty="0" smtClean="0"/>
              <a:t> about dB for them to work out.</a:t>
            </a:r>
            <a:endParaRPr lang="en-US" altLang="ja-JP" dirty="0" smtClean="0"/>
          </a:p>
        </p:txBody>
      </p:sp>
    </p:spTree>
    <p:extLst>
      <p:ext uri="{BB962C8B-B14F-4D97-AF65-F5344CB8AC3E}">
        <p14:creationId xmlns:p14="http://schemas.microsoft.com/office/powerpoint/2010/main" val="4278839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B26F0E0-FD1C-4606-8716-A7398566D7A7}" type="slidenum">
              <a:rPr lang="en-US"/>
              <a:pPr/>
              <a:t>66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lnSpc>
                <a:spcPct val="90000"/>
              </a:lnSpc>
            </a:pPr>
            <a:r>
              <a:rPr lang="en-US" dirty="0" smtClean="0"/>
              <a:t>The concept of gain is an important concept to make sure the students understand.  Gain does not increase the amount of power being transmitted, gain gives the appearance of increased power because the transmitted energy (and received energy) is focused in a specific direction by the antenna elements at the expense of energy that would have been send in other directions.  A good way to illustrate this is to use the balloon </a:t>
            </a:r>
            <a:r>
              <a:rPr lang="en-US" dirty="0" err="1" smtClean="0"/>
              <a:t>demonstation</a:t>
            </a:r>
            <a:r>
              <a:rPr lang="en-US" dirty="0" smtClean="0"/>
              <a:t>.  </a:t>
            </a:r>
          </a:p>
        </p:txBody>
      </p:sp>
    </p:spTree>
    <p:extLst>
      <p:ext uri="{BB962C8B-B14F-4D97-AF65-F5344CB8AC3E}">
        <p14:creationId xmlns:p14="http://schemas.microsoft.com/office/powerpoint/2010/main" val="4229288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AD9A874-AFC8-4F7D-8D34-1559B0D36D93}" type="slidenum">
              <a:rPr lang="en-US"/>
              <a:pPr/>
              <a:t>67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smtClean="0"/>
              <a:t>This is an opportunity for you to expand on the concept of gain.  Walk your students through how to interpret the antenna radio pattern plots</a:t>
            </a:r>
            <a:r>
              <a:rPr lang="en-US" baseline="0" dirty="0" smtClean="0"/>
              <a:t> by using the small VHF Yagi and a receiver to display signal strengths as the antenna is pointed in different directions. A good time to introduce fox-hunting, too!</a:t>
            </a:r>
            <a:endParaRPr lang="en-US" dirty="0" smtClean="0"/>
          </a:p>
          <a:p>
            <a:pPr eaLnBrk="1" hangingPunct="1"/>
            <a:endParaRPr lang="en-US" dirty="0" smtClean="0"/>
          </a:p>
        </p:txBody>
      </p:sp>
    </p:spTree>
    <p:extLst>
      <p:ext uri="{BB962C8B-B14F-4D97-AF65-F5344CB8AC3E}">
        <p14:creationId xmlns:p14="http://schemas.microsoft.com/office/powerpoint/2010/main" val="389117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t>Illustrate each point on</a:t>
            </a:r>
            <a:r>
              <a:rPr lang="en-US" baseline="0" dirty="0" smtClean="0"/>
              <a:t> a radiation pattern in the HRLM or from an advertiser’s or magazine article’s antenna pattern.</a:t>
            </a:r>
            <a:endParaRPr lang="en-US" dirty="0" smtClean="0"/>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68</a:t>
            </a:fld>
            <a:endParaRPr lang="en-US"/>
          </a:p>
        </p:txBody>
      </p:sp>
    </p:spTree>
    <p:extLst>
      <p:ext uri="{BB962C8B-B14F-4D97-AF65-F5344CB8AC3E}">
        <p14:creationId xmlns:p14="http://schemas.microsoft.com/office/powerpoint/2010/main" val="383233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DCAEE8B7-4FCF-49CB-8E6C-0D3C6487435E}"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dirty="0" smtClean="0"/>
              <a:t>Line-of-sight is probably the easiest propagation mode for students to understand.  You can use a laser pointer to demonstrate line-of-sight.  You will probably have to refresh the students memory on UHF and VHF definitions and their position on the RF spectrum.  Also these bands will be the primary operating bands of the new hams.</a:t>
            </a:r>
          </a:p>
          <a:p>
            <a:pPr eaLnBrk="1" hangingPunct="1"/>
            <a:endParaRPr lang="en-US" dirty="0" smtClean="0"/>
          </a:p>
          <a:p>
            <a:pPr eaLnBrk="1" hangingPunct="1"/>
            <a:r>
              <a:rPr lang="en-US" dirty="0" smtClean="0"/>
              <a:t>The maximum distance for line-of-sight transmissions with two people standing on the surface of the earth is about (roughly) 25 miles, this is due to the curvature of the earth.  You can extend this discussion by briefly brining up repeaters and how they extend the line-of-sight range.</a:t>
            </a:r>
          </a:p>
          <a:p>
            <a:pPr eaLnBrk="1" hangingPunct="1"/>
            <a:endParaRPr lang="en-US" dirty="0" smtClean="0"/>
          </a:p>
        </p:txBody>
      </p:sp>
    </p:spTree>
    <p:extLst>
      <p:ext uri="{BB962C8B-B14F-4D97-AF65-F5344CB8AC3E}">
        <p14:creationId xmlns:p14="http://schemas.microsoft.com/office/powerpoint/2010/main" val="1578236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t>Reinforce</a:t>
            </a:r>
            <a:r>
              <a:rPr lang="en-US" baseline="0" dirty="0" smtClean="0"/>
              <a:t> that azimuth means direction on the surface of the Earth and elevation means angle above the surface of the Earth.</a:t>
            </a:r>
            <a:endParaRPr lang="en-US" dirty="0" smtClean="0"/>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69</a:t>
            </a:fld>
            <a:endParaRPr lang="en-US"/>
          </a:p>
        </p:txBody>
      </p:sp>
    </p:spTree>
    <p:extLst>
      <p:ext uri="{BB962C8B-B14F-4D97-AF65-F5344CB8AC3E}">
        <p14:creationId xmlns:p14="http://schemas.microsoft.com/office/powerpoint/2010/main" val="2020788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38BF3CF3-CBD0-4D66-9EEE-C81C55E45862}" type="slidenum">
              <a:rPr lang="en-US"/>
              <a:pPr/>
              <a:t>70</a:t>
            </a:fld>
            <a:endParaRPr lang="en-US"/>
          </a:p>
        </p:txBody>
      </p:sp>
    </p:spTree>
    <p:extLst>
      <p:ext uri="{BB962C8B-B14F-4D97-AF65-F5344CB8AC3E}">
        <p14:creationId xmlns:p14="http://schemas.microsoft.com/office/powerpoint/2010/main" val="409073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t>Show the ratios on a radiation pattern.</a:t>
            </a:r>
          </a:p>
        </p:txBody>
      </p:sp>
      <p:sp>
        <p:nvSpPr>
          <p:cNvPr id="21507" name="Slide Number Placeholder 3"/>
          <p:cNvSpPr>
            <a:spLocks noGrp="1"/>
          </p:cNvSpPr>
          <p:nvPr>
            <p:ph type="sldNum" sz="quarter" idx="5"/>
          </p:nvPr>
        </p:nvSpPr>
        <p:spPr>
          <a:noFill/>
        </p:spPr>
        <p:txBody>
          <a:bodyPr/>
          <a:lstStyle/>
          <a:p>
            <a:fld id="{3822466A-D79D-47BB-952D-BA697B030AE4}" type="slidenum">
              <a:rPr lang="en-US"/>
              <a:pPr/>
              <a:t>71</a:t>
            </a:fld>
            <a:endParaRPr lang="en-US"/>
          </a:p>
        </p:txBody>
      </p:sp>
    </p:spTree>
    <p:extLst>
      <p:ext uri="{BB962C8B-B14F-4D97-AF65-F5344CB8AC3E}">
        <p14:creationId xmlns:p14="http://schemas.microsoft.com/office/powerpoint/2010/main" val="3390843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4662FD4-D65F-4199-8713-A402FED68DAA}" type="slidenum">
              <a:rPr lang="en-US"/>
              <a:pPr/>
              <a:t>72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It would be very helpful to have physical examples of the two basic kinds of feed line.</a:t>
            </a:r>
          </a:p>
          <a:p>
            <a:pPr eaLnBrk="1" hangingPunct="1"/>
            <a:endParaRPr lang="en-US" dirty="0" smtClean="0"/>
          </a:p>
        </p:txBody>
      </p:sp>
    </p:spTree>
    <p:extLst>
      <p:ext uri="{BB962C8B-B14F-4D97-AF65-F5344CB8AC3E}">
        <p14:creationId xmlns:p14="http://schemas.microsoft.com/office/powerpoint/2010/main" val="171418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4662FD4-D65F-4199-8713-A402FED68DAA}" type="slidenum">
              <a:rPr lang="en-US"/>
              <a:pPr/>
              <a:t>73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Show what</a:t>
            </a:r>
            <a:r>
              <a:rPr lang="en-US" baseline="0" dirty="0" smtClean="0"/>
              <a:t> each word refers to in a coaxial cable.</a:t>
            </a:r>
            <a:endParaRPr lang="en-US" dirty="0" smtClean="0"/>
          </a:p>
          <a:p>
            <a:pPr eaLnBrk="1" hangingPunct="1"/>
            <a:endParaRPr lang="en-US" dirty="0" smtClean="0"/>
          </a:p>
        </p:txBody>
      </p:sp>
    </p:spTree>
    <p:extLst>
      <p:ext uri="{BB962C8B-B14F-4D97-AF65-F5344CB8AC3E}">
        <p14:creationId xmlns:p14="http://schemas.microsoft.com/office/powerpoint/2010/main" val="285179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D53F4D7-6CB8-4FEA-AE3D-A55B87EB3A6B}" type="slidenum">
              <a:rPr lang="en-US"/>
              <a:pPr/>
              <a:t>74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t>Discuss why coax is so common and emphasize how it can be installed near metal and next to materials.</a:t>
            </a:r>
          </a:p>
          <a:p>
            <a:pPr eaLnBrk="1" hangingPunct="1"/>
            <a:endParaRPr lang="en-US" dirty="0" smtClean="0"/>
          </a:p>
        </p:txBody>
      </p:sp>
    </p:spTree>
    <p:extLst>
      <p:ext uri="{BB962C8B-B14F-4D97-AF65-F5344CB8AC3E}">
        <p14:creationId xmlns:p14="http://schemas.microsoft.com/office/powerpoint/2010/main" val="494977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0921423-54D3-4AC7-A543-BD7C6359C0E6}" type="slidenum">
              <a:rPr lang="en-US"/>
              <a:pPr/>
              <a:t>75</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t>Discuss some applications where ladder line is practical, such as a dipole used on multiple bands (really an HF thing).  Note that an impedance</a:t>
            </a:r>
            <a:r>
              <a:rPr lang="en-US" baseline="0" dirty="0" smtClean="0"/>
              <a:t> matching unit is required </a:t>
            </a:r>
            <a:r>
              <a:rPr lang="en-US" dirty="0" smtClean="0"/>
              <a:t>to transform the feed line impedance to 50 ohms to match the transceiver’s required output impedance..</a:t>
            </a:r>
          </a:p>
          <a:p>
            <a:pPr eaLnBrk="1" hangingPunct="1"/>
            <a:endParaRPr lang="en-US" dirty="0" smtClean="0"/>
          </a:p>
        </p:txBody>
      </p:sp>
    </p:spTree>
    <p:extLst>
      <p:ext uri="{BB962C8B-B14F-4D97-AF65-F5344CB8AC3E}">
        <p14:creationId xmlns:p14="http://schemas.microsoft.com/office/powerpoint/2010/main" val="3770831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DD982FC-6765-4EA0-B1A4-C584D25B8591}" type="slidenum">
              <a:rPr lang="en-US"/>
              <a:pPr/>
              <a:t>76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t>Use the</a:t>
            </a:r>
            <a:r>
              <a:rPr lang="en-US" baseline="0" dirty="0" smtClean="0"/>
              <a:t> demo of puffing air through a very thin straw (coffee stirrer) and through a fat straw (milk shake straw) to illustrate the difference in characteristic impedance.</a:t>
            </a:r>
            <a:endParaRPr lang="en-US" dirty="0" smtClean="0"/>
          </a:p>
          <a:p>
            <a:pPr eaLnBrk="1" hangingPunct="1"/>
            <a:endParaRPr lang="en-US" dirty="0" smtClean="0"/>
          </a:p>
        </p:txBody>
      </p:sp>
    </p:spTree>
    <p:extLst>
      <p:ext uri="{BB962C8B-B14F-4D97-AF65-F5344CB8AC3E}">
        <p14:creationId xmlns:p14="http://schemas.microsoft.com/office/powerpoint/2010/main" val="261550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dirty="0" smtClean="0"/>
              <a:t>Recall the jump</a:t>
            </a:r>
            <a:r>
              <a:rPr lang="en-US" baseline="0" dirty="0" smtClean="0"/>
              <a:t> rope demonstration of frequency vs wavelength and the standing waves created when the rope was shaken.</a:t>
            </a:r>
            <a:endParaRPr lang="en-US" dirty="0" smtClean="0"/>
          </a:p>
        </p:txBody>
      </p:sp>
      <p:sp>
        <p:nvSpPr>
          <p:cNvPr id="33795" name="Slide Number Placeholder 3"/>
          <p:cNvSpPr>
            <a:spLocks noGrp="1"/>
          </p:cNvSpPr>
          <p:nvPr>
            <p:ph type="sldNum" sz="quarter" idx="5"/>
          </p:nvPr>
        </p:nvSpPr>
        <p:spPr>
          <a:noFill/>
        </p:spPr>
        <p:txBody>
          <a:bodyPr/>
          <a:lstStyle/>
          <a:p>
            <a:fld id="{429A5824-ED79-4450-B8D2-A371008D5E5B}" type="slidenum">
              <a:rPr lang="en-US"/>
              <a:pPr/>
              <a:t>77</a:t>
            </a:fld>
            <a:endParaRPr lang="en-US"/>
          </a:p>
        </p:txBody>
      </p:sp>
    </p:spTree>
    <p:extLst>
      <p:ext uri="{BB962C8B-B14F-4D97-AF65-F5344CB8AC3E}">
        <p14:creationId xmlns:p14="http://schemas.microsoft.com/office/powerpoint/2010/main" val="1790069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dirty="0" smtClean="0"/>
          </a:p>
        </p:txBody>
      </p:sp>
      <p:sp>
        <p:nvSpPr>
          <p:cNvPr id="33795" name="Slide Number Placeholder 3"/>
          <p:cNvSpPr>
            <a:spLocks noGrp="1"/>
          </p:cNvSpPr>
          <p:nvPr>
            <p:ph type="sldNum" sz="quarter" idx="5"/>
          </p:nvPr>
        </p:nvSpPr>
        <p:spPr>
          <a:noFill/>
        </p:spPr>
        <p:txBody>
          <a:bodyPr/>
          <a:lstStyle/>
          <a:p>
            <a:fld id="{429A5824-ED79-4450-B8D2-A371008D5E5B}" type="slidenum">
              <a:rPr lang="en-US"/>
              <a:pPr/>
              <a:t>78</a:t>
            </a:fld>
            <a:endParaRPr lang="en-US"/>
          </a:p>
        </p:txBody>
      </p:sp>
    </p:spTree>
    <p:extLst>
      <p:ext uri="{BB962C8B-B14F-4D97-AF65-F5344CB8AC3E}">
        <p14:creationId xmlns:p14="http://schemas.microsoft.com/office/powerpoint/2010/main" val="278661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t>Point out that this propagation mode is the one used by AM broadcast stations in the day light hours.  You can connect with the students experiences with receiving AM broadcast stations using ground waves that</a:t>
            </a:r>
            <a:r>
              <a:rPr lang="en-US" baseline="0" dirty="0" smtClean="0"/>
              <a:t> fade with distance during the day.</a:t>
            </a:r>
            <a:endParaRPr lang="en-US" dirty="0" smtClean="0"/>
          </a:p>
          <a:p>
            <a:pPr eaLnBrk="1" hangingPunct="1"/>
            <a:endParaRPr lang="en-US" dirty="0" smtClean="0"/>
          </a:p>
        </p:txBody>
      </p:sp>
    </p:spTree>
    <p:extLst>
      <p:ext uri="{BB962C8B-B14F-4D97-AF65-F5344CB8AC3E}">
        <p14:creationId xmlns:p14="http://schemas.microsoft.com/office/powerpoint/2010/main" val="2444136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8DBFD03-2B79-4081-AE7C-4888F200F9C5}" type="slidenum">
              <a:rPr lang="en-US"/>
              <a:pPr/>
              <a:t>79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75054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8DBFD03-2B79-4081-AE7C-4888F200F9C5}" type="slidenum">
              <a:rPr lang="en-US"/>
              <a:pPr/>
              <a:t>80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5003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81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dirty="0" smtClean="0"/>
              <a:t>Have an example of an SWR meter on hand to show the students.  You can also discuss how SWR meters are now commonly included as a meter function of a transceiver.</a:t>
            </a:r>
          </a:p>
          <a:p>
            <a:pPr eaLnBrk="1" hangingPunct="1"/>
            <a:endParaRPr lang="en-US" dirty="0" smtClean="0"/>
          </a:p>
        </p:txBody>
      </p:sp>
    </p:spTree>
    <p:extLst>
      <p:ext uri="{BB962C8B-B14F-4D97-AF65-F5344CB8AC3E}">
        <p14:creationId xmlns:p14="http://schemas.microsoft.com/office/powerpoint/2010/main" val="953647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82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dirty="0" smtClean="0"/>
              <a:t>Have an example of a dummy load to show the students.  Note</a:t>
            </a:r>
            <a:r>
              <a:rPr lang="en-US" baseline="0" dirty="0" smtClean="0"/>
              <a:t> that it must be able to dissipate the entire power output of the transmitter or amplifier, although it can stand short overloads.</a:t>
            </a:r>
            <a:endParaRPr lang="en-US" dirty="0" smtClean="0"/>
          </a:p>
          <a:p>
            <a:pPr eaLnBrk="1" hangingPunct="1"/>
            <a:endParaRPr lang="en-US" dirty="0" smtClean="0"/>
          </a:p>
        </p:txBody>
      </p:sp>
    </p:spTree>
    <p:extLst>
      <p:ext uri="{BB962C8B-B14F-4D97-AF65-F5344CB8AC3E}">
        <p14:creationId xmlns:p14="http://schemas.microsoft.com/office/powerpoint/2010/main" val="2244728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42D8367-409F-4CA3-AE86-9EE6A5D575D5}" type="slidenum">
              <a:rPr lang="en-US"/>
              <a:pPr/>
              <a:t>83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78432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128</a:t>
            </a:fld>
            <a:endParaRPr lang="en-US"/>
          </a:p>
        </p:txBody>
      </p:sp>
    </p:spTree>
    <p:extLst>
      <p:ext uri="{BB962C8B-B14F-4D97-AF65-F5344CB8AC3E}">
        <p14:creationId xmlns:p14="http://schemas.microsoft.com/office/powerpoint/2010/main" val="3446062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468/f formula is rarely right – start long (use 490/f,</a:t>
            </a:r>
            <a:r>
              <a:rPr lang="en-US" baseline="0" dirty="0" smtClean="0"/>
              <a:t> for example)</a:t>
            </a:r>
            <a:r>
              <a:rPr lang="en-US" dirty="0" smtClean="0"/>
              <a:t> and learn</a:t>
            </a:r>
            <a:r>
              <a:rPr lang="en-US" baseline="0" dirty="0" smtClean="0"/>
              <a:t> to adjust length to suit the specific installation.</a:t>
            </a:r>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145</a:t>
            </a:fld>
            <a:endParaRPr lang="en-US"/>
          </a:p>
        </p:txBody>
      </p:sp>
    </p:spTree>
    <p:extLst>
      <p:ext uri="{BB962C8B-B14F-4D97-AF65-F5344CB8AC3E}">
        <p14:creationId xmlns:p14="http://schemas.microsoft.com/office/powerpoint/2010/main" val="1275047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radiation pattern if necessary. Discuss free-space as “absence of ground”.</a:t>
            </a:r>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146</a:t>
            </a:fld>
            <a:endParaRPr lang="en-US"/>
          </a:p>
        </p:txBody>
      </p:sp>
    </p:spTree>
    <p:extLst>
      <p:ext uri="{BB962C8B-B14F-4D97-AF65-F5344CB8AC3E}">
        <p14:creationId xmlns:p14="http://schemas.microsoft.com/office/powerpoint/2010/main" val="2039610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147</a:t>
            </a:fld>
            <a:endParaRPr lang="en-US"/>
          </a:p>
        </p:txBody>
      </p:sp>
    </p:spTree>
    <p:extLst>
      <p:ext uri="{BB962C8B-B14F-4D97-AF65-F5344CB8AC3E}">
        <p14:creationId xmlns:p14="http://schemas.microsoft.com/office/powerpoint/2010/main" val="88897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148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Show examples of ground-plane </a:t>
            </a:r>
            <a:r>
              <a:rPr lang="en-US" dirty="0" err="1" smtClean="0"/>
              <a:t>mag</a:t>
            </a:r>
            <a:r>
              <a:rPr lang="en-US" dirty="0" smtClean="0"/>
              <a:t>-mount antenna and maybe a homebrew</a:t>
            </a:r>
            <a:r>
              <a:rPr lang="en-US" baseline="0" dirty="0" smtClean="0"/>
              <a:t> ¼-wave whip for VHF/UHF.</a:t>
            </a:r>
            <a:endParaRPr lang="en-US" dirty="0" smtClean="0"/>
          </a:p>
          <a:p>
            <a:pPr eaLnBrk="1" hangingPunct="1"/>
            <a:endParaRPr lang="en-US" dirty="0" smtClean="0"/>
          </a:p>
        </p:txBody>
      </p:sp>
    </p:spTree>
    <p:extLst>
      <p:ext uri="{BB962C8B-B14F-4D97-AF65-F5344CB8AC3E}">
        <p14:creationId xmlns:p14="http://schemas.microsoft.com/office/powerpoint/2010/main" val="41327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t>Good time for a demonstration</a:t>
            </a:r>
            <a:r>
              <a:rPr lang="en-US" baseline="0" dirty="0" smtClean="0"/>
              <a:t> of reflection, refraction, and diffraction using a laser pointer.</a:t>
            </a:r>
            <a:endParaRPr lang="en-US" dirty="0" smtClean="0"/>
          </a:p>
        </p:txBody>
      </p:sp>
    </p:spTree>
    <p:extLst>
      <p:ext uri="{BB962C8B-B14F-4D97-AF65-F5344CB8AC3E}">
        <p14:creationId xmlns:p14="http://schemas.microsoft.com/office/powerpoint/2010/main" val="1253015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149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Explain why the</a:t>
            </a:r>
            <a:r>
              <a:rPr lang="en-US" baseline="0" dirty="0" smtClean="0"/>
              <a:t> students will get better results from replacing a handheld’s rubber duck with a </a:t>
            </a:r>
            <a:r>
              <a:rPr lang="en-US" baseline="0" dirty="0" err="1" smtClean="0"/>
              <a:t>mag</a:t>
            </a:r>
            <a:r>
              <a:rPr lang="en-US" baseline="0" dirty="0" smtClean="0"/>
              <a:t>-mount or other external antenna whenever it is practical to do so.</a:t>
            </a:r>
            <a:endParaRPr lang="en-US" dirty="0" smtClean="0"/>
          </a:p>
          <a:p>
            <a:pPr eaLnBrk="1" hangingPunct="1"/>
            <a:endParaRPr lang="en-US" dirty="0" smtClean="0"/>
          </a:p>
        </p:txBody>
      </p:sp>
    </p:spTree>
    <p:extLst>
      <p:ext uri="{BB962C8B-B14F-4D97-AF65-F5344CB8AC3E}">
        <p14:creationId xmlns:p14="http://schemas.microsoft.com/office/powerpoint/2010/main" val="2303276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r>
              <a:rPr lang="en-US" dirty="0" smtClean="0"/>
              <a:t>Mention that there are variations of the dipole antenna (inverted V, folded, off-center</a:t>
            </a:r>
            <a:r>
              <a:rPr lang="en-US" baseline="0" dirty="0" smtClean="0"/>
              <a:t> fed</a:t>
            </a:r>
            <a:r>
              <a:rPr lang="en-US" dirty="0" smtClean="0"/>
              <a:t>) and that there are advantages and disadvantages of each.  Have a pre-made</a:t>
            </a:r>
            <a:r>
              <a:rPr lang="en-US" baseline="0" dirty="0" smtClean="0"/>
              <a:t> dipole and examples of insulators to show as examples.</a:t>
            </a:r>
            <a:endParaRPr lang="en-US" dirty="0" smtClean="0"/>
          </a:p>
        </p:txBody>
      </p:sp>
      <p:sp>
        <p:nvSpPr>
          <p:cNvPr id="9219" name="Slide Number Placeholder 3"/>
          <p:cNvSpPr>
            <a:spLocks noGrp="1"/>
          </p:cNvSpPr>
          <p:nvPr>
            <p:ph type="sldNum" sz="quarter" idx="5"/>
          </p:nvPr>
        </p:nvSpPr>
        <p:spPr>
          <a:noFill/>
        </p:spPr>
        <p:txBody>
          <a:bodyPr/>
          <a:lstStyle/>
          <a:p>
            <a:fld id="{249ADA8C-BCF1-453C-ACEB-C52DC0700D79}" type="slidenum">
              <a:rPr lang="en-US"/>
              <a:pPr/>
              <a:t>150</a:t>
            </a:fld>
            <a:endParaRPr lang="en-US"/>
          </a:p>
        </p:txBody>
      </p:sp>
    </p:spTree>
    <p:extLst>
      <p:ext uri="{BB962C8B-B14F-4D97-AF65-F5344CB8AC3E}">
        <p14:creationId xmlns:p14="http://schemas.microsoft.com/office/powerpoint/2010/main" val="517259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151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38483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152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20469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153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Go over the concept of gain again with the students and emphasize that there is no increase in power from the transmitter, only an apparent increase in power because the available power is focused or directed in the desired direction at the expense of that power that would have been transmitted in the un-desired directions.</a:t>
            </a:r>
          </a:p>
          <a:p>
            <a:pPr eaLnBrk="1" hangingPunct="1"/>
            <a:endParaRPr lang="en-US" dirty="0" smtClean="0"/>
          </a:p>
          <a:p>
            <a:pPr eaLnBrk="1" hangingPunct="1"/>
            <a:r>
              <a:rPr lang="en-US" dirty="0" smtClean="0"/>
              <a:t>Also note that the same is true</a:t>
            </a:r>
            <a:r>
              <a:rPr lang="en-US" baseline="0" dirty="0" smtClean="0"/>
              <a:t> when receiving signals.  Noise and signals from unwanted directions are rejected.</a:t>
            </a:r>
            <a:endParaRPr lang="en-US" dirty="0" smtClean="0"/>
          </a:p>
        </p:txBody>
      </p:sp>
    </p:spTree>
    <p:extLst>
      <p:ext uri="{BB962C8B-B14F-4D97-AF65-F5344CB8AC3E}">
        <p14:creationId xmlns:p14="http://schemas.microsoft.com/office/powerpoint/2010/main" val="3339704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Have on hand photos or examples of the two common beam antennas, Yagi and Quad to illustrate examples.  A couple of QST</a:t>
            </a:r>
            <a:r>
              <a:rPr lang="en-US" baseline="0" dirty="0" smtClean="0"/>
              <a:t> or other ham magazines will have plenty of examples.  Show the boom, driven element, and the parasitic elements (directors and reflectors).</a:t>
            </a:r>
            <a:endParaRPr lang="en-US" dirty="0" smtClean="0"/>
          </a:p>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154</a:t>
            </a:fld>
            <a:endParaRPr lang="en-US"/>
          </a:p>
        </p:txBody>
      </p:sp>
    </p:spTree>
    <p:extLst>
      <p:ext uri="{BB962C8B-B14F-4D97-AF65-F5344CB8AC3E}">
        <p14:creationId xmlns:p14="http://schemas.microsoft.com/office/powerpoint/2010/main" val="3405523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155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86216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156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Point</a:t>
            </a:r>
            <a:r>
              <a:rPr lang="en-US" baseline="0" dirty="0" smtClean="0"/>
              <a:t> out the big dish’s feed point above the surface of the dish.  Explain that the dish uses a small feed antenna and a very large reflector – like a flashlight – to achieve focusing power and gain.  The surface of the dish must be many wavelengths in diameter, making them impractical for amateurs below about 1 GHz.</a:t>
            </a:r>
            <a:endParaRPr lang="en-US" dirty="0" smtClean="0"/>
          </a:p>
        </p:txBody>
      </p:sp>
    </p:spTree>
    <p:extLst>
      <p:ext uri="{BB962C8B-B14F-4D97-AF65-F5344CB8AC3E}">
        <p14:creationId xmlns:p14="http://schemas.microsoft.com/office/powerpoint/2010/main" val="1433321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157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Briefly discuss the purpose and application of each kind of feed line device that the students may encounter or read about in the literature. Physical examples of each type of feed line would be helpful during the presentation.</a:t>
            </a:r>
          </a:p>
        </p:txBody>
      </p:sp>
    </p:spTree>
    <p:extLst>
      <p:ext uri="{BB962C8B-B14F-4D97-AF65-F5344CB8AC3E}">
        <p14:creationId xmlns:p14="http://schemas.microsoft.com/office/powerpoint/2010/main" val="2840341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158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Go over the different types and grades of coax; examples to show would be helpful.  Talk with the students about relative losses and power handling capabilities of each type of coax along with the price.</a:t>
            </a:r>
          </a:p>
          <a:p>
            <a:pPr eaLnBrk="1" hangingPunct="1"/>
            <a:endParaRPr lang="en-US" dirty="0" smtClean="0"/>
          </a:p>
        </p:txBody>
      </p:sp>
    </p:spTree>
    <p:extLst>
      <p:ext uri="{BB962C8B-B14F-4D97-AF65-F5344CB8AC3E}">
        <p14:creationId xmlns:p14="http://schemas.microsoft.com/office/powerpoint/2010/main" val="228125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7</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34232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159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Explain</a:t>
            </a:r>
            <a:r>
              <a:rPr lang="en-US" baseline="0" dirty="0" smtClean="0"/>
              <a:t> that there are connector “families” that all connect to each other, similarly to plumbing fittings.  Explain what adapters are – also similar to plumbing.</a:t>
            </a:r>
            <a:endParaRPr lang="en-US" dirty="0" smtClean="0"/>
          </a:p>
          <a:p>
            <a:pPr eaLnBrk="1" hangingPunct="1"/>
            <a:endParaRPr lang="en-US" dirty="0" smtClean="0"/>
          </a:p>
        </p:txBody>
      </p:sp>
    </p:spTree>
    <p:extLst>
      <p:ext uri="{BB962C8B-B14F-4D97-AF65-F5344CB8AC3E}">
        <p14:creationId xmlns:p14="http://schemas.microsoft.com/office/powerpoint/2010/main" val="3782836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160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Show a</a:t>
            </a:r>
            <a:r>
              <a:rPr lang="en-US" baseline="0" dirty="0" smtClean="0"/>
              <a:t> soldered and a crimped PL-259.</a:t>
            </a:r>
            <a:endParaRPr lang="en-US" dirty="0" smtClean="0"/>
          </a:p>
          <a:p>
            <a:pPr eaLnBrk="1" hangingPunct="1"/>
            <a:endParaRPr lang="en-US" dirty="0" smtClean="0"/>
          </a:p>
        </p:txBody>
      </p:sp>
    </p:spTree>
    <p:extLst>
      <p:ext uri="{BB962C8B-B14F-4D97-AF65-F5344CB8AC3E}">
        <p14:creationId xmlns:p14="http://schemas.microsoft.com/office/powerpoint/2010/main" val="169456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161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Show a waterproofed PL-259/SO-239</a:t>
            </a:r>
            <a:r>
              <a:rPr lang="en-US" baseline="0" dirty="0" smtClean="0"/>
              <a:t> connector or demonstrate the basic process.  </a:t>
            </a:r>
            <a:endParaRPr lang="en-US" dirty="0" smtClean="0"/>
          </a:p>
          <a:p>
            <a:pPr eaLnBrk="1" hangingPunct="1"/>
            <a:endParaRPr lang="en-US" dirty="0" smtClean="0"/>
          </a:p>
        </p:txBody>
      </p:sp>
    </p:spTree>
    <p:extLst>
      <p:ext uri="{BB962C8B-B14F-4D97-AF65-F5344CB8AC3E}">
        <p14:creationId xmlns:p14="http://schemas.microsoft.com/office/powerpoint/2010/main" val="3818420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Show examples of </a:t>
            </a:r>
            <a:r>
              <a:rPr lang="en-US" dirty="0" err="1" smtClean="0"/>
              <a:t>twinlead</a:t>
            </a:r>
            <a:r>
              <a:rPr lang="en-US" dirty="0" smtClean="0"/>
              <a:t>, window</a:t>
            </a:r>
            <a:r>
              <a:rPr lang="en-US" baseline="0" dirty="0" smtClean="0"/>
              <a:t> line, and plastic-covered ladder line.</a:t>
            </a:r>
            <a:endParaRPr lang="en-US" dirty="0" smtClean="0"/>
          </a:p>
        </p:txBody>
      </p:sp>
    </p:spTree>
    <p:extLst>
      <p:ext uri="{BB962C8B-B14F-4D97-AF65-F5344CB8AC3E}">
        <p14:creationId xmlns:p14="http://schemas.microsoft.com/office/powerpoint/2010/main" val="867316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Show physical examples of each device and give a</a:t>
            </a:r>
            <a:r>
              <a:rPr lang="en-US" baseline="0" dirty="0" smtClean="0"/>
              <a:t> short</a:t>
            </a:r>
            <a:r>
              <a:rPr lang="en-US" dirty="0" smtClean="0"/>
              <a:t> overview of the</a:t>
            </a:r>
            <a:r>
              <a:rPr lang="en-US" baseline="0" dirty="0" smtClean="0"/>
              <a:t> function of each.</a:t>
            </a:r>
            <a:endParaRPr lang="en-US" dirty="0" smtClean="0"/>
          </a:p>
          <a:p>
            <a:pPr eaLnBrk="1" hangingPunct="1"/>
            <a:endParaRPr lang="en-US" dirty="0" smtClean="0"/>
          </a:p>
          <a:p>
            <a:pPr eaLnBrk="1" hangingPunct="1"/>
            <a:r>
              <a:rPr lang="en-US" dirty="0" smtClean="0"/>
              <a:t>Suggest that the SWR meter or antenna analyzer is probably one of the first pieces of test equipment they would want to add to their station.  SWR meters are usually built in to HF transceivers and antenna tuners.</a:t>
            </a:r>
          </a:p>
          <a:p>
            <a:pPr eaLnBrk="1" hangingPunct="1"/>
            <a:endParaRPr lang="en-US" dirty="0" smtClean="0"/>
          </a:p>
        </p:txBody>
      </p:sp>
    </p:spTree>
    <p:extLst>
      <p:ext uri="{BB962C8B-B14F-4D97-AF65-F5344CB8AC3E}">
        <p14:creationId xmlns:p14="http://schemas.microsoft.com/office/powerpoint/2010/main" val="1188527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Relate SWR and forward/reflection</a:t>
            </a:r>
            <a:r>
              <a:rPr lang="en-US" baseline="0" dirty="0" smtClean="0"/>
              <a:t> power without getting into the equation.  Note that higher reflected power means higher SWR.  Wattmeters are generally more accurate (and more expensive) than SWR meters.</a:t>
            </a:r>
            <a:endParaRPr lang="en-US" dirty="0" smtClean="0"/>
          </a:p>
        </p:txBody>
      </p:sp>
    </p:spTree>
    <p:extLst>
      <p:ext uri="{BB962C8B-B14F-4D97-AF65-F5344CB8AC3E}">
        <p14:creationId xmlns:p14="http://schemas.microsoft.com/office/powerpoint/2010/main" val="1049940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SWR</a:t>
            </a:r>
            <a:r>
              <a:rPr lang="en-US" baseline="0" dirty="0" smtClean="0"/>
              <a:t> meters are really wattmeters in disguise but perform the calculation of SWR internally.  The “calculation” can also be done as a meter’s calibrated scale.</a:t>
            </a:r>
            <a:endParaRPr lang="en-US" dirty="0" smtClean="0"/>
          </a:p>
          <a:p>
            <a:pPr eaLnBrk="1" hangingPunct="1"/>
            <a:endParaRPr lang="en-US" dirty="0" smtClean="0"/>
          </a:p>
        </p:txBody>
      </p:sp>
    </p:spTree>
    <p:extLst>
      <p:ext uri="{BB962C8B-B14F-4D97-AF65-F5344CB8AC3E}">
        <p14:creationId xmlns:p14="http://schemas.microsoft.com/office/powerpoint/2010/main" val="33108953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Talk about the “tune the antenna” misnomer</a:t>
            </a:r>
            <a:r>
              <a:rPr lang="en-US" baseline="0" dirty="0" smtClean="0"/>
              <a:t> so that students understand that the device is really an impedance </a:t>
            </a:r>
            <a:r>
              <a:rPr lang="en-US" i="1" baseline="0" dirty="0" smtClean="0"/>
              <a:t>converter</a:t>
            </a:r>
            <a:r>
              <a:rPr lang="en-US" i="0" baseline="0" dirty="0" smtClean="0"/>
              <a:t> not a “tuner.”  Use the HRLM’s analogy of the gearbox as an impedance converter that changes one combination of torque and speed that make the engine happy to another combination to torque and speed that suit the wheels and road conditions.</a:t>
            </a:r>
            <a:endParaRPr lang="en-US" dirty="0" smtClean="0"/>
          </a:p>
          <a:p>
            <a:pPr eaLnBrk="1" hangingPunct="1"/>
            <a:endParaRPr lang="en-US" dirty="0" smtClean="0"/>
          </a:p>
        </p:txBody>
      </p:sp>
    </p:spTree>
    <p:extLst>
      <p:ext uri="{BB962C8B-B14F-4D97-AF65-F5344CB8AC3E}">
        <p14:creationId xmlns:p14="http://schemas.microsoft.com/office/powerpoint/2010/main" val="998293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167</a:t>
            </a:fld>
            <a:endParaRPr lang="en-US"/>
          </a:p>
        </p:txBody>
      </p:sp>
    </p:spTree>
    <p:extLst>
      <p:ext uri="{BB962C8B-B14F-4D97-AF65-F5344CB8AC3E}">
        <p14:creationId xmlns:p14="http://schemas.microsoft.com/office/powerpoint/2010/main" val="1578296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An</a:t>
            </a:r>
            <a:r>
              <a:rPr lang="en-US" baseline="0" dirty="0" smtClean="0"/>
              <a:t> antenna analyzer combines the SWR meter with the low-power signal source and frequency counter.  This makes adjusting and troubleshooting far easier and more convenient than when using separate equipment at higher power. </a:t>
            </a:r>
            <a:endParaRPr lang="en-US" dirty="0" smtClean="0"/>
          </a:p>
          <a:p>
            <a:pPr eaLnBrk="1" hangingPunct="1"/>
            <a:endParaRPr lang="en-US" dirty="0" smtClean="0"/>
          </a:p>
        </p:txBody>
      </p:sp>
    </p:spTree>
    <p:extLst>
      <p:ext uri="{BB962C8B-B14F-4D97-AF65-F5344CB8AC3E}">
        <p14:creationId xmlns:p14="http://schemas.microsoft.com/office/powerpoint/2010/main" val="253145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6DA5BC3C-8637-4E51-ABFB-65234DD48C6E}" type="slidenum">
              <a:rPr lang="en-US"/>
              <a:pPr/>
              <a:t>8</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t>The maximum distance for line-of-sight transmissions with two people standing on the surface of the earth is about (roughly) 25 miles, this is due to the curvature of the earth.</a:t>
            </a:r>
            <a:r>
              <a:rPr lang="en-US" baseline="0" dirty="0" smtClean="0"/>
              <a:t>  The radio horizon is about 10 percent farther due to gradual bending of the waves in the atmosphere.</a:t>
            </a:r>
            <a:endParaRPr lang="en-US" dirty="0" smtClean="0"/>
          </a:p>
          <a:p>
            <a:pPr eaLnBrk="1" hangingPunct="1"/>
            <a:endParaRPr lang="en-US" dirty="0" smtClean="0"/>
          </a:p>
        </p:txBody>
      </p:sp>
    </p:spTree>
    <p:extLst>
      <p:ext uri="{BB962C8B-B14F-4D97-AF65-F5344CB8AC3E}">
        <p14:creationId xmlns:p14="http://schemas.microsoft.com/office/powerpoint/2010/main" val="18949805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169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861728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dirty="0" smtClean="0"/>
          </a:p>
        </p:txBody>
      </p:sp>
      <p:sp>
        <p:nvSpPr>
          <p:cNvPr id="7171" name="Slide Number Placeholder 3"/>
          <p:cNvSpPr>
            <a:spLocks noGrp="1"/>
          </p:cNvSpPr>
          <p:nvPr>
            <p:ph type="sldNum" sz="quarter" idx="5"/>
          </p:nvPr>
        </p:nvSpPr>
        <p:spPr>
          <a:noFill/>
        </p:spPr>
        <p:txBody>
          <a:bodyPr/>
          <a:lstStyle/>
          <a:p>
            <a:fld id="{2E227AF9-F8CE-4C2C-8F0F-C4CE149394F0}" type="slidenum">
              <a:rPr lang="en-US"/>
              <a:pPr/>
              <a:t>204</a:t>
            </a:fld>
            <a:endParaRPr lang="en-US"/>
          </a:p>
        </p:txBody>
      </p:sp>
    </p:spTree>
    <p:extLst>
      <p:ext uri="{BB962C8B-B14F-4D97-AF65-F5344CB8AC3E}">
        <p14:creationId xmlns:p14="http://schemas.microsoft.com/office/powerpoint/2010/main" val="18509147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31"/>
          <p:cNvSpPr>
            <a:spLocks noGrp="1" noChangeArrowheads="1"/>
          </p:cNvSpPr>
          <p:nvPr>
            <p:ph type="sldNum" sz="quarter" idx="5"/>
          </p:nvPr>
        </p:nvSpPr>
        <p:spPr>
          <a:noFill/>
        </p:spPr>
        <p:txBody>
          <a:bodyPr/>
          <a:lstStyle/>
          <a:p>
            <a:fld id="{0BED8824-87E4-449B-B2BC-842BE5B6690A}" type="slidenum">
              <a:rPr lang="en-US"/>
              <a:pPr/>
              <a:t>205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t>In this lesson you will be comparing and contrasting the different kinds of equipment available.  You can adjust these categories to meet your personal preferences and experiences.  It would be a good idea to have examples of the different kinds of equipment.  Catalogs from the major equipment retailers</a:t>
            </a:r>
            <a:r>
              <a:rPr lang="en-US" baseline="0" dirty="0" smtClean="0"/>
              <a:t> </a:t>
            </a:r>
            <a:r>
              <a:rPr lang="en-US" dirty="0" smtClean="0"/>
              <a:t>would be helpful to give an idea of cost. (The larger store</a:t>
            </a:r>
            <a:r>
              <a:rPr lang="en-US" baseline="0" dirty="0" smtClean="0"/>
              <a:t>s might send a box of catalogs for your students.)</a:t>
            </a:r>
          </a:p>
          <a:p>
            <a:pPr eaLnBrk="1" hangingPunct="1"/>
            <a:endParaRPr lang="en-US" baseline="0" dirty="0" smtClean="0"/>
          </a:p>
          <a:p>
            <a:pPr eaLnBrk="1" hangingPunct="1"/>
            <a:r>
              <a:rPr lang="en-US" baseline="0" dirty="0" smtClean="0"/>
              <a:t>Students will have a lot of questions about equipment.  To keep from eating up class time, defer those questions not specifically related to a test question and have a </a:t>
            </a:r>
            <a:r>
              <a:rPr lang="en-US" baseline="0" dirty="0" err="1" smtClean="0"/>
              <a:t>followup</a:t>
            </a:r>
            <a:r>
              <a:rPr lang="en-US" baseline="0" dirty="0" smtClean="0"/>
              <a:t> session just about equipment with individual mentors.</a:t>
            </a:r>
            <a:endParaRPr lang="en-US" dirty="0" smtClean="0"/>
          </a:p>
          <a:p>
            <a:pPr eaLnBrk="1" hangingPunct="1"/>
            <a:endParaRPr lang="en-US" dirty="0" smtClean="0"/>
          </a:p>
        </p:txBody>
      </p:sp>
    </p:spTree>
    <p:extLst>
      <p:ext uri="{BB962C8B-B14F-4D97-AF65-F5344CB8AC3E}">
        <p14:creationId xmlns:p14="http://schemas.microsoft.com/office/powerpoint/2010/main" val="3449474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p:cNvSpPr>
            <a:spLocks noGrp="1" noChangeArrowheads="1"/>
          </p:cNvSpPr>
          <p:nvPr>
            <p:ph type="sldNum" sz="quarter" idx="5"/>
          </p:nvPr>
        </p:nvSpPr>
        <p:spPr>
          <a:noFill/>
        </p:spPr>
        <p:txBody>
          <a:bodyPr/>
          <a:lstStyle/>
          <a:p>
            <a:fld id="{919A5AE1-E052-4AF3-B10F-25DA300E8BFF}" type="slidenum">
              <a:rPr lang="en-US"/>
              <a:pPr/>
              <a:t>206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t>Let students know that the term </a:t>
            </a:r>
            <a:r>
              <a:rPr lang="en-US" i="1" dirty="0" smtClean="0"/>
              <a:t>rig</a:t>
            </a:r>
            <a:r>
              <a:rPr lang="en-US" dirty="0" smtClean="0"/>
              <a:t> refers to the radio. The specific piece of equipment referenced comes from the context in which the word is used.</a:t>
            </a:r>
          </a:p>
          <a:p>
            <a:pPr eaLnBrk="1" hangingPunct="1"/>
            <a:endParaRPr lang="en-US" dirty="0" smtClean="0"/>
          </a:p>
          <a:p>
            <a:pPr eaLnBrk="1" hangingPunct="1"/>
            <a:r>
              <a:rPr lang="en-US" dirty="0" smtClean="0"/>
              <a:t>Good time to note that rigs requiring</a:t>
            </a:r>
            <a:r>
              <a:rPr lang="en-US" baseline="0" dirty="0" smtClean="0"/>
              <a:t> </a:t>
            </a:r>
            <a:r>
              <a:rPr lang="en-US" dirty="0" smtClean="0"/>
              <a:t>“12</a:t>
            </a:r>
            <a:r>
              <a:rPr lang="en-US" baseline="0" dirty="0" smtClean="0"/>
              <a:t> volts” are usually designed to run at 13.8 volts.  This is the voltage of a 12-volt vehicle electrical system with the engine running to charge the battery.  Most of them begin to work poorly at or below 12 volts.  If a “12 volt” power supply is purchased, be sure it will supply 13.8 volts under full load.</a:t>
            </a:r>
            <a:endParaRPr lang="en-US" dirty="0" smtClean="0"/>
          </a:p>
        </p:txBody>
      </p:sp>
    </p:spTree>
    <p:extLst>
      <p:ext uri="{BB962C8B-B14F-4D97-AF65-F5344CB8AC3E}">
        <p14:creationId xmlns:p14="http://schemas.microsoft.com/office/powerpoint/2010/main" val="2718646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31"/>
          <p:cNvSpPr>
            <a:spLocks noGrp="1" noChangeArrowheads="1"/>
          </p:cNvSpPr>
          <p:nvPr>
            <p:ph type="sldNum" sz="quarter" idx="5"/>
          </p:nvPr>
        </p:nvSpPr>
        <p:spPr>
          <a:noFill/>
        </p:spPr>
        <p:txBody>
          <a:bodyPr/>
          <a:lstStyle/>
          <a:p>
            <a:fld id="{384FDF50-4ABC-4954-B207-0F2DCD4A9674}" type="slidenum">
              <a:rPr lang="en-US"/>
              <a:pPr/>
              <a:t>207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t>Without getting into the complexities of</a:t>
            </a:r>
            <a:r>
              <a:rPr lang="en-US" baseline="0" dirty="0" smtClean="0"/>
              <a:t> duplexers, explain that some rigs are designed to have a completely separate antenna on each band.  To use a multi-band antenna with these rigs requires an accessory called a duplexer to share a single multi-band antenna.</a:t>
            </a:r>
            <a:endParaRPr lang="en-US" dirty="0" smtClean="0"/>
          </a:p>
          <a:p>
            <a:pPr eaLnBrk="1" hangingPunct="1"/>
            <a:endParaRPr lang="en-US" dirty="0" smtClean="0"/>
          </a:p>
        </p:txBody>
      </p:sp>
    </p:spTree>
    <p:extLst>
      <p:ext uri="{BB962C8B-B14F-4D97-AF65-F5344CB8AC3E}">
        <p14:creationId xmlns:p14="http://schemas.microsoft.com/office/powerpoint/2010/main" val="32850399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t>Explain  what “weak-signal” operation is</a:t>
            </a:r>
            <a:r>
              <a:rPr lang="en-US" baseline="0" dirty="0" smtClean="0"/>
              <a:t> and that CW and SSB are used which provide better reception and intelligibility (copy) at lower levels than FM which is used for local operation.  Signals are of all signal strengths and not necessarily weak.</a:t>
            </a:r>
            <a:endParaRPr lang="en-US" dirty="0" smtClean="0"/>
          </a:p>
        </p:txBody>
      </p:sp>
      <p:sp>
        <p:nvSpPr>
          <p:cNvPr id="15363" name="Slide Number Placeholder 3"/>
          <p:cNvSpPr>
            <a:spLocks noGrp="1"/>
          </p:cNvSpPr>
          <p:nvPr>
            <p:ph type="sldNum" sz="quarter" idx="5"/>
          </p:nvPr>
        </p:nvSpPr>
        <p:spPr>
          <a:noFill/>
        </p:spPr>
        <p:txBody>
          <a:bodyPr/>
          <a:lstStyle/>
          <a:p>
            <a:fld id="{1FF22A0C-9A26-4AD3-95BA-A81FBFC6D9C3}" type="slidenum">
              <a:rPr lang="en-US"/>
              <a:pPr/>
              <a:t>208</a:t>
            </a:fld>
            <a:endParaRPr lang="en-US"/>
          </a:p>
        </p:txBody>
      </p:sp>
    </p:spTree>
    <p:extLst>
      <p:ext uri="{BB962C8B-B14F-4D97-AF65-F5344CB8AC3E}">
        <p14:creationId xmlns:p14="http://schemas.microsoft.com/office/powerpoint/2010/main" val="1958431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dirty="0" smtClean="0"/>
          </a:p>
        </p:txBody>
      </p:sp>
      <p:sp>
        <p:nvSpPr>
          <p:cNvPr id="17411" name="Slide Number Placeholder 3"/>
          <p:cNvSpPr>
            <a:spLocks noGrp="1"/>
          </p:cNvSpPr>
          <p:nvPr>
            <p:ph type="sldNum" sz="quarter" idx="5"/>
          </p:nvPr>
        </p:nvSpPr>
        <p:spPr>
          <a:noFill/>
        </p:spPr>
        <p:txBody>
          <a:bodyPr/>
          <a:lstStyle/>
          <a:p>
            <a:fld id="{38048786-9A76-4247-BE86-44571FA3F93F}" type="slidenum">
              <a:rPr lang="en-US"/>
              <a:pPr/>
              <a:t>209</a:t>
            </a:fld>
            <a:endParaRPr lang="en-US"/>
          </a:p>
        </p:txBody>
      </p:sp>
    </p:spTree>
    <p:extLst>
      <p:ext uri="{BB962C8B-B14F-4D97-AF65-F5344CB8AC3E}">
        <p14:creationId xmlns:p14="http://schemas.microsoft.com/office/powerpoint/2010/main" val="264235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p:spPr>
        <p:txBody>
          <a:bodyPr/>
          <a:lstStyle/>
          <a:p>
            <a:fld id="{2C97DA32-5EDC-4A56-9E66-13B8FE7F24E4}" type="slidenum">
              <a:rPr lang="en-US"/>
              <a:pPr/>
              <a:t>210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t>The HT is often viewed as the starter rig by</a:t>
            </a:r>
            <a:r>
              <a:rPr lang="en-US" baseline="0" dirty="0" smtClean="0"/>
              <a:t> new hams</a:t>
            </a:r>
            <a:r>
              <a:rPr lang="en-US" dirty="0" smtClean="0"/>
              <a:t>.  Spend some time discussing the advantages and limitations of the HT, particularly for your area of operation.  </a:t>
            </a:r>
          </a:p>
          <a:p>
            <a:pPr eaLnBrk="1" hangingPunct="1"/>
            <a:endParaRPr lang="en-US" dirty="0" smtClean="0"/>
          </a:p>
          <a:p>
            <a:pPr eaLnBrk="1" hangingPunct="1"/>
            <a:r>
              <a:rPr lang="en-US" dirty="0" smtClean="0"/>
              <a:t>Downplay</a:t>
            </a:r>
            <a:r>
              <a:rPr lang="en-US" baseline="0" dirty="0" smtClean="0"/>
              <a:t> the </a:t>
            </a:r>
            <a:r>
              <a:rPr lang="en-US" dirty="0" smtClean="0"/>
              <a:t>HT as a starter rig because of the often disappointing performance in remote or sparsely populated areas due to the low power and limited range.  </a:t>
            </a:r>
          </a:p>
          <a:p>
            <a:pPr eaLnBrk="1" hangingPunct="1"/>
            <a:endParaRPr lang="en-US" dirty="0" smtClean="0"/>
          </a:p>
          <a:p>
            <a:pPr eaLnBrk="1" hangingPunct="1"/>
            <a:r>
              <a:rPr lang="en-US" dirty="0" smtClean="0"/>
              <a:t>Encourage new hams to consider the HT as the secondary radio and steer them toward the single-band or dual-band mobile transceiver as their first rig.  If they decide on the HT, a mobile</a:t>
            </a:r>
            <a:r>
              <a:rPr lang="en-US" baseline="0" dirty="0" smtClean="0"/>
              <a:t> or external antenna is a must.  Show them how to use a mobile antenna at home.</a:t>
            </a:r>
            <a:endParaRPr lang="en-US" dirty="0" smtClean="0"/>
          </a:p>
          <a:p>
            <a:pPr eaLnBrk="1" hangingPunct="1"/>
            <a:endParaRPr lang="en-US" dirty="0" smtClean="0"/>
          </a:p>
        </p:txBody>
      </p:sp>
    </p:spTree>
    <p:extLst>
      <p:ext uri="{BB962C8B-B14F-4D97-AF65-F5344CB8AC3E}">
        <p14:creationId xmlns:p14="http://schemas.microsoft.com/office/powerpoint/2010/main" val="9882120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AD9075FD-1210-4E98-A3C2-893ECECF8F51}" type="slidenum">
              <a:rPr lang="en-US"/>
              <a:pPr/>
              <a:t>211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dirty="0" smtClean="0"/>
              <a:t>Spend some time discussing how to get the most performance out of the HT (hold the HT vertical, speak across the </a:t>
            </a:r>
            <a:r>
              <a:rPr lang="en-US" dirty="0" err="1" smtClean="0"/>
              <a:t>mic</a:t>
            </a:r>
            <a:r>
              <a:rPr lang="en-US" dirty="0" smtClean="0"/>
              <a:t>, not into the </a:t>
            </a:r>
            <a:r>
              <a:rPr lang="en-US" dirty="0" err="1" smtClean="0"/>
              <a:t>mic</a:t>
            </a:r>
            <a:r>
              <a:rPr lang="en-US" dirty="0" smtClean="0"/>
              <a:t>, etc.)</a:t>
            </a:r>
          </a:p>
          <a:p>
            <a:pPr eaLnBrk="1" hangingPunct="1"/>
            <a:endParaRPr lang="en-US" dirty="0" smtClean="0"/>
          </a:p>
          <a:p>
            <a:pPr eaLnBrk="1" hangingPunct="1"/>
            <a:r>
              <a:rPr lang="en-US" dirty="0" smtClean="0"/>
              <a:t>Also make sure that you cover that the trade-off between the convenience of a small, flexible antenna against reduced performance.</a:t>
            </a:r>
          </a:p>
          <a:p>
            <a:pPr eaLnBrk="1" hangingPunct="1"/>
            <a:endParaRPr lang="en-US" dirty="0" smtClean="0"/>
          </a:p>
        </p:txBody>
      </p:sp>
    </p:spTree>
    <p:extLst>
      <p:ext uri="{BB962C8B-B14F-4D97-AF65-F5344CB8AC3E}">
        <p14:creationId xmlns:p14="http://schemas.microsoft.com/office/powerpoint/2010/main" val="6796499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dirty="0" smtClean="0"/>
          </a:p>
        </p:txBody>
      </p:sp>
      <p:sp>
        <p:nvSpPr>
          <p:cNvPr id="54275" name="Slide Number Placeholder 3"/>
          <p:cNvSpPr>
            <a:spLocks noGrp="1"/>
          </p:cNvSpPr>
          <p:nvPr>
            <p:ph type="sldNum" sz="quarter" idx="5"/>
          </p:nvPr>
        </p:nvSpPr>
        <p:spPr>
          <a:noFill/>
        </p:spPr>
        <p:txBody>
          <a:bodyPr/>
          <a:lstStyle/>
          <a:p>
            <a:fld id="{67838DE7-2B29-466C-A101-4576D2A752D0}" type="slidenum">
              <a:rPr lang="en-US"/>
              <a:pPr/>
              <a:t>212</a:t>
            </a:fld>
            <a:endParaRPr lang="en-US"/>
          </a:p>
        </p:txBody>
      </p:sp>
    </p:spTree>
    <p:extLst>
      <p:ext uri="{BB962C8B-B14F-4D97-AF65-F5344CB8AC3E}">
        <p14:creationId xmlns:p14="http://schemas.microsoft.com/office/powerpoint/2010/main" val="102832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6DA5BC3C-8637-4E51-ABFB-65234DD48C6E}"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t>Note</a:t>
            </a:r>
            <a:r>
              <a:rPr lang="en-US" baseline="0" dirty="0" smtClean="0"/>
              <a:t> that tropospheric propagation allows TV and FM signals to sometimes be receiver far beyond their normal range.</a:t>
            </a:r>
            <a:endParaRPr lang="en-US" dirty="0" smtClean="0"/>
          </a:p>
        </p:txBody>
      </p:sp>
    </p:spTree>
    <p:extLst>
      <p:ext uri="{BB962C8B-B14F-4D97-AF65-F5344CB8AC3E}">
        <p14:creationId xmlns:p14="http://schemas.microsoft.com/office/powerpoint/2010/main" val="3122771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p:spPr>
        <p:txBody>
          <a:bodyPr/>
          <a:lstStyle/>
          <a:p>
            <a:fld id="{81CC1142-0137-4CF2-906B-0941C4600AA5}" type="slidenum">
              <a:rPr lang="en-US"/>
              <a:pPr/>
              <a:t>213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smtClean="0"/>
              <a:t>Assess the various rigs side-by-side, you may want to adjust or rearrange this slide based on your assessment, audience, and local circumstances.  Power levels are all green because it all depends on the area and what the ham wants to accomplish.  This slide could generate a lot of good discussion questions, so let it.</a:t>
            </a:r>
          </a:p>
          <a:p>
            <a:pPr eaLnBrk="1" hangingPunct="1"/>
            <a:endParaRPr lang="en-US" dirty="0" smtClean="0"/>
          </a:p>
        </p:txBody>
      </p:sp>
    </p:spTree>
    <p:extLst>
      <p:ext uri="{BB962C8B-B14F-4D97-AF65-F5344CB8AC3E}">
        <p14:creationId xmlns:p14="http://schemas.microsoft.com/office/powerpoint/2010/main" val="12854750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p:spPr>
        <p:txBody>
          <a:bodyPr/>
          <a:lstStyle/>
          <a:p>
            <a:fld id="{1BEEFAB7-D26E-49E2-BD9A-BA65E56589CE}" type="slidenum">
              <a:rPr lang="en-US"/>
              <a:pPr/>
              <a:t>214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The following presentation serves a dual purpose.  It will allow you to focus on vocabulary that might show up in the examination and also allow you to discuss with the students how you operate a transmitter and a receiver.</a:t>
            </a:r>
          </a:p>
        </p:txBody>
      </p:sp>
    </p:spTree>
    <p:extLst>
      <p:ext uri="{BB962C8B-B14F-4D97-AF65-F5344CB8AC3E}">
        <p14:creationId xmlns:p14="http://schemas.microsoft.com/office/powerpoint/2010/main" val="19295927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p:spPr>
        <p:txBody>
          <a:bodyPr/>
          <a:lstStyle/>
          <a:p>
            <a:fld id="{1BEEFAB7-D26E-49E2-BD9A-BA65E56589CE}" type="slidenum">
              <a:rPr lang="en-US"/>
              <a:pPr/>
              <a:t>215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25921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dirty="0" smtClean="0"/>
          </a:p>
        </p:txBody>
      </p:sp>
      <p:sp>
        <p:nvSpPr>
          <p:cNvPr id="25603" name="Slide Number Placeholder 3"/>
          <p:cNvSpPr>
            <a:spLocks noGrp="1"/>
          </p:cNvSpPr>
          <p:nvPr>
            <p:ph type="sldNum" sz="quarter" idx="5"/>
          </p:nvPr>
        </p:nvSpPr>
        <p:spPr>
          <a:noFill/>
        </p:spPr>
        <p:txBody>
          <a:bodyPr/>
          <a:lstStyle/>
          <a:p>
            <a:fld id="{DADAE1C5-4A0F-41A5-9050-16D35C855C84}" type="slidenum">
              <a:rPr lang="en-US"/>
              <a:pPr/>
              <a:t>216</a:t>
            </a:fld>
            <a:endParaRPr lang="en-US"/>
          </a:p>
        </p:txBody>
      </p:sp>
    </p:spTree>
    <p:extLst>
      <p:ext uri="{BB962C8B-B14F-4D97-AF65-F5344CB8AC3E}">
        <p14:creationId xmlns:p14="http://schemas.microsoft.com/office/powerpoint/2010/main" val="11373506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dirty="0" smtClean="0"/>
          </a:p>
        </p:txBody>
      </p:sp>
      <p:sp>
        <p:nvSpPr>
          <p:cNvPr id="27651" name="Slide Number Placeholder 3"/>
          <p:cNvSpPr>
            <a:spLocks noGrp="1"/>
          </p:cNvSpPr>
          <p:nvPr>
            <p:ph type="sldNum" sz="quarter" idx="5"/>
          </p:nvPr>
        </p:nvSpPr>
        <p:spPr>
          <a:noFill/>
        </p:spPr>
        <p:txBody>
          <a:bodyPr/>
          <a:lstStyle/>
          <a:p>
            <a:fld id="{A6ACCCE6-4817-4ABE-8DBB-9A61A29350A3}" type="slidenum">
              <a:rPr lang="en-US"/>
              <a:pPr/>
              <a:t>217</a:t>
            </a:fld>
            <a:endParaRPr lang="en-US"/>
          </a:p>
        </p:txBody>
      </p:sp>
    </p:spTree>
    <p:extLst>
      <p:ext uri="{BB962C8B-B14F-4D97-AF65-F5344CB8AC3E}">
        <p14:creationId xmlns:p14="http://schemas.microsoft.com/office/powerpoint/2010/main" val="17504587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dirty="0" smtClean="0"/>
          </a:p>
        </p:txBody>
      </p:sp>
      <p:sp>
        <p:nvSpPr>
          <p:cNvPr id="29699" name="Slide Number Placeholder 3"/>
          <p:cNvSpPr>
            <a:spLocks noGrp="1"/>
          </p:cNvSpPr>
          <p:nvPr>
            <p:ph type="sldNum" sz="quarter" idx="5"/>
          </p:nvPr>
        </p:nvSpPr>
        <p:spPr>
          <a:noFill/>
        </p:spPr>
        <p:txBody>
          <a:bodyPr/>
          <a:lstStyle/>
          <a:p>
            <a:fld id="{C0B03D1C-E20F-4DA5-86D1-629F4EE3B8F1}" type="slidenum">
              <a:rPr lang="en-US"/>
              <a:pPr/>
              <a:t>218</a:t>
            </a:fld>
            <a:endParaRPr lang="en-US"/>
          </a:p>
        </p:txBody>
      </p:sp>
    </p:spTree>
    <p:extLst>
      <p:ext uri="{BB962C8B-B14F-4D97-AF65-F5344CB8AC3E}">
        <p14:creationId xmlns:p14="http://schemas.microsoft.com/office/powerpoint/2010/main" val="1537914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82FA1F01-B54E-48FD-929E-039912837BE1}" type="slidenum">
              <a:rPr lang="en-US"/>
              <a:pPr/>
              <a:t>219</a:t>
            </a:fld>
            <a:endParaRPr lang="en-US"/>
          </a:p>
        </p:txBody>
      </p:sp>
    </p:spTree>
    <p:extLst>
      <p:ext uri="{BB962C8B-B14F-4D97-AF65-F5344CB8AC3E}">
        <p14:creationId xmlns:p14="http://schemas.microsoft.com/office/powerpoint/2010/main" val="7488655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p:spPr>
        <p:txBody>
          <a:bodyPr/>
          <a:lstStyle/>
          <a:p>
            <a:fld id="{990D2653-B249-4D31-B637-84B26567F5D4}" type="slidenum">
              <a:rPr lang="en-US"/>
              <a:pPr/>
              <a:t>220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As you talk about microphones, give the students some techniques on how close to hold the </a:t>
            </a:r>
            <a:r>
              <a:rPr lang="en-US" dirty="0" err="1" smtClean="0"/>
              <a:t>mic</a:t>
            </a:r>
            <a:r>
              <a:rPr lang="en-US" dirty="0" smtClean="0"/>
              <a:t> to their mouth, how to speak into the </a:t>
            </a:r>
            <a:r>
              <a:rPr lang="en-US" dirty="0" err="1" smtClean="0"/>
              <a:t>mic</a:t>
            </a:r>
            <a:r>
              <a:rPr lang="en-US" dirty="0" smtClean="0"/>
              <a:t> (clearly and distinctly), and speak across the </a:t>
            </a:r>
            <a:r>
              <a:rPr lang="en-US" dirty="0" err="1" smtClean="0"/>
              <a:t>mic</a:t>
            </a:r>
            <a:r>
              <a:rPr lang="en-US" dirty="0" smtClean="0"/>
              <a:t> not directly into the </a:t>
            </a:r>
            <a:r>
              <a:rPr lang="en-US" dirty="0" err="1" smtClean="0"/>
              <a:t>mic</a:t>
            </a:r>
            <a:r>
              <a:rPr lang="en-US" dirty="0" smtClean="0"/>
              <a:t> (to prevent breath causing popping sounds).  If another ham is available,</a:t>
            </a:r>
            <a:r>
              <a:rPr lang="en-US" baseline="0" dirty="0" smtClean="0"/>
              <a:t> demonstrate the effects on the air.</a:t>
            </a:r>
            <a:endParaRPr lang="en-US" dirty="0" smtClean="0"/>
          </a:p>
        </p:txBody>
      </p:sp>
    </p:spTree>
    <p:extLst>
      <p:ext uri="{BB962C8B-B14F-4D97-AF65-F5344CB8AC3E}">
        <p14:creationId xmlns:p14="http://schemas.microsoft.com/office/powerpoint/2010/main" val="32687533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p:spPr>
        <p:txBody>
          <a:bodyPr/>
          <a:lstStyle/>
          <a:p>
            <a:fld id="{227E3B23-B4B1-4B57-A764-67544403077E}" type="slidenum">
              <a:rPr lang="en-US"/>
              <a:pPr/>
              <a:t>221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Spend some time here explaining the various VOX controls and how they affect the control of the transceiver.  Note that VOX can be used in a mobile environment to satisfy “hands-free” regulations.</a:t>
            </a:r>
          </a:p>
          <a:p>
            <a:pPr eaLnBrk="1" hangingPunct="1"/>
            <a:endParaRPr lang="en-US" dirty="0" smtClean="0"/>
          </a:p>
        </p:txBody>
      </p:sp>
    </p:spTree>
    <p:extLst>
      <p:ext uri="{BB962C8B-B14F-4D97-AF65-F5344CB8AC3E}">
        <p14:creationId xmlns:p14="http://schemas.microsoft.com/office/powerpoint/2010/main" val="29489304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dirty="0" smtClean="0"/>
          </a:p>
        </p:txBody>
      </p:sp>
      <p:sp>
        <p:nvSpPr>
          <p:cNvPr id="37891" name="Slide Number Placeholder 3"/>
          <p:cNvSpPr>
            <a:spLocks noGrp="1"/>
          </p:cNvSpPr>
          <p:nvPr>
            <p:ph type="sldNum" sz="quarter" idx="5"/>
          </p:nvPr>
        </p:nvSpPr>
        <p:spPr>
          <a:noFill/>
        </p:spPr>
        <p:txBody>
          <a:bodyPr/>
          <a:lstStyle/>
          <a:p>
            <a:fld id="{C20942B5-4880-49CD-A1EC-C20B963C3CEE}" type="slidenum">
              <a:rPr lang="en-US"/>
              <a:pPr/>
              <a:t>222</a:t>
            </a:fld>
            <a:endParaRPr lang="en-US"/>
          </a:p>
        </p:txBody>
      </p:sp>
    </p:spTree>
    <p:extLst>
      <p:ext uri="{BB962C8B-B14F-4D97-AF65-F5344CB8AC3E}">
        <p14:creationId xmlns:p14="http://schemas.microsoft.com/office/powerpoint/2010/main" val="171322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A57FA94-B17E-4256-AEAB-4968D08D9E97}"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 may have to tap into some old science lessons and vocabulary that the students haven</a:t>
            </a:r>
            <a:r>
              <a:rPr lang="ja-JP" altLang="en-US" dirty="0" smtClean="0"/>
              <a:t>’</a:t>
            </a:r>
            <a:r>
              <a:rPr lang="en-US" altLang="ja-JP" dirty="0" smtClean="0"/>
              <a:t>t thought about in years.</a:t>
            </a:r>
          </a:p>
          <a:p>
            <a:pPr eaLnBrk="1" hangingPunct="1"/>
            <a:endParaRPr lang="en-US" dirty="0" smtClean="0"/>
          </a:p>
          <a:p>
            <a:pPr eaLnBrk="1" hangingPunct="1"/>
            <a:r>
              <a:rPr lang="en-US" dirty="0" smtClean="0"/>
              <a:t>Define ions and explain how</a:t>
            </a:r>
            <a:r>
              <a:rPr lang="en-US" baseline="0" dirty="0" smtClean="0"/>
              <a:t> radiation can remove electrons from an atom, creating an ion.</a:t>
            </a:r>
          </a:p>
        </p:txBody>
      </p:sp>
    </p:spTree>
    <p:extLst>
      <p:ext uri="{BB962C8B-B14F-4D97-AF65-F5344CB8AC3E}">
        <p14:creationId xmlns:p14="http://schemas.microsoft.com/office/powerpoint/2010/main" val="3601962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dirty="0" smtClean="0"/>
              <a:t>Show a basic block diagram of</a:t>
            </a:r>
            <a:r>
              <a:rPr lang="en-US" baseline="0" dirty="0" smtClean="0"/>
              <a:t> a receiver and show where each control takes effect.  Point out that on HF, receivers have more than enough gain and don’t need to have all gain settings set to maximum.  In fact, this makes the receiver </a:t>
            </a:r>
            <a:r>
              <a:rPr lang="en-US" i="1" baseline="0" dirty="0" smtClean="0"/>
              <a:t>too</a:t>
            </a:r>
            <a:r>
              <a:rPr lang="en-US" i="0" baseline="0" dirty="0" smtClean="0"/>
              <a:t> sensitive, leading to overload and distortion that sounds like interference.  If a radio is available, show how reducing RF Gain quiets the receiver.</a:t>
            </a:r>
            <a:endParaRPr lang="en-US" dirty="0" smtClean="0"/>
          </a:p>
        </p:txBody>
      </p:sp>
      <p:sp>
        <p:nvSpPr>
          <p:cNvPr id="39939" name="Slide Number Placeholder 3"/>
          <p:cNvSpPr>
            <a:spLocks noGrp="1"/>
          </p:cNvSpPr>
          <p:nvPr>
            <p:ph type="sldNum" sz="quarter" idx="5"/>
          </p:nvPr>
        </p:nvSpPr>
        <p:spPr>
          <a:noFill/>
        </p:spPr>
        <p:txBody>
          <a:bodyPr/>
          <a:lstStyle/>
          <a:p>
            <a:fld id="{577827B1-5C5C-4903-83FF-D9111BA5C62A}" type="slidenum">
              <a:rPr lang="en-US"/>
              <a:pPr/>
              <a:t>223</a:t>
            </a:fld>
            <a:endParaRPr lang="en-US"/>
          </a:p>
        </p:txBody>
      </p:sp>
    </p:spTree>
    <p:extLst>
      <p:ext uri="{BB962C8B-B14F-4D97-AF65-F5344CB8AC3E}">
        <p14:creationId xmlns:p14="http://schemas.microsoft.com/office/powerpoint/2010/main" val="2967539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dirty="0" smtClean="0"/>
              <a:t>Show a basic block diagram of</a:t>
            </a:r>
            <a:r>
              <a:rPr lang="en-US" baseline="0" dirty="0" smtClean="0"/>
              <a:t> a receiver and show where each control takes effect.  Point out that on HF, receivers have more than enough gain and don’t need to have all gain settings set to maximum.  In fact, this makes the receiver </a:t>
            </a:r>
            <a:r>
              <a:rPr lang="en-US" i="1" baseline="0" dirty="0" smtClean="0"/>
              <a:t>too</a:t>
            </a:r>
            <a:r>
              <a:rPr lang="en-US" i="0" baseline="0" dirty="0" smtClean="0"/>
              <a:t> sensitive, leading to overload and distortion that sounds like interference.  If a radio is available, show how reducing RF Gain quiets the receiver.</a:t>
            </a:r>
            <a:endParaRPr lang="en-US" dirty="0" smtClean="0"/>
          </a:p>
        </p:txBody>
      </p:sp>
      <p:sp>
        <p:nvSpPr>
          <p:cNvPr id="39939" name="Slide Number Placeholder 3"/>
          <p:cNvSpPr>
            <a:spLocks noGrp="1"/>
          </p:cNvSpPr>
          <p:nvPr>
            <p:ph type="sldNum" sz="quarter" idx="5"/>
          </p:nvPr>
        </p:nvSpPr>
        <p:spPr>
          <a:noFill/>
        </p:spPr>
        <p:txBody>
          <a:bodyPr/>
          <a:lstStyle/>
          <a:p>
            <a:fld id="{577827B1-5C5C-4903-83FF-D9111BA5C62A}" type="slidenum">
              <a:rPr lang="en-US"/>
              <a:pPr/>
              <a:t>224</a:t>
            </a:fld>
            <a:endParaRPr lang="en-US"/>
          </a:p>
        </p:txBody>
      </p:sp>
    </p:spTree>
    <p:extLst>
      <p:ext uri="{BB962C8B-B14F-4D97-AF65-F5344CB8AC3E}">
        <p14:creationId xmlns:p14="http://schemas.microsoft.com/office/powerpoint/2010/main" val="21123590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dirty="0" smtClean="0"/>
          </a:p>
        </p:txBody>
      </p:sp>
      <p:sp>
        <p:nvSpPr>
          <p:cNvPr id="41987" name="Slide Number Placeholder 3"/>
          <p:cNvSpPr>
            <a:spLocks noGrp="1"/>
          </p:cNvSpPr>
          <p:nvPr>
            <p:ph type="sldNum" sz="quarter" idx="5"/>
          </p:nvPr>
        </p:nvSpPr>
        <p:spPr>
          <a:noFill/>
        </p:spPr>
        <p:txBody>
          <a:bodyPr/>
          <a:lstStyle/>
          <a:p>
            <a:fld id="{95C1EFCF-59E6-4BF7-B0AA-DC7089884BB9}" type="slidenum">
              <a:rPr lang="en-US"/>
              <a:pPr/>
              <a:t>225</a:t>
            </a:fld>
            <a:endParaRPr lang="en-US"/>
          </a:p>
        </p:txBody>
      </p:sp>
    </p:spTree>
    <p:extLst>
      <p:ext uri="{BB962C8B-B14F-4D97-AF65-F5344CB8AC3E}">
        <p14:creationId xmlns:p14="http://schemas.microsoft.com/office/powerpoint/2010/main" val="33209527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dirty="0" smtClean="0"/>
          </a:p>
        </p:txBody>
      </p:sp>
      <p:sp>
        <p:nvSpPr>
          <p:cNvPr id="44035" name="Slide Number Placeholder 3"/>
          <p:cNvSpPr>
            <a:spLocks noGrp="1"/>
          </p:cNvSpPr>
          <p:nvPr>
            <p:ph type="sldNum" sz="quarter" idx="5"/>
          </p:nvPr>
        </p:nvSpPr>
        <p:spPr>
          <a:noFill/>
        </p:spPr>
        <p:txBody>
          <a:bodyPr/>
          <a:lstStyle/>
          <a:p>
            <a:fld id="{67AE33D7-FFFA-4BBD-8721-C9B305EE04FF}" type="slidenum">
              <a:rPr lang="en-US"/>
              <a:pPr/>
              <a:t>226</a:t>
            </a:fld>
            <a:endParaRPr lang="en-US"/>
          </a:p>
        </p:txBody>
      </p:sp>
    </p:spTree>
    <p:extLst>
      <p:ext uri="{BB962C8B-B14F-4D97-AF65-F5344CB8AC3E}">
        <p14:creationId xmlns:p14="http://schemas.microsoft.com/office/powerpoint/2010/main" val="4600658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p>
        </p:txBody>
      </p:sp>
      <p:sp>
        <p:nvSpPr>
          <p:cNvPr id="46083" name="Slide Number Placeholder 3"/>
          <p:cNvSpPr>
            <a:spLocks noGrp="1"/>
          </p:cNvSpPr>
          <p:nvPr>
            <p:ph type="sldNum" sz="quarter" idx="5"/>
          </p:nvPr>
        </p:nvSpPr>
        <p:spPr>
          <a:noFill/>
        </p:spPr>
        <p:txBody>
          <a:bodyPr/>
          <a:lstStyle/>
          <a:p>
            <a:fld id="{BE80F474-01E9-4AC8-84F7-D029BE155FFB}" type="slidenum">
              <a:rPr lang="en-US"/>
              <a:pPr/>
              <a:t>227</a:t>
            </a:fld>
            <a:endParaRPr lang="en-US"/>
          </a:p>
        </p:txBody>
      </p:sp>
    </p:spTree>
    <p:extLst>
      <p:ext uri="{BB962C8B-B14F-4D97-AF65-F5344CB8AC3E}">
        <p14:creationId xmlns:p14="http://schemas.microsoft.com/office/powerpoint/2010/main" val="25939372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p>
        </p:txBody>
      </p:sp>
      <p:sp>
        <p:nvSpPr>
          <p:cNvPr id="46083" name="Slide Number Placeholder 3"/>
          <p:cNvSpPr>
            <a:spLocks noGrp="1"/>
          </p:cNvSpPr>
          <p:nvPr>
            <p:ph type="sldNum" sz="quarter" idx="5"/>
          </p:nvPr>
        </p:nvSpPr>
        <p:spPr>
          <a:noFill/>
        </p:spPr>
        <p:txBody>
          <a:bodyPr/>
          <a:lstStyle/>
          <a:p>
            <a:fld id="{BE80F474-01E9-4AC8-84F7-D029BE155FFB}" type="slidenum">
              <a:rPr lang="en-US"/>
              <a:pPr/>
              <a:t>228</a:t>
            </a:fld>
            <a:endParaRPr lang="en-US"/>
          </a:p>
        </p:txBody>
      </p:sp>
    </p:spTree>
    <p:extLst>
      <p:ext uri="{BB962C8B-B14F-4D97-AF65-F5344CB8AC3E}">
        <p14:creationId xmlns:p14="http://schemas.microsoft.com/office/powerpoint/2010/main" val="10145589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dirty="0" smtClean="0"/>
          </a:p>
        </p:txBody>
      </p:sp>
      <p:sp>
        <p:nvSpPr>
          <p:cNvPr id="48131" name="Slide Number Placeholder 3"/>
          <p:cNvSpPr>
            <a:spLocks noGrp="1"/>
          </p:cNvSpPr>
          <p:nvPr>
            <p:ph type="sldNum" sz="quarter" idx="5"/>
          </p:nvPr>
        </p:nvSpPr>
        <p:spPr>
          <a:noFill/>
        </p:spPr>
        <p:txBody>
          <a:bodyPr/>
          <a:lstStyle/>
          <a:p>
            <a:fld id="{FC942D2C-4481-4E73-A497-640BCDB688C6}" type="slidenum">
              <a:rPr lang="en-US"/>
              <a:pPr/>
              <a:t>229</a:t>
            </a:fld>
            <a:endParaRPr lang="en-US"/>
          </a:p>
        </p:txBody>
      </p:sp>
    </p:spTree>
    <p:extLst>
      <p:ext uri="{BB962C8B-B14F-4D97-AF65-F5344CB8AC3E}">
        <p14:creationId xmlns:p14="http://schemas.microsoft.com/office/powerpoint/2010/main" val="20784384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8C3D0514-E448-46DA-9EF1-1AFEC7DCD519}" type="slidenum">
              <a:rPr lang="en-US"/>
              <a:pPr/>
              <a:t>230</a:t>
            </a:fld>
            <a:endParaRPr lang="en-US"/>
          </a:p>
        </p:txBody>
      </p:sp>
    </p:spTree>
    <p:extLst>
      <p:ext uri="{BB962C8B-B14F-4D97-AF65-F5344CB8AC3E}">
        <p14:creationId xmlns:p14="http://schemas.microsoft.com/office/powerpoint/2010/main" val="20332571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dirty="0" smtClean="0"/>
          </a:p>
        </p:txBody>
      </p:sp>
      <p:sp>
        <p:nvSpPr>
          <p:cNvPr id="56323" name="Slide Number Placeholder 3"/>
          <p:cNvSpPr>
            <a:spLocks noGrp="1"/>
          </p:cNvSpPr>
          <p:nvPr>
            <p:ph type="sldNum" sz="quarter" idx="5"/>
          </p:nvPr>
        </p:nvSpPr>
        <p:spPr>
          <a:noFill/>
        </p:spPr>
        <p:txBody>
          <a:bodyPr/>
          <a:lstStyle/>
          <a:p>
            <a:fld id="{B3443DB8-E1A8-4926-B645-EDD3BC9AEB9F}" type="slidenum">
              <a:rPr lang="en-US"/>
              <a:pPr/>
              <a:t>231</a:t>
            </a:fld>
            <a:endParaRPr lang="en-US"/>
          </a:p>
        </p:txBody>
      </p:sp>
    </p:spTree>
    <p:extLst>
      <p:ext uri="{BB962C8B-B14F-4D97-AF65-F5344CB8AC3E}">
        <p14:creationId xmlns:p14="http://schemas.microsoft.com/office/powerpoint/2010/main" val="5661066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smtClean="0"/>
          </a:p>
        </p:txBody>
      </p:sp>
      <p:sp>
        <p:nvSpPr>
          <p:cNvPr id="58371" name="Slide Number Placeholder 3"/>
          <p:cNvSpPr>
            <a:spLocks noGrp="1"/>
          </p:cNvSpPr>
          <p:nvPr>
            <p:ph type="sldNum" sz="quarter" idx="5"/>
          </p:nvPr>
        </p:nvSpPr>
        <p:spPr>
          <a:noFill/>
        </p:spPr>
        <p:txBody>
          <a:bodyPr/>
          <a:lstStyle/>
          <a:p>
            <a:fld id="{294C7C37-5296-4270-80BF-2EE62517BC8E}" type="slidenum">
              <a:rPr lang="en-US"/>
              <a:pPr/>
              <a:t>232</a:t>
            </a:fld>
            <a:endParaRPr lang="en-US"/>
          </a:p>
        </p:txBody>
      </p:sp>
    </p:spTree>
    <p:extLst>
      <p:ext uri="{BB962C8B-B14F-4D97-AF65-F5344CB8AC3E}">
        <p14:creationId xmlns:p14="http://schemas.microsoft.com/office/powerpoint/2010/main" val="166679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390525" indent="-3905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149" y="533400"/>
            <a:ext cx="4913851" cy="5204587"/>
          </a:xfrm>
          <a:prstGeom prst="rect">
            <a:avLst/>
          </a:prstGeom>
        </p:spPr>
      </p:pic>
    </p:spTree>
    <p:extLst>
      <p:ext uri="{BB962C8B-B14F-4D97-AF65-F5344CB8AC3E}">
        <p14:creationId xmlns:p14="http://schemas.microsoft.com/office/powerpoint/2010/main" val="2451730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The Ionosphere</a:t>
            </a:r>
            <a:endParaRPr lang="en-US" sz="4400" dirty="0">
              <a:latin typeface="Arial" panose="020B0604020202020204" pitchFamily="34" charset="0"/>
            </a:endParaRPr>
          </a:p>
        </p:txBody>
      </p:sp>
      <p:sp>
        <p:nvSpPr>
          <p:cNvPr id="16386" name="Rectangle 5"/>
          <p:cNvSpPr>
            <a:spLocks noChangeArrowheads="1"/>
          </p:cNvSpPr>
          <p:nvPr/>
        </p:nvSpPr>
        <p:spPr bwMode="auto">
          <a:xfrm>
            <a:off x="685800" y="2133600"/>
            <a:ext cx="3657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defRPr/>
            </a:pPr>
            <a:r>
              <a:rPr lang="en-US" dirty="0" smtClean="0">
                <a:latin typeface="Arial" panose="020B0604020202020204" pitchFamily="34" charset="0"/>
                <a:ea typeface="ＭＳ Ｐゴシック" charset="0"/>
                <a:cs typeface="ＭＳ Ｐゴシック" charset="0"/>
              </a:rPr>
              <a:t>A region from 30 to 260 miles above the surface of the Earth</a:t>
            </a:r>
          </a:p>
          <a:p>
            <a:pPr marL="342900" indent="-342900">
              <a:lnSpc>
                <a:spcPct val="90000"/>
              </a:lnSpc>
              <a:spcBef>
                <a:spcPct val="20000"/>
              </a:spcBef>
              <a:buFontTx/>
              <a:buChar char="•"/>
              <a:defRPr/>
            </a:pPr>
            <a:r>
              <a:rPr lang="en-US" dirty="0" smtClean="0">
                <a:latin typeface="Arial" panose="020B0604020202020204" pitchFamily="34" charset="0"/>
                <a:ea typeface="ＭＳ Ｐゴシック" charset="0"/>
                <a:cs typeface="ＭＳ Ｐゴシック" charset="0"/>
              </a:rPr>
              <a:t>Atmosphere thin enough for atoms to be ionized by solar ultraviolet radiation</a:t>
            </a:r>
          </a:p>
          <a:p>
            <a:pPr marL="342900" indent="-342900">
              <a:lnSpc>
                <a:spcPct val="90000"/>
              </a:lnSpc>
              <a:spcBef>
                <a:spcPct val="20000"/>
              </a:spcBef>
              <a:buFontTx/>
              <a:buChar char="•"/>
              <a:defRPr/>
            </a:pPr>
            <a:r>
              <a:rPr lang="en-US" dirty="0" smtClean="0">
                <a:latin typeface="Arial" panose="020B0604020202020204" pitchFamily="34" charset="0"/>
                <a:ea typeface="ＭＳ Ｐゴシック" charset="0"/>
                <a:cs typeface="ＭＳ Ｐゴシック" charset="0"/>
              </a:rPr>
              <a:t>Ions are electrically conductive</a:t>
            </a:r>
          </a:p>
          <a:p>
            <a:pPr marL="342900" indent="-342900">
              <a:lnSpc>
                <a:spcPct val="90000"/>
              </a:lnSpc>
              <a:spcBef>
                <a:spcPct val="20000"/>
              </a:spcBef>
              <a:buFontTx/>
              <a:buChar char="•"/>
              <a:defRPr/>
            </a:pPr>
            <a:endParaRPr lang="en-US" dirty="0">
              <a:latin typeface="Arial" panose="020B0604020202020204" pitchFamily="34" charset="0"/>
              <a:ea typeface="ＭＳ Ｐゴシック" charset="0"/>
              <a:cs typeface="ＭＳ Ｐゴシック" charset="0"/>
            </a:endParaRPr>
          </a:p>
        </p:txBody>
      </p:sp>
      <p:pic>
        <p:nvPicPr>
          <p:cNvPr id="17411" name="Picture 6" descr="UBR1-1502"/>
          <p:cNvPicPr>
            <a:picLocks noChangeAspect="1" noChangeArrowheads="1"/>
          </p:cNvPicPr>
          <p:nvPr/>
        </p:nvPicPr>
        <p:blipFill>
          <a:blip r:embed="rId3" cstate="print"/>
          <a:srcRect/>
          <a:stretch>
            <a:fillRect/>
          </a:stretch>
        </p:blipFill>
        <p:spPr bwMode="auto">
          <a:xfrm>
            <a:off x="4343400" y="2133600"/>
            <a:ext cx="4279900" cy="3005138"/>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668426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-1 dB</a:t>
            </a:r>
          </a:p>
          <a:p>
            <a:r>
              <a:rPr lang="en-US" dirty="0" smtClean="0"/>
              <a:t>B. -3 dB</a:t>
            </a:r>
          </a:p>
          <a:p>
            <a:r>
              <a:rPr lang="en-US" dirty="0" smtClean="0"/>
              <a:t>C. -6 dB</a:t>
            </a:r>
          </a:p>
          <a:p>
            <a:r>
              <a:rPr lang="en-US" dirty="0" smtClean="0"/>
              <a:t>D. -9 dB</a:t>
            </a:r>
          </a:p>
          <a:p>
            <a:pPr lvl="1"/>
            <a:r>
              <a:rPr lang="en-US" dirty="0" smtClean="0"/>
              <a:t> T5B10 HRLM (4-8)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decrease from 12 watts to 3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25043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-1 dB</a:t>
            </a:r>
          </a:p>
          <a:p>
            <a:r>
              <a:rPr lang="en-US" dirty="0" smtClean="0"/>
              <a:t>B. -3 dB</a:t>
            </a:r>
          </a:p>
          <a:p>
            <a:r>
              <a:rPr lang="en-US" b="1" dirty="0" smtClean="0"/>
              <a:t>C. -6 dB</a:t>
            </a:r>
          </a:p>
          <a:p>
            <a:r>
              <a:rPr lang="en-US" dirty="0" smtClean="0"/>
              <a:t>D. -9 dB</a:t>
            </a:r>
          </a:p>
          <a:p>
            <a:pPr lvl="1"/>
            <a:r>
              <a:rPr lang="en-US" dirty="0" smtClean="0"/>
              <a:t> T5B10 HRLM (4-8)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decrease from 12 watts to 3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0543298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10 dB</a:t>
            </a:r>
          </a:p>
          <a:p>
            <a:r>
              <a:rPr lang="en-US" dirty="0" smtClean="0"/>
              <a:t>B. 12 dB</a:t>
            </a:r>
          </a:p>
          <a:p>
            <a:r>
              <a:rPr lang="en-US" dirty="0" smtClean="0"/>
              <a:t>C. 18 dB</a:t>
            </a:r>
          </a:p>
          <a:p>
            <a:r>
              <a:rPr lang="en-US" dirty="0" smtClean="0"/>
              <a:t>D. 28 dB</a:t>
            </a:r>
          </a:p>
          <a:p>
            <a:pPr lvl="1"/>
            <a:r>
              <a:rPr lang="en-US" dirty="0" smtClean="0"/>
              <a:t> T5B11 HRLM (4-8)</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amount of change, measured in decibels (dB), of a power increase from 20 watts to 200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014137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10 dB</a:t>
            </a:r>
          </a:p>
          <a:p>
            <a:r>
              <a:rPr lang="en-US" dirty="0" smtClean="0"/>
              <a:t>B. 12 dB</a:t>
            </a:r>
          </a:p>
          <a:p>
            <a:r>
              <a:rPr lang="en-US" dirty="0" smtClean="0"/>
              <a:t>C. 18 dB</a:t>
            </a:r>
          </a:p>
          <a:p>
            <a:r>
              <a:rPr lang="en-US" dirty="0" smtClean="0"/>
              <a:t>D. 28 dB</a:t>
            </a:r>
          </a:p>
          <a:p>
            <a:pPr lvl="1"/>
            <a:r>
              <a:rPr lang="en-US" dirty="0" smtClean="0"/>
              <a:t> T5B11 HRLM (4-8)</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the amount of change, measured in decibels (dB), of a power increase from 20 watts to 200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947988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increases the SWR</a:t>
            </a:r>
          </a:p>
          <a:p>
            <a:r>
              <a:rPr lang="en-US" dirty="0" smtClean="0"/>
              <a:t>B. It comes back into your transmitter and could cause damage</a:t>
            </a:r>
          </a:p>
          <a:p>
            <a:r>
              <a:rPr lang="en-US" dirty="0" smtClean="0"/>
              <a:t>C. It is converted into heat</a:t>
            </a:r>
          </a:p>
          <a:p>
            <a:r>
              <a:rPr lang="en-US" dirty="0" smtClean="0"/>
              <a:t>D. It can cause distortion of your signal</a:t>
            </a:r>
          </a:p>
          <a:p>
            <a:pPr lvl="1"/>
            <a:r>
              <a:rPr lang="en-US" dirty="0" smtClean="0"/>
              <a:t> T7C07 HRLM (4-9)</a:t>
            </a:r>
          </a:p>
        </p:txBody>
      </p:sp>
      <p:sp>
        <p:nvSpPr>
          <p:cNvPr id="716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to power lost in a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1218015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increases the SWR</a:t>
            </a:r>
          </a:p>
          <a:p>
            <a:r>
              <a:rPr lang="en-US" dirty="0" smtClean="0"/>
              <a:t>B. It comes back into your transmitter and could cause damage</a:t>
            </a:r>
          </a:p>
          <a:p>
            <a:r>
              <a:rPr lang="en-US" b="1" dirty="0" smtClean="0"/>
              <a:t>C. It is converted into heat</a:t>
            </a:r>
          </a:p>
          <a:p>
            <a:r>
              <a:rPr lang="en-US" dirty="0" smtClean="0"/>
              <a:t>D. It can cause distortion of your signal</a:t>
            </a:r>
          </a:p>
          <a:p>
            <a:pPr lvl="1"/>
            <a:r>
              <a:rPr lang="en-US" dirty="0" smtClean="0"/>
              <a:t> T7C07 HRLM (4-9)</a:t>
            </a:r>
          </a:p>
        </p:txBody>
      </p:sp>
      <p:sp>
        <p:nvSpPr>
          <p:cNvPr id="727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to power lost in a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688458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8 ohms</a:t>
            </a:r>
          </a:p>
          <a:p>
            <a:r>
              <a:rPr lang="en-US" smtClean="0"/>
              <a:t>B. 50 ohms</a:t>
            </a:r>
          </a:p>
          <a:p>
            <a:r>
              <a:rPr lang="en-US" smtClean="0"/>
              <a:t>C. 600 ohms</a:t>
            </a:r>
          </a:p>
          <a:p>
            <a:r>
              <a:rPr lang="en-US" smtClean="0"/>
              <a:t>D. 12 ohms</a:t>
            </a:r>
          </a:p>
          <a:p>
            <a:pPr lvl="1"/>
            <a:r>
              <a:rPr lang="en-US" smtClean="0"/>
              <a:t> T9B02 HRLM (4-9)</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What is the impedance of most coaxial cables used in amateur radio installations?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9310205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8 ohms</a:t>
            </a:r>
          </a:p>
          <a:p>
            <a:r>
              <a:rPr lang="en-US" b="1" dirty="0" smtClean="0"/>
              <a:t>B. 50 ohms</a:t>
            </a:r>
          </a:p>
          <a:p>
            <a:r>
              <a:rPr lang="en-US" dirty="0" smtClean="0"/>
              <a:t>C. 600 ohms</a:t>
            </a:r>
          </a:p>
          <a:p>
            <a:r>
              <a:rPr lang="en-US" dirty="0" smtClean="0"/>
              <a:t>D. 12 ohms</a:t>
            </a:r>
          </a:p>
          <a:p>
            <a:pPr lvl="1"/>
            <a:r>
              <a:rPr lang="en-US" dirty="0" smtClean="0"/>
              <a:t> T9B02 HRLM (4-9)</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
        <p:nvSpPr>
          <p:cNvPr id="7"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What is the impedance of most coaxial cables used in amateur radio installations?</a:t>
            </a:r>
          </a:p>
        </p:txBody>
      </p:sp>
    </p:spTree>
    <p:extLst>
      <p:ext uri="{BB962C8B-B14F-4D97-AF65-F5344CB8AC3E}">
        <p14:creationId xmlns:p14="http://schemas.microsoft.com/office/powerpoint/2010/main" val="3892217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dirty="0" smtClean="0"/>
              <a:t>A. It is easy to use and requires few special installation considerations</a:t>
            </a:r>
          </a:p>
          <a:p>
            <a:r>
              <a:rPr lang="en-US" dirty="0" smtClean="0"/>
              <a:t>B. It has less loss than any other type of feed line</a:t>
            </a:r>
          </a:p>
          <a:p>
            <a:r>
              <a:rPr lang="en-US" dirty="0" smtClean="0"/>
              <a:t>C. It can handle more power than any other type of feed line</a:t>
            </a:r>
          </a:p>
          <a:p>
            <a:r>
              <a:rPr lang="en-US" dirty="0" smtClean="0"/>
              <a:t>D. It is less expensive than any other type of feed line</a:t>
            </a:r>
          </a:p>
          <a:p>
            <a:pPr lvl="1"/>
            <a:r>
              <a:rPr lang="en-US" dirty="0" smtClean="0"/>
              <a:t> T9B03 HRLM (4-9)</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Why is coaxial cable the most common feed line selected for amateur radio antenna systems?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7080719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b="1" dirty="0" smtClean="0"/>
              <a:t>A. It is easy to use and requires few special installation considerations</a:t>
            </a:r>
          </a:p>
          <a:p>
            <a:r>
              <a:rPr lang="en-US" dirty="0" smtClean="0"/>
              <a:t>B. It has less loss than any other type of feed line</a:t>
            </a:r>
          </a:p>
          <a:p>
            <a:r>
              <a:rPr lang="en-US" dirty="0" smtClean="0"/>
              <a:t>C. It can handle more power than any other type of feed line</a:t>
            </a:r>
          </a:p>
          <a:p>
            <a:r>
              <a:rPr lang="en-US" dirty="0" smtClean="0"/>
              <a:t>D. It is less expensive than any other type of feed line</a:t>
            </a:r>
          </a:p>
          <a:p>
            <a:pPr lvl="1"/>
            <a:r>
              <a:rPr lang="en-US" dirty="0" smtClean="0"/>
              <a:t> T9B03 HRLM (4-9)</a:t>
            </a:r>
          </a:p>
        </p:txBody>
      </p:sp>
      <p:sp>
        <p:nvSpPr>
          <p:cNvPr id="2" name="Title 1"/>
          <p:cNvSpPr>
            <a:spLocks noGrp="1"/>
          </p:cNvSpPr>
          <p:nvPr>
            <p:ph type="title"/>
          </p:nvPr>
        </p:nvSpPr>
        <p:spPr/>
        <p:txBody>
          <a:bodyPr anchor="ctr" anchorCtr="0">
            <a:normAutofit/>
          </a:bodyPr>
          <a:lstStyle/>
          <a:p>
            <a:pPr>
              <a:defRPr/>
            </a:pPr>
            <a:r>
              <a:rPr lang="en-US" sz="2900" dirty="0">
                <a:solidFill>
                  <a:srgbClr val="000000"/>
                </a:solidFill>
                <a:latin typeface="Arial"/>
                <a:ea typeface="ＭＳ Ｐゴシック" charset="0"/>
              </a:rPr>
              <a:t>Why is coaxial cable the most common feed line selected for amateur radio antenna systems?</a:t>
            </a:r>
            <a:endParaRPr lang="en-US" sz="2900"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8003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9906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Ionospheric Levels</a:t>
            </a:r>
            <a:endParaRPr lang="en-US" sz="4400" dirty="0">
              <a:latin typeface="Arial" panose="020B0604020202020204" pitchFamily="34" charset="0"/>
            </a:endParaRPr>
          </a:p>
        </p:txBody>
      </p:sp>
      <p:sp>
        <p:nvSpPr>
          <p:cNvPr id="18434" name="Rectangle 5"/>
          <p:cNvSpPr>
            <a:spLocks noChangeArrowheads="1"/>
          </p:cNvSpPr>
          <p:nvPr/>
        </p:nvSpPr>
        <p:spPr bwMode="auto">
          <a:xfrm>
            <a:off x="457200" y="1524000"/>
            <a:ext cx="3886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defRPr/>
            </a:pPr>
            <a:r>
              <a:rPr lang="en-US" spc="-40" dirty="0" smtClean="0">
                <a:latin typeface="Arial" panose="020B0604020202020204" pitchFamily="34" charset="0"/>
                <a:ea typeface="ＭＳ Ｐゴシック" charset="0"/>
                <a:cs typeface="ＭＳ Ｐゴシック" charset="0"/>
              </a:rPr>
              <a:t>Because of varying density, the ionosphere forms layers with different amounts of ionization</a:t>
            </a:r>
            <a:endParaRPr lang="en-US" dirty="0">
              <a:latin typeface="Arial" panose="020B0604020202020204" pitchFamily="34" charset="0"/>
              <a:ea typeface="ＭＳ Ｐゴシック" charset="0"/>
              <a:cs typeface="ＭＳ Ｐゴシック" charset="0"/>
            </a:endParaRPr>
          </a:p>
          <a:p>
            <a:pPr marL="342900" indent="-342900">
              <a:spcBef>
                <a:spcPct val="20000"/>
              </a:spcBef>
              <a:buFontTx/>
              <a:buChar char="•"/>
              <a:defRPr/>
            </a:pPr>
            <a:r>
              <a:rPr lang="en-US" spc="-40" dirty="0" smtClean="0">
                <a:latin typeface="Arial" panose="020B0604020202020204" pitchFamily="34" charset="0"/>
                <a:ea typeface="ＭＳ Ｐゴシック" charset="0"/>
                <a:cs typeface="ＭＳ Ｐゴシック" charset="0"/>
              </a:rPr>
              <a:t>Ionization varies with solar illumination (hour to hour) and intensity of solar radiation</a:t>
            </a:r>
          </a:p>
          <a:p>
            <a:pPr marL="342900" indent="-342900">
              <a:spcBef>
                <a:spcPct val="20000"/>
              </a:spcBef>
              <a:buFontTx/>
              <a:buChar char="•"/>
              <a:defRPr/>
            </a:pPr>
            <a:r>
              <a:rPr lang="en-US" spc="-40" dirty="0" smtClean="0">
                <a:latin typeface="Arial" panose="020B0604020202020204" pitchFamily="34" charset="0"/>
                <a:ea typeface="ＭＳ Ｐゴシック" charset="0"/>
                <a:cs typeface="ＭＳ Ｐゴシック" charset="0"/>
              </a:rPr>
              <a:t>Higher ionization refracts or bends radio waves more strongly</a:t>
            </a:r>
          </a:p>
        </p:txBody>
      </p:sp>
      <p:pic>
        <p:nvPicPr>
          <p:cNvPr id="19459" name="Picture 6" descr="UBR1-1503"/>
          <p:cNvPicPr>
            <a:picLocks noChangeAspect="1" noChangeArrowheads="1"/>
          </p:cNvPicPr>
          <p:nvPr/>
        </p:nvPicPr>
        <p:blipFill>
          <a:blip r:embed="rId3" cstate="print"/>
          <a:srcRect/>
          <a:stretch>
            <a:fillRect/>
          </a:stretch>
        </p:blipFill>
        <p:spPr bwMode="auto">
          <a:xfrm>
            <a:off x="4343400" y="1752600"/>
            <a:ext cx="4375150" cy="3786187"/>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2253442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F2F6-0E98-497E-9F9B-26C760F50044}"/>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In general, what happens as the frequency of a signal passing through coaxial cable is increased?</a:t>
            </a:r>
          </a:p>
        </p:txBody>
      </p:sp>
      <p:sp>
        <p:nvSpPr>
          <p:cNvPr id="3" name="Text Placeholder 2">
            <a:extLst>
              <a:ext uri="{FF2B5EF4-FFF2-40B4-BE49-F238E27FC236}">
                <a16:creationId xmlns:a16="http://schemas.microsoft.com/office/drawing/2014/main" id="{372186EB-7EDE-4D2D-8807-D9B0B8E0F41B}"/>
              </a:ext>
            </a:extLst>
          </p:cNvPr>
          <p:cNvSpPr>
            <a:spLocks noGrp="1"/>
          </p:cNvSpPr>
          <p:nvPr>
            <p:ph type="body" idx="1"/>
          </p:nvPr>
        </p:nvSpPr>
        <p:spPr>
          <a:xfrm>
            <a:off x="457200" y="2179637"/>
            <a:ext cx="8229600" cy="4297363"/>
          </a:xfrm>
        </p:spPr>
        <p:txBody>
          <a:bodyPr/>
          <a:lstStyle/>
          <a:p>
            <a:r>
              <a:rPr lang="en-US" b="0" i="0" u="none" strike="noStrike" baseline="0" dirty="0">
                <a:solidFill>
                  <a:srgbClr val="000000"/>
                </a:solidFill>
                <a:cs typeface="Arial" panose="020B0604020202020204" pitchFamily="34" charset="0"/>
              </a:rPr>
              <a:t>A. The characteristic impedance decreases</a:t>
            </a:r>
          </a:p>
          <a:p>
            <a:r>
              <a:rPr lang="en-US" b="0" i="0" u="none" strike="noStrike" baseline="0" dirty="0">
                <a:solidFill>
                  <a:srgbClr val="000000"/>
                </a:solidFill>
                <a:cs typeface="Arial" panose="020B0604020202020204" pitchFamily="34" charset="0"/>
              </a:rPr>
              <a:t>B. The loss decreases</a:t>
            </a:r>
          </a:p>
          <a:p>
            <a:r>
              <a:rPr lang="en-US" b="0" i="0" u="none" strike="noStrike" baseline="0" dirty="0">
                <a:solidFill>
                  <a:srgbClr val="000000"/>
                </a:solidFill>
                <a:cs typeface="Arial" panose="020B0604020202020204" pitchFamily="34" charset="0"/>
              </a:rPr>
              <a:t>C. The characteristic impedance increases</a:t>
            </a:r>
          </a:p>
          <a:p>
            <a:r>
              <a:rPr lang="en-US" b="0" i="0" u="none" strike="noStrike" baseline="0" dirty="0">
                <a:solidFill>
                  <a:srgbClr val="000000"/>
                </a:solidFill>
                <a:cs typeface="Arial" panose="020B0604020202020204" pitchFamily="34" charset="0"/>
              </a:rPr>
              <a:t>D. The loss increases</a:t>
            </a:r>
          </a:p>
          <a:p>
            <a:pPr algn="r"/>
            <a:r>
              <a:rPr lang="en-US" b="0" i="0" u="none" strike="noStrike" baseline="0" dirty="0">
                <a:solidFill>
                  <a:srgbClr val="000000"/>
                </a:solidFill>
                <a:cs typeface="Arial" panose="020B0604020202020204" pitchFamily="34" charset="0"/>
              </a:rPr>
              <a:t> </a:t>
            </a:r>
            <a:r>
              <a:rPr lang="en-US" sz="1600" b="0" i="0" u="none" strike="noStrike" baseline="0" dirty="0">
                <a:solidFill>
                  <a:srgbClr val="000000"/>
                </a:solidFill>
                <a:cs typeface="Arial" panose="020B0604020202020204" pitchFamily="34" charset="0"/>
              </a:rPr>
              <a:t>T9B05 HRLM (4 - 9)</a:t>
            </a:r>
          </a:p>
        </p:txBody>
      </p:sp>
    </p:spTree>
    <p:extLst>
      <p:ext uri="{BB962C8B-B14F-4D97-AF65-F5344CB8AC3E}">
        <p14:creationId xmlns:p14="http://schemas.microsoft.com/office/powerpoint/2010/main" val="30630572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F2F6-0E98-497E-9F9B-26C760F50044}"/>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In general, what happens as the frequency of a signal passing through coaxial cable is increased?</a:t>
            </a:r>
          </a:p>
        </p:txBody>
      </p:sp>
      <p:sp>
        <p:nvSpPr>
          <p:cNvPr id="3" name="Text Placeholder 2">
            <a:extLst>
              <a:ext uri="{FF2B5EF4-FFF2-40B4-BE49-F238E27FC236}">
                <a16:creationId xmlns:a16="http://schemas.microsoft.com/office/drawing/2014/main" id="{372186EB-7EDE-4D2D-8807-D9B0B8E0F41B}"/>
              </a:ext>
            </a:extLst>
          </p:cNvPr>
          <p:cNvSpPr>
            <a:spLocks noGrp="1"/>
          </p:cNvSpPr>
          <p:nvPr>
            <p:ph type="body" idx="1"/>
          </p:nvPr>
        </p:nvSpPr>
        <p:spPr>
          <a:xfrm>
            <a:off x="457200" y="2179637"/>
            <a:ext cx="8229600" cy="4297363"/>
          </a:xfrm>
        </p:spPr>
        <p:txBody>
          <a:bodyPr/>
          <a:lstStyle/>
          <a:p>
            <a:r>
              <a:rPr lang="en-US" b="0" i="0" u="none" strike="noStrike" baseline="0" dirty="0">
                <a:solidFill>
                  <a:srgbClr val="000000"/>
                </a:solidFill>
                <a:cs typeface="Arial" panose="020B0604020202020204" pitchFamily="34" charset="0"/>
              </a:rPr>
              <a:t>A. The characteristic impedance decreases</a:t>
            </a:r>
          </a:p>
          <a:p>
            <a:r>
              <a:rPr lang="en-US" b="0" i="0" u="none" strike="noStrike" baseline="0" dirty="0">
                <a:solidFill>
                  <a:srgbClr val="000000"/>
                </a:solidFill>
                <a:cs typeface="Arial" panose="020B0604020202020204" pitchFamily="34" charset="0"/>
              </a:rPr>
              <a:t>B. The loss decreases</a:t>
            </a:r>
          </a:p>
          <a:p>
            <a:r>
              <a:rPr lang="en-US" b="0" i="0" u="none" strike="noStrike" baseline="0" dirty="0">
                <a:solidFill>
                  <a:srgbClr val="000000"/>
                </a:solidFill>
                <a:cs typeface="Arial" panose="020B0604020202020204" pitchFamily="34" charset="0"/>
              </a:rPr>
              <a:t>C. The characteristic impedance increases</a:t>
            </a:r>
          </a:p>
          <a:p>
            <a:r>
              <a:rPr lang="en-US" b="1" i="0" u="none" strike="noStrike" baseline="0" dirty="0">
                <a:solidFill>
                  <a:srgbClr val="000000"/>
                </a:solidFill>
                <a:cs typeface="Arial" panose="020B0604020202020204" pitchFamily="34" charset="0"/>
              </a:rPr>
              <a:t>D. The loss increases</a:t>
            </a:r>
          </a:p>
          <a:p>
            <a:pPr algn="r"/>
            <a:r>
              <a:rPr lang="en-US" b="0" i="0" u="none" strike="noStrike" baseline="0" dirty="0">
                <a:solidFill>
                  <a:srgbClr val="000000"/>
                </a:solidFill>
                <a:cs typeface="Arial" panose="020B0604020202020204" pitchFamily="34" charset="0"/>
              </a:rPr>
              <a:t> </a:t>
            </a:r>
            <a:r>
              <a:rPr lang="en-US" sz="1600" b="0" i="0" u="none" strike="noStrike" baseline="0" dirty="0">
                <a:solidFill>
                  <a:srgbClr val="000000"/>
                </a:solidFill>
                <a:cs typeface="Arial" panose="020B0604020202020204" pitchFamily="34" charset="0"/>
              </a:rPr>
              <a:t>T9B05 HRLM (4 - 9)</a:t>
            </a:r>
          </a:p>
        </p:txBody>
      </p:sp>
    </p:spTree>
    <p:extLst>
      <p:ext uri="{BB962C8B-B14F-4D97-AF65-F5344CB8AC3E}">
        <p14:creationId xmlns:p14="http://schemas.microsoft.com/office/powerpoint/2010/main" val="38095701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50-ohm flexible cable</a:t>
            </a:r>
          </a:p>
          <a:p>
            <a:pPr marL="457200" indent="-457200">
              <a:buAutoNum type="alphaUcPeriod"/>
            </a:pPr>
            <a:r>
              <a:rPr lang="en-US" dirty="0" smtClean="0"/>
              <a:t>Multi-conductor unbalanced cable</a:t>
            </a:r>
          </a:p>
          <a:p>
            <a:pPr marL="457200" indent="-457200">
              <a:buAutoNum type="alphaUcPeriod"/>
            </a:pPr>
            <a:r>
              <a:rPr lang="en-US" dirty="0" smtClean="0"/>
              <a:t>Air-insulated hard line</a:t>
            </a:r>
          </a:p>
          <a:p>
            <a:pPr marL="457200" indent="-457200">
              <a:buAutoNum type="alphaUcPeriod"/>
            </a:pPr>
            <a:r>
              <a:rPr lang="en-US" dirty="0" smtClean="0"/>
              <a:t>75-ohm flexible coax</a:t>
            </a:r>
          </a:p>
          <a:p>
            <a:pPr marL="798512" lvl="1" indent="-457200"/>
            <a:r>
              <a:rPr lang="en-US" dirty="0" smtClean="0"/>
              <a:t>T9B11 HRLM (4-9)</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Which of the following types of feed line has the lowest loss at VHF and UHF?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p14="http://schemas.microsoft.com/office/powerpoint/2010/main" val="14363888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50-ohm flexible cable</a:t>
            </a:r>
          </a:p>
          <a:p>
            <a:pPr marL="457200" indent="-457200">
              <a:buAutoNum type="alphaUcPeriod"/>
            </a:pPr>
            <a:r>
              <a:rPr lang="en-US" dirty="0" smtClean="0"/>
              <a:t>Multi-conductor unbalanced cable</a:t>
            </a:r>
          </a:p>
          <a:p>
            <a:pPr marL="457200" indent="-457200">
              <a:buAutoNum type="alphaUcPeriod"/>
            </a:pPr>
            <a:r>
              <a:rPr lang="en-US" b="1" dirty="0" smtClean="0"/>
              <a:t>Air-insulated hard line</a:t>
            </a:r>
          </a:p>
          <a:p>
            <a:pPr marL="457200" indent="-457200">
              <a:buAutoNum type="alphaUcPeriod"/>
            </a:pPr>
            <a:r>
              <a:rPr lang="en-US" dirty="0" smtClean="0"/>
              <a:t>75-ohm flexible coax</a:t>
            </a:r>
          </a:p>
          <a:p>
            <a:pPr marL="798512" lvl="1" indent="-457200"/>
            <a:r>
              <a:rPr lang="en-US" dirty="0" smtClean="0"/>
              <a:t>T9B11 HRLM (4-9)</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Which of the following types of feed line has the lowest loss at VHF and UHF?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p14="http://schemas.microsoft.com/office/powerpoint/2010/main" val="25050791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measure of how well a load is matched to a transmission line</a:t>
            </a:r>
          </a:p>
          <a:p>
            <a:r>
              <a:rPr lang="en-US" dirty="0" smtClean="0"/>
              <a:t>B. The ratio of high to low impedance in a feed line</a:t>
            </a:r>
          </a:p>
          <a:p>
            <a:r>
              <a:rPr lang="en-US" dirty="0" smtClean="0"/>
              <a:t>C. The transmitter efficiency ratio</a:t>
            </a:r>
          </a:p>
          <a:p>
            <a:r>
              <a:rPr lang="en-US" dirty="0" smtClean="0"/>
              <a:t>D. An indication of the quality of your station</a:t>
            </a:r>
            <a:r>
              <a:rPr lang="en-US" altLang="en-US" dirty="0" smtClean="0"/>
              <a:t>’</a:t>
            </a:r>
            <a:r>
              <a:rPr lang="en-US" dirty="0" smtClean="0"/>
              <a:t>s ground connection</a:t>
            </a:r>
          </a:p>
          <a:p>
            <a:pPr lvl="1"/>
            <a:r>
              <a:rPr lang="en-US" dirty="0" smtClean="0"/>
              <a:t> T7C03 HRLM (4-11)</a:t>
            </a:r>
          </a:p>
        </p:txBody>
      </p:sp>
      <p:sp>
        <p:nvSpPr>
          <p:cNvPr id="634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 general terms, is standing wave ratio (SWR)?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106608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A measure of how well a load is matched to a transmission line</a:t>
            </a:r>
          </a:p>
          <a:p>
            <a:r>
              <a:rPr lang="en-US" dirty="0" smtClean="0"/>
              <a:t>B. The ratio of high to low impedance in a feed line</a:t>
            </a:r>
          </a:p>
          <a:p>
            <a:r>
              <a:rPr lang="en-US" dirty="0" smtClean="0"/>
              <a:t>C. The transmitter efficiency ratio</a:t>
            </a:r>
          </a:p>
          <a:p>
            <a:r>
              <a:rPr lang="en-US" dirty="0" smtClean="0"/>
              <a:t>D. An indication of the quality of your station</a:t>
            </a:r>
            <a:r>
              <a:rPr lang="en-US" altLang="en-US" dirty="0" smtClean="0"/>
              <a:t>’</a:t>
            </a:r>
            <a:r>
              <a:rPr lang="en-US" dirty="0" smtClean="0"/>
              <a:t>s ground connection</a:t>
            </a:r>
          </a:p>
          <a:p>
            <a:pPr lvl="1"/>
            <a:r>
              <a:rPr lang="en-US" dirty="0" smtClean="0"/>
              <a:t> T7C03 HRLM (4-11)</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 general terms, is standing wave ratio (SWR)?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18523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2 to 1</a:t>
            </a:r>
          </a:p>
          <a:p>
            <a:r>
              <a:rPr lang="en-US" dirty="0" smtClean="0"/>
              <a:t>B. 1 to 3</a:t>
            </a:r>
          </a:p>
          <a:p>
            <a:r>
              <a:rPr lang="en-US" dirty="0" smtClean="0"/>
              <a:t>C. 1 to 1</a:t>
            </a:r>
          </a:p>
          <a:p>
            <a:r>
              <a:rPr lang="en-US" dirty="0" smtClean="0"/>
              <a:t>D. 10 to 1</a:t>
            </a:r>
          </a:p>
          <a:p>
            <a:pPr lvl="1"/>
            <a:r>
              <a:rPr lang="en-US" dirty="0" smtClean="0"/>
              <a:t> T7C04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reading on an SWR meter indicates a perfect impedance match between the antenna and the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914039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2 to 1</a:t>
            </a:r>
          </a:p>
          <a:p>
            <a:r>
              <a:rPr lang="en-US" dirty="0" smtClean="0"/>
              <a:t>B. 1 to 3</a:t>
            </a:r>
          </a:p>
          <a:p>
            <a:r>
              <a:rPr lang="en-US" b="1" dirty="0" smtClean="0"/>
              <a:t>C. 1 to 1</a:t>
            </a:r>
          </a:p>
          <a:p>
            <a:r>
              <a:rPr lang="en-US" dirty="0" smtClean="0"/>
              <a:t>D. 10 to 1</a:t>
            </a:r>
          </a:p>
          <a:p>
            <a:pPr lvl="1"/>
            <a:r>
              <a:rPr lang="en-US" dirty="0" smtClean="0"/>
              <a:t> T7C04 HRLM (4-11)</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reading on an SWR meter indicates a perfect impedance match between the antenna and the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73522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FE44-6EC3-4E4E-BB75-6B074ABCC28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do most solid-state amateur radio transmitters reduce output power as SWR increases?</a:t>
            </a:r>
          </a:p>
        </p:txBody>
      </p:sp>
      <p:sp>
        <p:nvSpPr>
          <p:cNvPr id="3" name="Text Placeholder 2">
            <a:extLst>
              <a:ext uri="{FF2B5EF4-FFF2-40B4-BE49-F238E27FC236}">
                <a16:creationId xmlns:a16="http://schemas.microsoft.com/office/drawing/2014/main" id="{5D90378A-B2DA-4C7E-97A2-6C92A54A769A}"/>
              </a:ext>
            </a:extLst>
          </p:cNvPr>
          <p:cNvSpPr>
            <a:spLocks noGrp="1"/>
          </p:cNvSpPr>
          <p:nvPr>
            <p:ph type="body" idx="1"/>
          </p:nvPr>
        </p:nvSpPr>
        <p:spPr/>
        <p:txBody>
          <a:bodyPr/>
          <a:lstStyle/>
          <a:p>
            <a:r>
              <a:rPr lang="en-US" b="0" i="0" u="none" strike="noStrike" baseline="0" dirty="0" smtClean="0">
                <a:solidFill>
                  <a:prstClr val="black"/>
                </a:solidFill>
                <a:cs typeface="Arial" panose="020B0604020202020204" pitchFamily="34" charset="0"/>
              </a:rPr>
              <a:t>A. To protect the output amplifier transistors</a:t>
            </a:r>
          </a:p>
          <a:p>
            <a:r>
              <a:rPr lang="en-US" b="0" i="0" u="none" strike="noStrike" baseline="0" dirty="0" smtClean="0">
                <a:solidFill>
                  <a:prstClr val="black"/>
                </a:solidFill>
                <a:cs typeface="Arial" panose="020B0604020202020204" pitchFamily="34" charset="0"/>
              </a:rPr>
              <a:t>B. To comply with FCC rules on spectral purity</a:t>
            </a:r>
          </a:p>
          <a:p>
            <a:r>
              <a:rPr lang="en-US" b="0" i="0" u="none" strike="noStrike" baseline="0" dirty="0" smtClean="0">
                <a:solidFill>
                  <a:prstClr val="black"/>
                </a:solidFill>
                <a:cs typeface="Arial" panose="020B0604020202020204" pitchFamily="34" charset="0"/>
              </a:rPr>
              <a:t>C. Because power supplies cannot supply enough current at high SWR</a:t>
            </a:r>
          </a:p>
          <a:p>
            <a:r>
              <a:rPr lang="en-US" b="0" i="0" u="none" strike="noStrike" baseline="0" dirty="0" smtClean="0">
                <a:solidFill>
                  <a:prstClr val="black"/>
                </a:solidFill>
                <a:cs typeface="Arial" panose="020B0604020202020204" pitchFamily="34" charset="0"/>
              </a:rPr>
              <a:t>D. To improve the impedance match to the feed line</a:t>
            </a:r>
          </a:p>
          <a:p>
            <a:pPr algn="r"/>
            <a:r>
              <a:rPr lang="en-US" sz="1600" b="0" i="0" u="none" strike="noStrike" baseline="0" dirty="0" smtClean="0">
                <a:solidFill>
                  <a:prstClr val="black"/>
                </a:solidFill>
                <a:cs typeface="Arial" panose="020B0604020202020204" pitchFamily="34" charset="0"/>
              </a:rPr>
              <a:t> T7C05 HRLM (4 - 11)</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27869637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FE44-6EC3-4E4E-BB75-6B074ABCC28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do most solid-state amateur radio transmitters reduce output power as SWR increases?</a:t>
            </a:r>
          </a:p>
        </p:txBody>
      </p:sp>
      <p:sp>
        <p:nvSpPr>
          <p:cNvPr id="3" name="Text Placeholder 2">
            <a:extLst>
              <a:ext uri="{FF2B5EF4-FFF2-40B4-BE49-F238E27FC236}">
                <a16:creationId xmlns:a16="http://schemas.microsoft.com/office/drawing/2014/main" id="{5D90378A-B2DA-4C7E-97A2-6C92A54A769A}"/>
              </a:ext>
            </a:extLst>
          </p:cNvPr>
          <p:cNvSpPr>
            <a:spLocks noGrp="1"/>
          </p:cNvSpPr>
          <p:nvPr>
            <p:ph type="body" idx="1"/>
          </p:nvPr>
        </p:nvSpPr>
        <p:spPr/>
        <p:txBody>
          <a:bodyPr/>
          <a:lstStyle/>
          <a:p>
            <a:r>
              <a:rPr lang="en-US" b="1" i="0" u="none" strike="noStrike" baseline="0" dirty="0" smtClean="0">
                <a:solidFill>
                  <a:prstClr val="black"/>
                </a:solidFill>
                <a:cs typeface="Arial" panose="020B0604020202020204" pitchFamily="34" charset="0"/>
              </a:rPr>
              <a:t>A. To protect the output amplifier transistors</a:t>
            </a:r>
          </a:p>
          <a:p>
            <a:r>
              <a:rPr lang="en-US" b="0" i="0" u="none" strike="noStrike" baseline="0" dirty="0" smtClean="0">
                <a:solidFill>
                  <a:prstClr val="black"/>
                </a:solidFill>
                <a:cs typeface="Arial" panose="020B0604020202020204" pitchFamily="34" charset="0"/>
              </a:rPr>
              <a:t>B. To comply with FCC rules on spectral purity</a:t>
            </a:r>
          </a:p>
          <a:p>
            <a:r>
              <a:rPr lang="en-US" b="0" i="0" u="none" strike="noStrike" baseline="0" dirty="0" smtClean="0">
                <a:solidFill>
                  <a:prstClr val="black"/>
                </a:solidFill>
                <a:cs typeface="Arial" panose="020B0604020202020204" pitchFamily="34" charset="0"/>
              </a:rPr>
              <a:t>C. Because power supplies cannot supply enough current at high SWR</a:t>
            </a:r>
          </a:p>
          <a:p>
            <a:r>
              <a:rPr lang="en-US" b="0" i="0" u="none" strike="noStrike" baseline="0" dirty="0" smtClean="0">
                <a:solidFill>
                  <a:prstClr val="black"/>
                </a:solidFill>
                <a:cs typeface="Arial" panose="020B0604020202020204" pitchFamily="34" charset="0"/>
              </a:rPr>
              <a:t>D. To improve the impedance match to the feed line</a:t>
            </a:r>
          </a:p>
          <a:p>
            <a:pPr algn="r"/>
            <a:r>
              <a:rPr lang="en-US" sz="1600" b="0" i="0" u="none" strike="noStrike" baseline="0" dirty="0" smtClean="0">
                <a:solidFill>
                  <a:prstClr val="black"/>
                </a:solidFill>
                <a:cs typeface="Arial" panose="020B0604020202020204" pitchFamily="34" charset="0"/>
              </a:rPr>
              <a:t> T7C05 HRLM (4 - 11)</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152876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Sunspot Cycle</a:t>
            </a:r>
          </a:p>
        </p:txBody>
      </p:sp>
      <p:sp>
        <p:nvSpPr>
          <p:cNvPr id="15362"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The level of ionization depends on the </a:t>
            </a:r>
            <a:r>
              <a:rPr lang="en-US" sz="3200" dirty="0" smtClean="0">
                <a:latin typeface="Arial" panose="020B0604020202020204" pitchFamily="34" charset="0"/>
              </a:rPr>
              <a:t>intensity of radiation from </a:t>
            </a:r>
            <a:r>
              <a:rPr lang="en-US" sz="3200" dirty="0">
                <a:latin typeface="Arial" panose="020B0604020202020204" pitchFamily="34" charset="0"/>
              </a:rPr>
              <a:t>the Sun.</a:t>
            </a:r>
          </a:p>
          <a:p>
            <a:pPr marL="342900" indent="-342900">
              <a:spcBef>
                <a:spcPct val="20000"/>
              </a:spcBef>
              <a:buFontTx/>
              <a:buChar char="•"/>
            </a:pPr>
            <a:r>
              <a:rPr lang="en-US" sz="3200" dirty="0">
                <a:latin typeface="Arial" panose="020B0604020202020204" pitchFamily="34" charset="0"/>
              </a:rPr>
              <a:t>Radiation from the Sun </a:t>
            </a:r>
            <a:r>
              <a:rPr lang="en-US" sz="3200" dirty="0" smtClean="0">
                <a:latin typeface="Arial" panose="020B0604020202020204" pitchFamily="34" charset="0"/>
              </a:rPr>
              <a:t>varies with the </a:t>
            </a:r>
            <a:r>
              <a:rPr lang="en-US" sz="3200" dirty="0">
                <a:latin typeface="Arial" panose="020B0604020202020204" pitchFamily="34" charset="0"/>
              </a:rPr>
              <a:t>number of sunspots on the Sun</a:t>
            </a:r>
            <a:r>
              <a:rPr lang="en-US" altLang="ja-JP" sz="3200" dirty="0">
                <a:latin typeface="Arial" panose="020B0604020202020204" pitchFamily="34" charset="0"/>
              </a:rPr>
              <a:t>’s surface.</a:t>
            </a:r>
          </a:p>
          <a:p>
            <a:pPr marL="742950" lvl="1" indent="-285750">
              <a:spcBef>
                <a:spcPct val="20000"/>
              </a:spcBef>
              <a:buFontTx/>
              <a:buChar char="–"/>
            </a:pPr>
            <a:r>
              <a:rPr lang="en-US" sz="2800" dirty="0">
                <a:latin typeface="Arial" panose="020B0604020202020204" pitchFamily="34" charset="0"/>
              </a:rPr>
              <a:t>High number of </a:t>
            </a:r>
            <a:r>
              <a:rPr lang="en-US" sz="2800" dirty="0" smtClean="0">
                <a:latin typeface="Arial" panose="020B0604020202020204" pitchFamily="34" charset="0"/>
              </a:rPr>
              <a:t>sunspots</a:t>
            </a:r>
            <a:r>
              <a:rPr lang="en-US" sz="2800" dirty="0">
                <a:latin typeface="Arial" panose="020B0604020202020204" pitchFamily="34" charset="0"/>
              </a:rPr>
              <a:t> </a:t>
            </a:r>
            <a:r>
              <a:rPr lang="en-US" sz="2800" dirty="0" smtClean="0">
                <a:latin typeface="Arial" panose="020B0604020202020204" pitchFamily="34" charset="0"/>
              </a:rPr>
              <a:t>results in high levels of ionizing </a:t>
            </a:r>
            <a:r>
              <a:rPr lang="en-US" sz="2800" dirty="0">
                <a:latin typeface="Arial" panose="020B0604020202020204" pitchFamily="34" charset="0"/>
              </a:rPr>
              <a:t>radiation emitted from the Sun.</a:t>
            </a:r>
          </a:p>
          <a:p>
            <a:pPr marL="342900" indent="-342900">
              <a:spcBef>
                <a:spcPct val="20000"/>
              </a:spcBef>
              <a:buFontTx/>
              <a:buChar char="•"/>
            </a:pPr>
            <a:r>
              <a:rPr lang="en-US" sz="3200" dirty="0">
                <a:latin typeface="Arial" panose="020B0604020202020204" pitchFamily="34" charset="0"/>
              </a:rPr>
              <a:t>Sunspot activity follows an </a:t>
            </a:r>
            <a:r>
              <a:rPr lang="en-US" sz="3200" dirty="0" smtClean="0">
                <a:latin typeface="Arial" panose="020B0604020202020204" pitchFamily="34" charset="0"/>
              </a:rPr>
              <a:t>11-year </a:t>
            </a:r>
            <a:r>
              <a:rPr lang="en-US" sz="3200" dirty="0">
                <a:latin typeface="Arial" panose="020B0604020202020204" pitchFamily="34" charset="0"/>
              </a:rPr>
              <a:t>cycle.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087366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Loss of -4 dB</a:t>
            </a:r>
          </a:p>
          <a:p>
            <a:r>
              <a:rPr lang="en-US" dirty="0" smtClean="0"/>
              <a:t>B. Good impedance match</a:t>
            </a:r>
          </a:p>
          <a:p>
            <a:r>
              <a:rPr lang="en-US" dirty="0" smtClean="0"/>
              <a:t>C. Gain of +4 dB</a:t>
            </a:r>
          </a:p>
          <a:p>
            <a:r>
              <a:rPr lang="en-US" dirty="0" smtClean="0"/>
              <a:t>D. Impedance mismatch</a:t>
            </a:r>
          </a:p>
          <a:p>
            <a:pPr lvl="1"/>
            <a:r>
              <a:rPr lang="en-US" dirty="0" smtClean="0"/>
              <a:t> T7C06 HRLM (4-11)</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an SWR reading of 4:1 indicate?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906254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Loss of -4 dB</a:t>
            </a:r>
          </a:p>
          <a:p>
            <a:r>
              <a:rPr lang="en-US" dirty="0" smtClean="0"/>
              <a:t>B. Good impedance match</a:t>
            </a:r>
          </a:p>
          <a:p>
            <a:r>
              <a:rPr lang="en-US" dirty="0" smtClean="0"/>
              <a:t>C. Gain of +4 dB</a:t>
            </a:r>
          </a:p>
          <a:p>
            <a:r>
              <a:rPr lang="en-US" b="1" dirty="0" smtClean="0"/>
              <a:t>D. Impedance mismatch</a:t>
            </a:r>
          </a:p>
          <a:p>
            <a:pPr lvl="1"/>
            <a:r>
              <a:rPr lang="en-US" dirty="0" smtClean="0"/>
              <a:t> T7C06 HRLM (4-11)</a:t>
            </a:r>
          </a:p>
        </p:txBody>
      </p:sp>
      <p:sp>
        <p:nvSpPr>
          <p:cNvPr id="706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an SWR reading of 4:1 indicate?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8335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transmitter is being modulated</a:t>
            </a:r>
          </a:p>
          <a:p>
            <a:pPr marL="457200" indent="-457200">
              <a:buAutoNum type="alphaUcPeriod"/>
            </a:pPr>
            <a:r>
              <a:rPr lang="en-US" dirty="0" smtClean="0"/>
              <a:t>A loose connection in an antenna or a feed line</a:t>
            </a:r>
          </a:p>
          <a:p>
            <a:pPr marL="457200" indent="-457200">
              <a:buAutoNum type="alphaUcPeriod"/>
            </a:pPr>
            <a:r>
              <a:rPr lang="en-US" dirty="0" smtClean="0"/>
              <a:t>The transmitter is being over-modulated</a:t>
            </a:r>
          </a:p>
          <a:p>
            <a:pPr marL="457200" indent="-457200">
              <a:buAutoNum type="alphaUcPeriod"/>
            </a:pPr>
            <a:r>
              <a:rPr lang="en-US" dirty="0" smtClean="0"/>
              <a:t>Interference from other stations is distorting your signal</a:t>
            </a:r>
          </a:p>
          <a:p>
            <a:pPr marL="798512" lvl="1" indent="-457200"/>
            <a:r>
              <a:rPr lang="en-US" dirty="0" smtClean="0"/>
              <a:t>T9B09 HRLM (4-11)</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What can cause erratic changes in SWR readings?</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p14="http://schemas.microsoft.com/office/powerpoint/2010/main" val="7320712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The transmitter is being modulated</a:t>
            </a:r>
          </a:p>
          <a:p>
            <a:pPr marL="457200" indent="-457200">
              <a:buAutoNum type="alphaUcPeriod"/>
            </a:pPr>
            <a:r>
              <a:rPr lang="en-US" b="1" dirty="0" smtClean="0"/>
              <a:t>A loose connection in an antenna or a feed line</a:t>
            </a:r>
          </a:p>
          <a:p>
            <a:pPr marL="457200" indent="-457200">
              <a:buAutoNum type="alphaUcPeriod"/>
            </a:pPr>
            <a:r>
              <a:rPr lang="en-US" dirty="0" smtClean="0"/>
              <a:t>The transmitter is being over-modulated</a:t>
            </a:r>
          </a:p>
          <a:p>
            <a:pPr marL="457200" indent="-457200">
              <a:buAutoNum type="alphaUcPeriod"/>
            </a:pPr>
            <a:r>
              <a:rPr lang="en-US" dirty="0" smtClean="0"/>
              <a:t>Interference from other stations is distorting your signal</a:t>
            </a:r>
          </a:p>
          <a:p>
            <a:pPr marL="798512" lvl="1" indent="-457200"/>
            <a:r>
              <a:rPr lang="en-US" dirty="0" smtClean="0"/>
              <a:t>T9B09 HRLM (4-11)</a:t>
            </a:r>
          </a:p>
        </p:txBody>
      </p:sp>
      <p:sp>
        <p:nvSpPr>
          <p:cNvPr id="2" name="Title 1"/>
          <p:cNvSpPr>
            <a:spLocks noGrp="1"/>
          </p:cNvSpPr>
          <p:nvPr>
            <p:ph type="title"/>
          </p:nvPr>
        </p:nvSpPr>
        <p:spPr/>
        <p:txBody>
          <a:bodyPr anchor="ctr" anchorCtr="0">
            <a:normAutofit/>
          </a:bodyPr>
          <a:lstStyle/>
          <a:p>
            <a:pPr>
              <a:defRPr/>
            </a:pPr>
            <a:r>
              <a:rPr lang="en-US" sz="2900" dirty="0" smtClean="0">
                <a:solidFill>
                  <a:srgbClr val="000000"/>
                </a:solidFill>
                <a:latin typeface="Arial"/>
                <a:ea typeface="ＭＳ Ｐゴシック" charset="0"/>
                <a:cs typeface="+mj-cs"/>
              </a:rPr>
              <a:t>What can cause erratic changes in SWR readings?</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p14="http://schemas.microsoft.com/office/powerpoint/2010/main" val="8550676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reduce television interference </a:t>
            </a:r>
          </a:p>
          <a:p>
            <a:r>
              <a:rPr lang="en-US" dirty="0" smtClean="0"/>
              <a:t>B. To reduce signal loss</a:t>
            </a:r>
          </a:p>
          <a:p>
            <a:r>
              <a:rPr lang="en-US" dirty="0" smtClean="0"/>
              <a:t>C. To prolong antenna life</a:t>
            </a:r>
          </a:p>
          <a:p>
            <a:r>
              <a:rPr lang="en-US" dirty="0" smtClean="0"/>
              <a:t>D. All of these choices are correct</a:t>
            </a:r>
          </a:p>
          <a:p>
            <a:pPr lvl="1"/>
            <a:r>
              <a:rPr lang="en-US" dirty="0" smtClean="0"/>
              <a:t> T9B01 HRLM (4-11)</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Why is it important to have low SWR when using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400087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reduce television interference </a:t>
            </a:r>
          </a:p>
          <a:p>
            <a:r>
              <a:rPr lang="en-US" b="1" dirty="0" smtClean="0"/>
              <a:t>B. To reduce signal loss</a:t>
            </a:r>
          </a:p>
          <a:p>
            <a:r>
              <a:rPr lang="en-US" dirty="0" smtClean="0"/>
              <a:t>C. To prolong antenna life</a:t>
            </a:r>
          </a:p>
          <a:p>
            <a:r>
              <a:rPr lang="en-US" dirty="0" smtClean="0"/>
              <a:t>D. All of these choices are correct</a:t>
            </a:r>
          </a:p>
          <a:p>
            <a:pPr lvl="1"/>
            <a:r>
              <a:rPr lang="en-US" dirty="0" smtClean="0"/>
              <a:t> T9B01 HRLM (4-11)</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Why is it important to have low SWR when using coaxial cable feed line?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22894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ground-wave antenna</a:t>
            </a:r>
          </a:p>
          <a:p>
            <a:r>
              <a:rPr lang="en-US" dirty="0" smtClean="0"/>
              <a:t>B. A horizontally polarized antenna</a:t>
            </a:r>
          </a:p>
          <a:p>
            <a:r>
              <a:rPr lang="en-US" dirty="0" smtClean="0"/>
              <a:t>C. A rhombic antenna</a:t>
            </a:r>
          </a:p>
          <a:p>
            <a:r>
              <a:rPr lang="en-US" dirty="0" smtClean="0"/>
              <a:t>D. A vertically polarized antenna </a:t>
            </a:r>
          </a:p>
          <a:p>
            <a:pPr lvl="1"/>
            <a:r>
              <a:rPr lang="en-US" dirty="0" smtClean="0"/>
              <a:t> T9A03 HRLM (4-12)</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Which of the following describes a simple dipole oriented parallel to the Earth</a:t>
            </a:r>
            <a:r>
              <a:rPr lang="en-US" altLang="en-US" sz="2900" dirty="0" smtClean="0">
                <a:solidFill>
                  <a:srgbClr val="000000"/>
                </a:solidFill>
              </a:rPr>
              <a:t>’</a:t>
            </a:r>
            <a:r>
              <a:rPr lang="en-US" sz="2900" dirty="0" smtClean="0">
                <a:solidFill>
                  <a:srgbClr val="000000"/>
                </a:solidFill>
              </a:rPr>
              <a:t>s surface?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485515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ground-wave antenna</a:t>
            </a:r>
          </a:p>
          <a:p>
            <a:r>
              <a:rPr lang="en-US" b="1" dirty="0" smtClean="0"/>
              <a:t>B. A horizontally polarized antenna</a:t>
            </a:r>
          </a:p>
          <a:p>
            <a:r>
              <a:rPr lang="en-US" dirty="0" smtClean="0"/>
              <a:t>C. A rhombic antenna</a:t>
            </a:r>
          </a:p>
          <a:p>
            <a:r>
              <a:rPr lang="en-US" dirty="0" smtClean="0"/>
              <a:t>D. A vertically polarized antenna </a:t>
            </a:r>
          </a:p>
          <a:p>
            <a:pPr lvl="1"/>
            <a:r>
              <a:rPr lang="en-US" dirty="0" smtClean="0"/>
              <a:t> T9A03 HRLM (4-12)</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Which of the following describes a simple dipole oriented parallel to the Earth</a:t>
            </a:r>
            <a:r>
              <a:rPr lang="en-US" altLang="en-US" sz="2900" dirty="0" smtClean="0">
                <a:solidFill>
                  <a:srgbClr val="000000"/>
                </a:solidFill>
              </a:rPr>
              <a:t>’</a:t>
            </a:r>
            <a:r>
              <a:rPr lang="en-US" sz="2900" dirty="0" smtClean="0">
                <a:solidFill>
                  <a:srgbClr val="000000"/>
                </a:solidFill>
              </a:rPr>
              <a:t>s surface?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759632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Equally in all directions</a:t>
            </a:r>
          </a:p>
          <a:p>
            <a:r>
              <a:rPr lang="en-US" dirty="0" smtClean="0"/>
              <a:t>B. Off the ends of the antenna</a:t>
            </a:r>
          </a:p>
          <a:p>
            <a:r>
              <a:rPr lang="en-US" dirty="0" smtClean="0"/>
              <a:t>C. Broadside to the antenna</a:t>
            </a:r>
          </a:p>
          <a:p>
            <a:r>
              <a:rPr lang="en-US" dirty="0" smtClean="0"/>
              <a:t>D. In the direction of the feed line</a:t>
            </a:r>
          </a:p>
          <a:p>
            <a:pPr lvl="1"/>
            <a:r>
              <a:rPr lang="en-US" dirty="0" smtClean="0"/>
              <a:t> T9A10 HRLM (4-12)</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In which direction does a half-wave dipole antenna radiate the strongest signal?</a:t>
            </a:r>
            <a:endParaRPr lang="en-US" dirty="0" smtClean="0">
              <a:solidFill>
                <a:srgbClr val="000000"/>
              </a:solidFill>
              <a:ea typeface="ＭＳ Ｐゴシック"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200273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Equally in all directions</a:t>
            </a:r>
          </a:p>
          <a:p>
            <a:r>
              <a:rPr lang="en-US" dirty="0" smtClean="0"/>
              <a:t>B. Off the ends of the antenna</a:t>
            </a:r>
          </a:p>
          <a:p>
            <a:r>
              <a:rPr lang="en-US" b="1" dirty="0" smtClean="0"/>
              <a:t>C. Broadside to the antenna</a:t>
            </a:r>
          </a:p>
          <a:p>
            <a:r>
              <a:rPr lang="en-US" dirty="0" smtClean="0"/>
              <a:t>D. In the direction of the feed line</a:t>
            </a:r>
          </a:p>
          <a:p>
            <a:pPr lvl="1"/>
            <a:r>
              <a:rPr lang="en-US" dirty="0" smtClean="0"/>
              <a:t> T9A10 HRLM (4-12)</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In which direction does a half-wave dipole antenna radiate the strongest signal?</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2287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Ionosphere – An RF Mirror</a:t>
            </a:r>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The </a:t>
            </a:r>
            <a:r>
              <a:rPr lang="en-US" sz="3200" dirty="0" smtClean="0">
                <a:latin typeface="Arial" panose="020B0604020202020204" pitchFamily="34" charset="0"/>
              </a:rPr>
              <a:t>ionosphere can refract (bend) radio waves back to Earth – acts like reflection</a:t>
            </a:r>
          </a:p>
          <a:p>
            <a:pPr marL="342900" indent="-342900">
              <a:lnSpc>
                <a:spcPct val="90000"/>
              </a:lnSpc>
              <a:spcBef>
                <a:spcPct val="20000"/>
              </a:spcBef>
              <a:buFontTx/>
              <a:buChar char="•"/>
            </a:pPr>
            <a:r>
              <a:rPr lang="en-US" sz="3200" dirty="0" smtClean="0">
                <a:latin typeface="Arial" panose="020B0604020202020204" pitchFamily="34" charset="0"/>
              </a:rPr>
              <a:t>Most refraction of amateur frequencies occurs in the F layer</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0020767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EBCA-272D-4A4F-9CD0-AFC126AA908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advantage of using a properly mounted 5/8 wavelength antenna for VHF or UHF mobile service?</a:t>
            </a:r>
          </a:p>
        </p:txBody>
      </p:sp>
      <p:sp>
        <p:nvSpPr>
          <p:cNvPr id="3" name="Text Placeholder 2">
            <a:extLst>
              <a:ext uri="{FF2B5EF4-FFF2-40B4-BE49-F238E27FC236}">
                <a16:creationId xmlns:a16="http://schemas.microsoft.com/office/drawing/2014/main" id="{D1CE801E-8721-4B67-8D06-454F5D2BC281}"/>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It has a lower radiation angle and more gain than a 1/4 wavelength antenna</a:t>
            </a:r>
          </a:p>
          <a:p>
            <a:r>
              <a:rPr lang="en-US" b="0" i="0" u="none" strike="noStrike" baseline="0" dirty="0">
                <a:solidFill>
                  <a:prstClr val="black"/>
                </a:solidFill>
                <a:cs typeface="Arial" panose="020B0604020202020204" pitchFamily="34" charset="0"/>
              </a:rPr>
              <a:t>B. It has very high angle radiation for better communicating through a repeater</a:t>
            </a:r>
          </a:p>
          <a:p>
            <a:r>
              <a:rPr lang="en-US" b="0" i="0" u="none" strike="noStrike" baseline="0" dirty="0">
                <a:solidFill>
                  <a:prstClr val="black"/>
                </a:solidFill>
                <a:cs typeface="Arial" panose="020B0604020202020204" pitchFamily="34" charset="0"/>
              </a:rPr>
              <a:t>C. It eliminates distortion caused by reflected signals</a:t>
            </a:r>
          </a:p>
          <a:p>
            <a:r>
              <a:rPr lang="en-US" b="0" i="0" u="none" strike="noStrike" baseline="0" dirty="0">
                <a:solidFill>
                  <a:prstClr val="black"/>
                </a:solidFill>
                <a:cs typeface="Arial" panose="020B0604020202020204" pitchFamily="34" charset="0"/>
              </a:rPr>
              <a:t>D. It has 10 times the power gain of a 1/4 wavelength design </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T9A12 HRLM (4 - 12)</a:t>
            </a:r>
          </a:p>
        </p:txBody>
      </p:sp>
    </p:spTree>
    <p:extLst>
      <p:ext uri="{BB962C8B-B14F-4D97-AF65-F5344CB8AC3E}">
        <p14:creationId xmlns:p14="http://schemas.microsoft.com/office/powerpoint/2010/main" val="12583932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EBCA-272D-4A4F-9CD0-AFC126AA908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advantage of using a properly mounted 5/8 wavelength antenna for VHF or UHF mobile service?</a:t>
            </a:r>
          </a:p>
        </p:txBody>
      </p:sp>
      <p:sp>
        <p:nvSpPr>
          <p:cNvPr id="3" name="Text Placeholder 2">
            <a:extLst>
              <a:ext uri="{FF2B5EF4-FFF2-40B4-BE49-F238E27FC236}">
                <a16:creationId xmlns:a16="http://schemas.microsoft.com/office/drawing/2014/main" id="{D1CE801E-8721-4B67-8D06-454F5D2BC281}"/>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It has a lower radiation angle and more gain than a 1/4 wavelength antenna</a:t>
            </a:r>
          </a:p>
          <a:p>
            <a:r>
              <a:rPr lang="en-US" b="0" i="0" u="none" strike="noStrike" baseline="0" dirty="0">
                <a:solidFill>
                  <a:prstClr val="black"/>
                </a:solidFill>
                <a:cs typeface="Arial" panose="020B0604020202020204" pitchFamily="34" charset="0"/>
              </a:rPr>
              <a:t>B. It has very high angle radiation for better communicating through a repeater</a:t>
            </a:r>
          </a:p>
          <a:p>
            <a:r>
              <a:rPr lang="en-US" b="0" i="0" u="none" strike="noStrike" baseline="0" dirty="0">
                <a:solidFill>
                  <a:prstClr val="black"/>
                </a:solidFill>
                <a:cs typeface="Arial" panose="020B0604020202020204" pitchFamily="34" charset="0"/>
              </a:rPr>
              <a:t>C. It eliminates distortion caused by reflected signals</a:t>
            </a:r>
          </a:p>
          <a:p>
            <a:r>
              <a:rPr lang="en-US" b="0" i="0" u="none" strike="noStrike" baseline="0" dirty="0">
                <a:solidFill>
                  <a:prstClr val="black"/>
                </a:solidFill>
                <a:cs typeface="Arial" panose="020B0604020202020204" pitchFamily="34" charset="0"/>
              </a:rPr>
              <a:t>D. It has 10 times the power gain of a 1/4 wavelength design </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T9A12 HRLM (4 - 12)</a:t>
            </a:r>
          </a:p>
        </p:txBody>
      </p:sp>
    </p:spTree>
    <p:extLst>
      <p:ext uri="{BB962C8B-B14F-4D97-AF65-F5344CB8AC3E}">
        <p14:creationId xmlns:p14="http://schemas.microsoft.com/office/powerpoint/2010/main" val="40037147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38B9-2E7F-4DBF-9152-46D5837D6B4C}"/>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describes a type of antenna loading?</a:t>
            </a:r>
          </a:p>
        </p:txBody>
      </p:sp>
      <p:sp>
        <p:nvSpPr>
          <p:cNvPr id="3" name="Text Placeholder 2">
            <a:extLst>
              <a:ext uri="{FF2B5EF4-FFF2-40B4-BE49-F238E27FC236}">
                <a16:creationId xmlns:a16="http://schemas.microsoft.com/office/drawing/2014/main" id="{D3ACD712-F840-4DBC-B89C-D454D7BBF5CA}"/>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Inserting an inductor in the radiating portion of the antenna to make it electrically longer</a:t>
            </a:r>
          </a:p>
          <a:p>
            <a:r>
              <a:rPr lang="en-US" b="0" i="0" u="none" strike="noStrike" baseline="0" dirty="0">
                <a:solidFill>
                  <a:prstClr val="black"/>
                </a:solidFill>
                <a:cs typeface="Arial" panose="020B0604020202020204" pitchFamily="34" charset="0"/>
              </a:rPr>
              <a:t>B. Inserting a resistor in the radiating portion of the antenna to make it resonant</a:t>
            </a:r>
          </a:p>
          <a:p>
            <a:r>
              <a:rPr lang="en-US" b="0" i="0" u="none" strike="noStrike" baseline="0" dirty="0">
                <a:solidFill>
                  <a:prstClr val="black"/>
                </a:solidFill>
                <a:cs typeface="Arial" panose="020B0604020202020204" pitchFamily="34" charset="0"/>
              </a:rPr>
              <a:t>C. Installing a spring in the base of a mobile vertical antenna to make it more flexible</a:t>
            </a:r>
          </a:p>
          <a:p>
            <a:r>
              <a:rPr lang="en-US" b="0" i="0" u="none" strike="noStrike" baseline="0" dirty="0">
                <a:solidFill>
                  <a:prstClr val="black"/>
                </a:solidFill>
                <a:cs typeface="Arial" panose="020B0604020202020204" pitchFamily="34" charset="0"/>
              </a:rPr>
              <a:t>D. Strengthening the radiating elements of a beam antenna to better resist wind damage</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T9A02 HRLM (4 - 13)</a:t>
            </a:r>
          </a:p>
        </p:txBody>
      </p:sp>
    </p:spTree>
    <p:extLst>
      <p:ext uri="{BB962C8B-B14F-4D97-AF65-F5344CB8AC3E}">
        <p14:creationId xmlns:p14="http://schemas.microsoft.com/office/powerpoint/2010/main" val="27645867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38B9-2E7F-4DBF-9152-46D5837D6B4C}"/>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describes a type of antenna loading?</a:t>
            </a:r>
          </a:p>
        </p:txBody>
      </p:sp>
      <p:sp>
        <p:nvSpPr>
          <p:cNvPr id="3" name="Text Placeholder 2">
            <a:extLst>
              <a:ext uri="{FF2B5EF4-FFF2-40B4-BE49-F238E27FC236}">
                <a16:creationId xmlns:a16="http://schemas.microsoft.com/office/drawing/2014/main" id="{D3ACD712-F840-4DBC-B89C-D454D7BBF5CA}"/>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Inserting an inductor in the radiating portion of the antenna to make it electrically longer</a:t>
            </a:r>
          </a:p>
          <a:p>
            <a:r>
              <a:rPr lang="en-US" b="0" i="0" u="none" strike="noStrike" baseline="0" dirty="0">
                <a:solidFill>
                  <a:prstClr val="black"/>
                </a:solidFill>
                <a:cs typeface="Arial" panose="020B0604020202020204" pitchFamily="34" charset="0"/>
              </a:rPr>
              <a:t>B. Inserting a resistor in the radiating portion of the antenna to make it resonant</a:t>
            </a:r>
          </a:p>
          <a:p>
            <a:r>
              <a:rPr lang="en-US" b="0" i="0" u="none" strike="noStrike" baseline="0" dirty="0">
                <a:solidFill>
                  <a:prstClr val="black"/>
                </a:solidFill>
                <a:cs typeface="Arial" panose="020B0604020202020204" pitchFamily="34" charset="0"/>
              </a:rPr>
              <a:t>C. Installing a spring in the base of a mobile vertical antenna to make it more flexible</a:t>
            </a:r>
          </a:p>
          <a:p>
            <a:r>
              <a:rPr lang="en-US" b="0" i="0" u="none" strike="noStrike" baseline="0" dirty="0">
                <a:solidFill>
                  <a:prstClr val="black"/>
                </a:solidFill>
                <a:cs typeface="Arial" panose="020B0604020202020204" pitchFamily="34" charset="0"/>
              </a:rPr>
              <a:t>D. Strengthening the radiating elements of a beam antenna to better resist wind damage</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T9A02 HRLM (4 - 13)</a:t>
            </a:r>
          </a:p>
        </p:txBody>
      </p:sp>
    </p:spTree>
    <p:extLst>
      <p:ext uri="{BB962C8B-B14F-4D97-AF65-F5344CB8AC3E}">
        <p14:creationId xmlns:p14="http://schemas.microsoft.com/office/powerpoint/2010/main" val="23394311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Lengthen it</a:t>
            </a:r>
          </a:p>
          <a:p>
            <a:r>
              <a:rPr lang="en-US" dirty="0" smtClean="0"/>
              <a:t>B. Insert coils in series with radiating wires</a:t>
            </a:r>
          </a:p>
          <a:p>
            <a:r>
              <a:rPr lang="en-US" dirty="0" smtClean="0"/>
              <a:t>C. Shorten it</a:t>
            </a:r>
          </a:p>
          <a:p>
            <a:r>
              <a:rPr lang="en-US" dirty="0" smtClean="0"/>
              <a:t>D. Add capacitive loading to the ends of the radiating wires</a:t>
            </a:r>
          </a:p>
          <a:p>
            <a:pPr lvl="1"/>
            <a:r>
              <a:rPr lang="en-US" dirty="0" smtClean="0"/>
              <a:t> T9A05 HRLM (4-13)</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would you change a dipole antenna to make it resonant on a higher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846999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Lengthen it</a:t>
            </a:r>
          </a:p>
          <a:p>
            <a:r>
              <a:rPr lang="en-US" dirty="0" smtClean="0"/>
              <a:t>B. Insert coils in series with radiating wires</a:t>
            </a:r>
          </a:p>
          <a:p>
            <a:r>
              <a:rPr lang="en-US" b="1" dirty="0" smtClean="0"/>
              <a:t>C. Shorten it</a:t>
            </a:r>
          </a:p>
          <a:p>
            <a:r>
              <a:rPr lang="en-US" dirty="0" smtClean="0"/>
              <a:t>D. Add capacitive loading to the ends of the radiating wires</a:t>
            </a:r>
          </a:p>
          <a:p>
            <a:pPr lvl="1"/>
            <a:r>
              <a:rPr lang="en-US" dirty="0" smtClean="0"/>
              <a:t> T9A05 HRLM (4-13)</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would you change a dipole antenna to make it resonant on a higher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8787388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112</a:t>
            </a:r>
          </a:p>
          <a:p>
            <a:r>
              <a:rPr lang="en-US" dirty="0" smtClean="0"/>
              <a:t>B. 50</a:t>
            </a:r>
          </a:p>
          <a:p>
            <a:r>
              <a:rPr lang="en-US" dirty="0" smtClean="0"/>
              <a:t>C. 19</a:t>
            </a:r>
          </a:p>
          <a:p>
            <a:r>
              <a:rPr lang="en-US" dirty="0" smtClean="0"/>
              <a:t>D. 12</a:t>
            </a:r>
          </a:p>
          <a:p>
            <a:pPr lvl="1"/>
            <a:r>
              <a:rPr lang="en-US" dirty="0" smtClean="0"/>
              <a:t> T9A08 HRLM (4-13)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quarter-wavelength vertical antenna for 146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36317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112</a:t>
            </a:r>
          </a:p>
          <a:p>
            <a:r>
              <a:rPr lang="en-US" dirty="0" smtClean="0"/>
              <a:t>B. 50</a:t>
            </a:r>
          </a:p>
          <a:p>
            <a:r>
              <a:rPr lang="en-US" b="1" dirty="0" smtClean="0"/>
              <a:t>C. 19</a:t>
            </a:r>
          </a:p>
          <a:p>
            <a:r>
              <a:rPr lang="en-US" dirty="0" smtClean="0"/>
              <a:t>D. 12</a:t>
            </a:r>
          </a:p>
          <a:p>
            <a:pPr lvl="1"/>
            <a:r>
              <a:rPr lang="en-US" dirty="0" smtClean="0"/>
              <a:t> T9A08 HRLM (4-13)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quarter-wavelength vertical antenna for 146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946396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6</a:t>
            </a:r>
          </a:p>
          <a:p>
            <a:r>
              <a:rPr lang="en-US" dirty="0" smtClean="0"/>
              <a:t>B. 50</a:t>
            </a:r>
          </a:p>
          <a:p>
            <a:r>
              <a:rPr lang="en-US" dirty="0" smtClean="0"/>
              <a:t>C. 112</a:t>
            </a:r>
          </a:p>
          <a:p>
            <a:r>
              <a:rPr lang="en-US" dirty="0" smtClean="0"/>
              <a:t>D. 236</a:t>
            </a:r>
          </a:p>
          <a:p>
            <a:pPr lvl="1"/>
            <a:r>
              <a:rPr lang="en-US" dirty="0" smtClean="0"/>
              <a:t> T9A09 HRLM (4-13)</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What is the approximate length, in inches, of a half-wavelength </a:t>
            </a:r>
            <a:r>
              <a:rPr lang="en-US" dirty="0">
                <a:solidFill>
                  <a:srgbClr val="000000"/>
                </a:solidFill>
                <a:latin typeface="Arial"/>
                <a:ea typeface="ＭＳ Ｐゴシック" charset="0"/>
              </a:rPr>
              <a:t>6 meter</a:t>
            </a:r>
            <a:r>
              <a:rPr lang="en-US" dirty="0" smtClean="0">
                <a:solidFill>
                  <a:srgbClr val="000000"/>
                </a:solidFill>
                <a:latin typeface="Arial"/>
                <a:ea typeface="ＭＳ Ｐゴシック" charset="0"/>
                <a:cs typeface="+mj-cs"/>
              </a:rPr>
              <a:t> dipole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798786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6</a:t>
            </a:r>
          </a:p>
          <a:p>
            <a:r>
              <a:rPr lang="en-US" dirty="0" smtClean="0"/>
              <a:t>B. 50</a:t>
            </a:r>
          </a:p>
          <a:p>
            <a:r>
              <a:rPr lang="en-US" b="1" dirty="0" smtClean="0"/>
              <a:t>C. 112</a:t>
            </a:r>
          </a:p>
          <a:p>
            <a:r>
              <a:rPr lang="en-US" dirty="0" smtClean="0"/>
              <a:t>D. 236</a:t>
            </a:r>
          </a:p>
          <a:p>
            <a:pPr lvl="1"/>
            <a:r>
              <a:rPr lang="en-US" dirty="0" smtClean="0"/>
              <a:t> T9A09 HRLM (4-13)</a:t>
            </a:r>
          </a:p>
        </p:txBody>
      </p:sp>
      <p:sp>
        <p:nvSpPr>
          <p:cNvPr id="2" name="Title 1"/>
          <p:cNvSpPr>
            <a:spLocks noGrp="1"/>
          </p:cNvSpPr>
          <p:nvPr>
            <p:ph type="title"/>
          </p:nvPr>
        </p:nvSpPr>
        <p:spPr/>
        <p:txBody>
          <a:bodyPr>
            <a:normAutofit/>
          </a:bodyPr>
          <a:lstStyle/>
          <a:p>
            <a:pPr>
              <a:defRPr/>
            </a:pPr>
            <a:r>
              <a:rPr lang="en-US" dirty="0">
                <a:solidFill>
                  <a:srgbClr val="000000"/>
                </a:solidFill>
                <a:latin typeface="Arial"/>
                <a:ea typeface="ＭＳ Ｐゴシック" charset="0"/>
              </a:rPr>
              <a:t>What is the approximate length, in inches, of a half-wavelength 6 meter dipole antenna?</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0536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Ionosphere – An RF Mirror</a:t>
            </a:r>
          </a:p>
        </p:txBody>
      </p:sp>
      <p:sp>
        <p:nvSpPr>
          <p:cNvPr id="21506" name="Rectangle 5"/>
          <p:cNvSpPr>
            <a:spLocks noChangeArrowheads="1"/>
          </p:cNvSpPr>
          <p:nvPr/>
        </p:nvSpPr>
        <p:spPr bwMode="auto">
          <a:xfrm>
            <a:off x="685800" y="1752600"/>
            <a:ext cx="31242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Reflection depends on frequency and angle of incidence.</a:t>
            </a:r>
          </a:p>
          <a:p>
            <a:pPr marL="342900" indent="-342900">
              <a:lnSpc>
                <a:spcPct val="90000"/>
              </a:lnSpc>
              <a:spcBef>
                <a:spcPct val="20000"/>
              </a:spcBef>
              <a:buFontTx/>
              <a:buChar char="•"/>
            </a:pPr>
            <a:r>
              <a:rPr lang="en-US" sz="2800" dirty="0" smtClean="0">
                <a:latin typeface="Arial" panose="020B0604020202020204" pitchFamily="34" charset="0"/>
              </a:rPr>
              <a:t>Too high a frequency or angle and the  waves are lost to space.</a:t>
            </a:r>
            <a:endParaRPr lang="en-US" sz="2800" dirty="0">
              <a:latin typeface="Arial" panose="020B0604020202020204" pitchFamily="34" charset="0"/>
            </a:endParaRPr>
          </a:p>
        </p:txBody>
      </p:sp>
      <p:pic>
        <p:nvPicPr>
          <p:cNvPr id="4" name="Picture 3" descr="HRLM3_04-03.png"/>
          <p:cNvPicPr>
            <a:picLocks noChangeAspect="1"/>
          </p:cNvPicPr>
          <p:nvPr/>
        </p:nvPicPr>
        <p:blipFill>
          <a:blip r:embed="rId3" cstate="print"/>
          <a:stretch>
            <a:fillRect/>
          </a:stretch>
        </p:blipFill>
        <p:spPr>
          <a:xfrm>
            <a:off x="3962400" y="1981200"/>
            <a:ext cx="4279039" cy="3011175"/>
          </a:xfrm>
          <a:prstGeom prst="rect">
            <a:avLst/>
          </a:prstGeom>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38514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9A5F-E0C3-4A5A-BD24-9F2956E56BC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disadvantage of using a handheld VHF transceiver, with its integral antenna, inside a vehicle?</a:t>
            </a:r>
          </a:p>
        </p:txBody>
      </p:sp>
      <p:sp>
        <p:nvSpPr>
          <p:cNvPr id="3" name="Text Placeholder 2">
            <a:extLst>
              <a:ext uri="{FF2B5EF4-FFF2-40B4-BE49-F238E27FC236}">
                <a16:creationId xmlns:a16="http://schemas.microsoft.com/office/drawing/2014/main" id="{FB645582-DA14-4B4A-A5F3-C2623259858F}"/>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Signals might not propagate well due to the shielding effect of the vehicle</a:t>
            </a:r>
          </a:p>
          <a:p>
            <a:r>
              <a:rPr lang="en-US" b="0" i="0" u="none" strike="noStrike" baseline="0" dirty="0">
                <a:solidFill>
                  <a:prstClr val="black"/>
                </a:solidFill>
                <a:cs typeface="Arial" panose="020B0604020202020204" pitchFamily="34" charset="0"/>
              </a:rPr>
              <a:t>B. It might cause the transceiver to overheat</a:t>
            </a:r>
          </a:p>
          <a:p>
            <a:r>
              <a:rPr lang="en-US" b="0" i="0" u="none" strike="noStrike" baseline="0" dirty="0">
                <a:solidFill>
                  <a:prstClr val="black"/>
                </a:solidFill>
                <a:cs typeface="Arial" panose="020B0604020202020204" pitchFamily="34" charset="0"/>
              </a:rPr>
              <a:t>C. The SWR might decrease, decreasing the signal strength</a:t>
            </a:r>
          </a:p>
          <a:p>
            <a:r>
              <a:rPr lang="en-US" b="0" i="0" u="none" strike="noStrike" baseline="0" dirty="0">
                <a:solidFill>
                  <a:prstClr val="black"/>
                </a:solidFill>
                <a:cs typeface="Arial" panose="020B0604020202020204" pitchFamily="34" charset="0"/>
              </a:rPr>
              <a:t>D. All of these choices are correct</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T9A07 HRLM (4 - 15)</a:t>
            </a:r>
          </a:p>
        </p:txBody>
      </p:sp>
    </p:spTree>
    <p:extLst>
      <p:ext uri="{BB962C8B-B14F-4D97-AF65-F5344CB8AC3E}">
        <p14:creationId xmlns:p14="http://schemas.microsoft.com/office/powerpoint/2010/main" val="27464139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9A5F-E0C3-4A5A-BD24-9F2956E56BC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disadvantage of using a handheld VHF transceiver, with its integral antenna, inside a vehicle?</a:t>
            </a:r>
          </a:p>
        </p:txBody>
      </p:sp>
      <p:sp>
        <p:nvSpPr>
          <p:cNvPr id="3" name="Text Placeholder 2">
            <a:extLst>
              <a:ext uri="{FF2B5EF4-FFF2-40B4-BE49-F238E27FC236}">
                <a16:creationId xmlns:a16="http://schemas.microsoft.com/office/drawing/2014/main" id="{FB645582-DA14-4B4A-A5F3-C2623259858F}"/>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Signals might not propagate well due to the shielding effect of the vehicle</a:t>
            </a:r>
          </a:p>
          <a:p>
            <a:r>
              <a:rPr lang="en-US" b="0" i="0" u="none" strike="noStrike" baseline="0" dirty="0">
                <a:solidFill>
                  <a:prstClr val="black"/>
                </a:solidFill>
                <a:cs typeface="Arial" panose="020B0604020202020204" pitchFamily="34" charset="0"/>
              </a:rPr>
              <a:t>B. It might cause the transceiver to overheat</a:t>
            </a:r>
          </a:p>
          <a:p>
            <a:r>
              <a:rPr lang="en-US" b="0" i="0" u="none" strike="noStrike" baseline="0" dirty="0">
                <a:solidFill>
                  <a:prstClr val="black"/>
                </a:solidFill>
                <a:cs typeface="Arial" panose="020B0604020202020204" pitchFamily="34" charset="0"/>
              </a:rPr>
              <a:t>C. The SWR might decrease, decreasing the signal strength</a:t>
            </a:r>
          </a:p>
          <a:p>
            <a:r>
              <a:rPr lang="en-US" b="0" i="0" u="none" strike="noStrike" baseline="0" dirty="0">
                <a:solidFill>
                  <a:prstClr val="black"/>
                </a:solidFill>
                <a:cs typeface="Arial" panose="020B0604020202020204" pitchFamily="34" charset="0"/>
              </a:rPr>
              <a:t>D. All of these choices are correct</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T9A07 HRLM (4 - 15)</a:t>
            </a:r>
          </a:p>
        </p:txBody>
      </p:sp>
    </p:spTree>
    <p:extLst>
      <p:ext uri="{BB962C8B-B14F-4D97-AF65-F5344CB8AC3E}">
        <p14:creationId xmlns:p14="http://schemas.microsoft.com/office/powerpoint/2010/main" val="13228407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does not transmit or receive as effectively</a:t>
            </a:r>
          </a:p>
          <a:p>
            <a:r>
              <a:rPr lang="en-US" dirty="0" smtClean="0"/>
              <a:t>B. It transmits only circularly polarized signals</a:t>
            </a:r>
          </a:p>
          <a:p>
            <a:r>
              <a:rPr lang="en-US" dirty="0" smtClean="0"/>
              <a:t>C. If the rubber end cap is lost, it will unravel very quickly</a:t>
            </a:r>
          </a:p>
          <a:p>
            <a:r>
              <a:rPr lang="en-US" dirty="0" smtClean="0"/>
              <a:t>D. All of these choices are correct</a:t>
            </a:r>
          </a:p>
          <a:p>
            <a:pPr lvl="1"/>
            <a:r>
              <a:rPr lang="en-US" dirty="0" smtClean="0"/>
              <a:t> T9A04 HRLM (4-15)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800" dirty="0">
                <a:solidFill>
                  <a:prstClr val="black"/>
                </a:solidFill>
                <a:cs typeface="Arial" panose="020B0604020202020204" pitchFamily="34" charset="0"/>
              </a:rPr>
              <a:t>What is a disadvantage of the “rubber duck” antenna supplied with most handheld radio transceivers when compared to a full-sized quarter-wave antenna?</a:t>
            </a:r>
            <a:endParaRPr lang="en-US" sz="2900" dirty="0" smtClean="0">
              <a:solidFill>
                <a:srgbClr val="000000"/>
              </a:solidFill>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36552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It does not transmit or receive as effectively</a:t>
            </a:r>
          </a:p>
          <a:p>
            <a:r>
              <a:rPr lang="en-US" dirty="0" smtClean="0"/>
              <a:t>B. It transmits only circularly polarized signals</a:t>
            </a:r>
          </a:p>
          <a:p>
            <a:r>
              <a:rPr lang="en-US" dirty="0" smtClean="0"/>
              <a:t>C. If the rubber end cap is lost, it will unravel very quickly</a:t>
            </a:r>
          </a:p>
          <a:p>
            <a:r>
              <a:rPr lang="en-US" dirty="0" smtClean="0"/>
              <a:t>D. All of these choices are correct</a:t>
            </a:r>
          </a:p>
          <a:p>
            <a:pPr lvl="1"/>
            <a:r>
              <a:rPr lang="en-US" dirty="0" smtClean="0"/>
              <a:t> T9A04 HRLM (4-15)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800" dirty="0">
                <a:solidFill>
                  <a:prstClr val="black"/>
                </a:solidFill>
                <a:cs typeface="Arial" panose="020B0604020202020204" pitchFamily="34" charset="0"/>
              </a:rPr>
              <a:t>What is a disadvantage of the “rubber duck” antenna supplied with most handheld radio transceivers when compared to a full-sized quarter-wave antenna?</a:t>
            </a:r>
            <a:endParaRPr lang="en-US" sz="2900" dirty="0" smtClean="0">
              <a:solidFill>
                <a:srgbClr val="000000"/>
              </a:solidFill>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6742880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438400"/>
            <a:ext cx="7772400" cy="1295400"/>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a:t>
            </a:r>
            <a:br>
              <a:rPr lang="en-US" sz="4000" dirty="0">
                <a:latin typeface="Arial" pitchFamily="34" charset="0"/>
                <a:cs typeface="Arial" pitchFamily="34" charset="0"/>
              </a:rPr>
            </a:br>
            <a:endParaRPr lang="en-US" sz="36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smtClean="0">
                <a:latin typeface="Arial" pitchFamily="34" charset="0"/>
                <a:cs typeface="Arial" pitchFamily="34" charset="0"/>
              </a:rPr>
              <a:t>Practical </a:t>
            </a:r>
            <a:r>
              <a:rPr lang="en-US" sz="3200" dirty="0">
                <a:latin typeface="Arial" pitchFamily="34" charset="0"/>
                <a:cs typeface="Arial" pitchFamily="34" charset="0"/>
              </a:rPr>
              <a:t>Antennas</a:t>
            </a:r>
          </a:p>
        </p:txBody>
      </p:sp>
    </p:spTree>
    <p:extLst>
      <p:ext uri="{BB962C8B-B14F-4D97-AF65-F5344CB8AC3E}">
        <p14:creationId xmlns:p14="http://schemas.microsoft.com/office/powerpoint/2010/main" val="37157062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Dipole</a:t>
            </a:r>
          </a:p>
        </p:txBody>
      </p:sp>
      <p:sp>
        <p:nvSpPr>
          <p:cNvPr id="717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Most basic </a:t>
            </a:r>
            <a:r>
              <a:rPr lang="en-US" sz="3200" dirty="0" smtClean="0">
                <a:latin typeface="Arial" panose="020B0604020202020204" pitchFamily="34" charset="0"/>
              </a:rPr>
              <a:t>antenna</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Total </a:t>
            </a:r>
            <a:r>
              <a:rPr lang="en-US" sz="3200" dirty="0">
                <a:latin typeface="Arial" panose="020B0604020202020204" pitchFamily="34" charset="0"/>
              </a:rPr>
              <a:t>length is ½ wavelength (½ </a:t>
            </a:r>
            <a:r>
              <a:rPr lang="en-US" sz="3200" dirty="0">
                <a:latin typeface="Symbol" pitchFamily="18" charset="2"/>
              </a:rPr>
              <a:t>l</a:t>
            </a:r>
            <a:r>
              <a:rPr lang="en-US" sz="3200" dirty="0" smtClean="0">
                <a:latin typeface="Arial" panose="020B0604020202020204" pitchFamily="34" charset="0"/>
              </a:rPr>
              <a:t>)</a:t>
            </a:r>
          </a:p>
          <a:p>
            <a:pPr marL="342900" indent="-342900">
              <a:spcBef>
                <a:spcPct val="20000"/>
              </a:spcBef>
              <a:buFontTx/>
              <a:buChar char="•"/>
            </a:pPr>
            <a:r>
              <a:rPr lang="en-US" sz="3200" dirty="0" smtClean="0">
                <a:latin typeface="Arial" panose="020B0604020202020204" pitchFamily="34" charset="0"/>
              </a:rPr>
              <a:t>Usual construction:</a:t>
            </a:r>
          </a:p>
          <a:p>
            <a:pPr marL="800100" lvl="1" indent="-342900">
              <a:spcBef>
                <a:spcPct val="20000"/>
              </a:spcBef>
              <a:buFontTx/>
              <a:buChar char="•"/>
            </a:pPr>
            <a:r>
              <a:rPr lang="en-US" sz="2800" dirty="0" smtClean="0">
                <a:latin typeface="Arial" panose="020B0604020202020204" pitchFamily="34" charset="0"/>
              </a:rPr>
              <a:t>Two equal halves of wire, rod, or tubing</a:t>
            </a:r>
          </a:p>
          <a:p>
            <a:pPr marL="800100" lvl="1" indent="-342900">
              <a:spcBef>
                <a:spcPct val="20000"/>
              </a:spcBef>
              <a:buFontTx/>
              <a:buChar char="•"/>
            </a:pPr>
            <a:r>
              <a:rPr lang="en-US" sz="2800" dirty="0" smtClean="0">
                <a:latin typeface="Arial" panose="020B0604020202020204" pitchFamily="34" charset="0"/>
              </a:rPr>
              <a:t>Feed line connected in the middle</a:t>
            </a:r>
          </a:p>
          <a:p>
            <a:pPr marL="342900" indent="-342900">
              <a:spcBef>
                <a:spcPct val="20000"/>
              </a:spcBef>
              <a:buFontTx/>
              <a:buChar char="•"/>
            </a:pPr>
            <a:r>
              <a:rPr lang="en-US" sz="2800" dirty="0" smtClean="0">
                <a:latin typeface="Arial" panose="020B0604020202020204" pitchFamily="34" charset="0"/>
              </a:rPr>
              <a:t>Length </a:t>
            </a:r>
            <a:r>
              <a:rPr lang="en-US" sz="2800" dirty="0">
                <a:latin typeface="Arial" panose="020B0604020202020204" pitchFamily="34" charset="0"/>
              </a:rPr>
              <a:t>(in feet) </a:t>
            </a:r>
            <a:r>
              <a:rPr lang="en-US" sz="2800" dirty="0" smtClean="0">
                <a:latin typeface="Arial" panose="020B0604020202020204" pitchFamily="34" charset="0"/>
              </a:rPr>
              <a:t>usually estimated</a:t>
            </a:r>
          </a:p>
          <a:p>
            <a:pPr marL="800100" lvl="1" indent="-342900">
              <a:spcBef>
                <a:spcPct val="20000"/>
              </a:spcBef>
              <a:buFontTx/>
              <a:buChar char="•"/>
            </a:pPr>
            <a:r>
              <a:rPr lang="en-US" sz="2800" dirty="0" smtClean="0">
                <a:latin typeface="Arial" panose="020B0604020202020204" pitchFamily="34" charset="0"/>
              </a:rPr>
              <a:t>468 </a:t>
            </a:r>
            <a:r>
              <a:rPr lang="en-US" sz="2800" dirty="0">
                <a:latin typeface="Arial" panose="020B0604020202020204" pitchFamily="34" charset="0"/>
              </a:rPr>
              <a:t>/ </a:t>
            </a:r>
            <a:r>
              <a:rPr lang="en-US" sz="2800" dirty="0" smtClean="0">
                <a:latin typeface="Arial" panose="020B0604020202020204" pitchFamily="34" charset="0"/>
              </a:rPr>
              <a:t>frequency </a:t>
            </a:r>
            <a:r>
              <a:rPr lang="en-US" sz="2800" dirty="0">
                <a:latin typeface="Arial" panose="020B0604020202020204" pitchFamily="34" charset="0"/>
              </a:rPr>
              <a:t>(in MHz</a:t>
            </a:r>
            <a:r>
              <a:rPr lang="en-US" sz="2800" dirty="0" smtClean="0">
                <a:latin typeface="Arial" panose="020B0604020202020204" pitchFamily="34" charset="0"/>
              </a:rPr>
              <a:t>) – often too short</a:t>
            </a:r>
            <a:endParaRPr lang="en-US" sz="2800" dirty="0">
              <a:latin typeface="Arial" panose="020B0604020202020204" pitchFamily="34" charset="0"/>
            </a:endParaRPr>
          </a:p>
          <a:p>
            <a:pPr marL="342900" indent="-342900">
              <a:spcBef>
                <a:spcPct val="20000"/>
              </a:spcBef>
              <a:buFontTx/>
              <a:buChar char="•"/>
            </a:pPr>
            <a:endParaRPr lang="en-US" sz="28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z="1050" smtClean="0">
                <a:latin typeface="Arial"/>
                <a:cs typeface="Arial"/>
              </a:rPr>
              <a:t>2014 Technician License Course</a:t>
            </a:r>
            <a:endParaRPr lang="en-US" sz="1050" dirty="0">
              <a:latin typeface="Arial"/>
              <a:cs typeface="Arial"/>
            </a:endParaRPr>
          </a:p>
        </p:txBody>
      </p:sp>
    </p:spTree>
    <p:extLst>
      <p:ext uri="{BB962C8B-B14F-4D97-AF65-F5344CB8AC3E}">
        <p14:creationId xmlns:p14="http://schemas.microsoft.com/office/powerpoint/2010/main" val="23827500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Dipole</a:t>
            </a:r>
          </a:p>
        </p:txBody>
      </p:sp>
      <p:sp>
        <p:nvSpPr>
          <p:cNvPr id="7170" name="Rectangle 8"/>
          <p:cNvSpPr>
            <a:spLocks noChangeArrowheads="1"/>
          </p:cNvSpPr>
          <p:nvPr/>
        </p:nvSpPr>
        <p:spPr bwMode="auto">
          <a:xfrm>
            <a:off x="457200" y="1981200"/>
            <a:ext cx="55626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Radiates strongest broadside to the dipole, weakest off the ends</a:t>
            </a:r>
          </a:p>
          <a:p>
            <a:pPr marL="342900" indent="-342900">
              <a:spcBef>
                <a:spcPct val="20000"/>
              </a:spcBef>
              <a:buFontTx/>
              <a:buChar char="•"/>
            </a:pPr>
            <a:r>
              <a:rPr lang="en-US" sz="2800" dirty="0" smtClean="0">
                <a:latin typeface="Arial" panose="020B0604020202020204" pitchFamily="34" charset="0"/>
              </a:rPr>
              <a:t>If oriented horizontally, the radiated waves are horizontally polarized</a:t>
            </a:r>
          </a:p>
          <a:p>
            <a:pPr marL="342900" indent="-342900">
              <a:spcBef>
                <a:spcPct val="20000"/>
              </a:spcBef>
              <a:buFontTx/>
              <a:buChar char="•"/>
            </a:pPr>
            <a:r>
              <a:rPr lang="en-US" sz="2800" dirty="0" smtClean="0">
                <a:latin typeface="Arial" panose="020B0604020202020204" pitchFamily="34" charset="0"/>
              </a:rPr>
              <a:t>3D radiation pattern looks like a donut or bagel</a:t>
            </a:r>
          </a:p>
          <a:p>
            <a:pPr marL="800100" lvl="1" indent="-342900">
              <a:spcBef>
                <a:spcPct val="20000"/>
              </a:spcBef>
              <a:buFontTx/>
              <a:buChar char="•"/>
            </a:pPr>
            <a:r>
              <a:rPr lang="en-US" dirty="0" smtClean="0">
                <a:latin typeface="Arial" panose="020B0604020202020204" pitchFamily="34" charset="0"/>
              </a:rPr>
              <a:t>This is a </a:t>
            </a:r>
            <a:r>
              <a:rPr lang="en-US" i="1" dirty="0" smtClean="0">
                <a:latin typeface="Arial" panose="020B0604020202020204" pitchFamily="34" charset="0"/>
              </a:rPr>
              <a:t>free-space</a:t>
            </a:r>
            <a:r>
              <a:rPr lang="en-US" dirty="0" smtClean="0">
                <a:latin typeface="Arial" panose="020B0604020202020204" pitchFamily="34" charset="0"/>
              </a:rPr>
              <a:t> picture </a:t>
            </a:r>
            <a:endParaRPr lang="en-US" sz="2000" dirty="0">
              <a:latin typeface="Arial" panose="020B0604020202020204" pitchFamily="34" charset="0"/>
            </a:endParaRPr>
          </a:p>
          <a:p>
            <a:pPr marL="342900" indent="-342900">
              <a:spcBef>
                <a:spcPct val="20000"/>
              </a:spcBef>
              <a:buFontTx/>
              <a:buChar char="•"/>
            </a:pP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4" descr="HRLM3_04-10.png"/>
          <p:cNvPicPr>
            <a:picLocks noChangeAspect="1"/>
          </p:cNvPicPr>
          <p:nvPr/>
        </p:nvPicPr>
        <p:blipFill>
          <a:blip r:embed="rId3" cstate="print"/>
          <a:stretch>
            <a:fillRect/>
          </a:stretch>
        </p:blipFill>
        <p:spPr>
          <a:xfrm>
            <a:off x="5943600" y="1600200"/>
            <a:ext cx="2694437" cy="4919482"/>
          </a:xfrm>
          <a:prstGeom prst="rect">
            <a:avLst/>
          </a:prstGeom>
        </p:spPr>
      </p:pic>
    </p:spTree>
    <p:extLst>
      <p:ext uri="{BB962C8B-B14F-4D97-AF65-F5344CB8AC3E}">
        <p14:creationId xmlns:p14="http://schemas.microsoft.com/office/powerpoint/2010/main" val="19916028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Ground-Plane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5" name="Picture 4" descr="ARRL0026.png"/>
          <p:cNvPicPr>
            <a:picLocks noChangeAspect="1"/>
          </p:cNvPicPr>
          <p:nvPr/>
        </p:nvPicPr>
        <p:blipFill>
          <a:blip r:embed="rId3" cstate="print"/>
          <a:stretch>
            <a:fillRect/>
          </a:stretch>
        </p:blipFill>
        <p:spPr>
          <a:xfrm>
            <a:off x="2133600" y="1538409"/>
            <a:ext cx="5460498" cy="4233745"/>
          </a:xfrm>
          <a:prstGeom prst="rect">
            <a:avLst/>
          </a:prstGeom>
        </p:spPr>
      </p:pic>
    </p:spTree>
    <p:extLst>
      <p:ext uri="{BB962C8B-B14F-4D97-AF65-F5344CB8AC3E}">
        <p14:creationId xmlns:p14="http://schemas.microsoft.com/office/powerpoint/2010/main" val="23291890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Ground-Plane</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latin typeface="Arial" panose="020B0604020202020204" pitchFamily="34" charset="0"/>
              </a:rPr>
              <a:t>One-half of a dipole (1/4-wavelength long) oriented perpendicularly to a </a:t>
            </a:r>
            <a:r>
              <a:rPr lang="en-US" sz="3200" i="1" dirty="0" smtClean="0">
                <a:latin typeface="Arial" panose="020B0604020202020204" pitchFamily="34" charset="0"/>
              </a:rPr>
              <a:t>ground plane </a:t>
            </a:r>
            <a:r>
              <a:rPr lang="en-US" sz="3200" dirty="0" smtClean="0">
                <a:latin typeface="Arial" panose="020B0604020202020204" pitchFamily="34" charset="0"/>
              </a:rPr>
              <a:t>that a</a:t>
            </a:r>
            <a:r>
              <a:rPr lang="en-US" altLang="ja-JP" sz="3200" dirty="0" smtClean="0">
                <a:latin typeface="Arial" panose="020B0604020202020204" pitchFamily="34" charset="0"/>
              </a:rPr>
              <a:t>cts as an “electrical mirror”</a:t>
            </a:r>
          </a:p>
          <a:p>
            <a:pPr marL="800100" lvl="1" indent="-342900">
              <a:lnSpc>
                <a:spcPct val="90000"/>
              </a:lnSpc>
              <a:spcBef>
                <a:spcPct val="20000"/>
              </a:spcBef>
              <a:buFontTx/>
              <a:buChar char="•"/>
            </a:pPr>
            <a:r>
              <a:rPr lang="en-US" altLang="ja-JP" sz="2800" dirty="0" smtClean="0">
                <a:latin typeface="Arial" panose="020B0604020202020204" pitchFamily="34" charset="0"/>
              </a:rPr>
              <a:t>Replaces the dipole’s missing half</a:t>
            </a:r>
          </a:p>
          <a:p>
            <a:pPr marL="342900" indent="-342900">
              <a:lnSpc>
                <a:spcPct val="90000"/>
              </a:lnSpc>
              <a:spcBef>
                <a:spcPct val="20000"/>
              </a:spcBef>
              <a:buFontTx/>
              <a:buChar char="•"/>
            </a:pPr>
            <a:r>
              <a:rPr lang="en-US" altLang="ja-JP" sz="3200" dirty="0" smtClean="0">
                <a:latin typeface="Arial" panose="020B0604020202020204" pitchFamily="34" charset="0"/>
              </a:rPr>
              <a:t>Any conducting surface can act as the ground-plane, including the ground!</a:t>
            </a:r>
          </a:p>
          <a:p>
            <a:pPr marL="800100" lvl="1" indent="-342900">
              <a:lnSpc>
                <a:spcPct val="90000"/>
              </a:lnSpc>
              <a:spcBef>
                <a:spcPct val="20000"/>
              </a:spcBef>
              <a:buFontTx/>
              <a:buChar char="•"/>
            </a:pPr>
            <a:r>
              <a:rPr lang="en-US" altLang="ja-JP" sz="2800" dirty="0" smtClean="0">
                <a:latin typeface="Arial" panose="020B0604020202020204" pitchFamily="34" charset="0"/>
              </a:rPr>
              <a:t>Car roof or trunk, </a:t>
            </a:r>
            <a:r>
              <a:rPr lang="en-US" altLang="ja-JP" sz="2800" dirty="0">
                <a:latin typeface="Arial" panose="020B0604020202020204" pitchFamily="34" charset="0"/>
              </a:rPr>
              <a:t>or other metal </a:t>
            </a:r>
            <a:r>
              <a:rPr lang="en-US" altLang="ja-JP" sz="2800" dirty="0" smtClean="0">
                <a:latin typeface="Arial" panose="020B0604020202020204" pitchFamily="34" charset="0"/>
              </a:rPr>
              <a:t>surface</a:t>
            </a:r>
          </a:p>
          <a:p>
            <a:pPr marL="800100" lvl="1" indent="-342900">
              <a:lnSpc>
                <a:spcPct val="90000"/>
              </a:lnSpc>
              <a:spcBef>
                <a:spcPct val="20000"/>
              </a:spcBef>
              <a:buFontTx/>
              <a:buChar char="•"/>
            </a:pPr>
            <a:r>
              <a:rPr lang="en-US" altLang="ja-JP" sz="2800" dirty="0" smtClean="0">
                <a:latin typeface="Arial" panose="020B0604020202020204" pitchFamily="34" charset="0"/>
              </a:rPr>
              <a:t>Radial wires</a:t>
            </a:r>
            <a:endParaRPr lang="en-US" altLang="ja-JP"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0275342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The Rubber Duck</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Coiled wire coated in tough plastic</a:t>
            </a:r>
          </a:p>
          <a:p>
            <a:pPr marL="342900" indent="-342900">
              <a:lnSpc>
                <a:spcPct val="90000"/>
              </a:lnSpc>
              <a:spcBef>
                <a:spcPct val="20000"/>
              </a:spcBef>
              <a:buFontTx/>
              <a:buChar char="•"/>
            </a:pPr>
            <a:r>
              <a:rPr lang="en-US" sz="2800" dirty="0" smtClean="0">
                <a:latin typeface="Arial" panose="020B0604020202020204" pitchFamily="34" charset="0"/>
              </a:rPr>
              <a:t>Convenient size, rugged enough for handheld use</a:t>
            </a:r>
          </a:p>
          <a:p>
            <a:pPr marL="342900" indent="-342900">
              <a:lnSpc>
                <a:spcPct val="90000"/>
              </a:lnSpc>
              <a:spcBef>
                <a:spcPct val="20000"/>
              </a:spcBef>
              <a:buFontTx/>
              <a:buChar char="•"/>
            </a:pPr>
            <a:r>
              <a:rPr lang="en-US" sz="2800" dirty="0" smtClean="0">
                <a:latin typeface="Arial" panose="020B0604020202020204" pitchFamily="34" charset="0"/>
              </a:rPr>
              <a:t>The radio and operator make up the ground plane</a:t>
            </a:r>
          </a:p>
          <a:p>
            <a:pPr marL="342900" indent="-342900">
              <a:lnSpc>
                <a:spcPct val="90000"/>
              </a:lnSpc>
              <a:spcBef>
                <a:spcPct val="20000"/>
              </a:spcBef>
              <a:buFontTx/>
              <a:buChar char="•"/>
            </a:pPr>
            <a:r>
              <a:rPr lang="en-US" sz="2800" dirty="0" smtClean="0">
                <a:latin typeface="Arial" panose="020B0604020202020204" pitchFamily="34" charset="0"/>
              </a:rPr>
              <a:t>Small size equals compromise performance</a:t>
            </a:r>
          </a:p>
          <a:p>
            <a:pPr marL="800100" lvl="1" indent="-342900">
              <a:lnSpc>
                <a:spcPct val="90000"/>
              </a:lnSpc>
              <a:spcBef>
                <a:spcPct val="20000"/>
              </a:spcBef>
              <a:buFontTx/>
              <a:buChar char="•"/>
            </a:pPr>
            <a:r>
              <a:rPr lang="en-US" dirty="0" smtClean="0">
                <a:latin typeface="Arial" panose="020B0604020202020204" pitchFamily="34" charset="0"/>
              </a:rPr>
              <a:t>Hold vertically to maximize range</a:t>
            </a:r>
          </a:p>
          <a:p>
            <a:pPr marL="342900" indent="-342900">
              <a:lnSpc>
                <a:spcPct val="90000"/>
              </a:lnSpc>
              <a:spcBef>
                <a:spcPct val="20000"/>
              </a:spcBef>
              <a:buFontTx/>
              <a:buChar char="•"/>
            </a:pPr>
            <a:r>
              <a:rPr lang="en-US" sz="2800" dirty="0" smtClean="0">
                <a:latin typeface="Arial" panose="020B0604020202020204" pitchFamily="34" charset="0"/>
              </a:rPr>
              <a:t>Doesn’t work well inside vehicles due to metal body shielding signal</a:t>
            </a:r>
          </a:p>
          <a:p>
            <a:pPr marL="342900" indent="-342900">
              <a:lnSpc>
                <a:spcPct val="90000"/>
              </a:lnSpc>
              <a:spcBef>
                <a:spcPct val="20000"/>
              </a:spcBef>
              <a:buFontTx/>
              <a:buChar char="•"/>
            </a:pPr>
            <a:r>
              <a:rPr lang="en-US" sz="2800" dirty="0" smtClean="0">
                <a:latin typeface="Arial" panose="020B0604020202020204" pitchFamily="34" charset="0"/>
              </a:rPr>
              <a:t>For mobile use, replace rubber duck with an external magnet-mount or permanent antenna</a:t>
            </a:r>
          </a:p>
          <a:p>
            <a:pPr marL="342900" indent="-342900">
              <a:lnSpc>
                <a:spcPct val="90000"/>
              </a:lnSpc>
              <a:spcBef>
                <a:spcPct val="20000"/>
              </a:spcBef>
              <a:buFontTx/>
              <a:buChar char="•"/>
            </a:pP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2812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Ionosphere – An RF Mirror</a:t>
            </a:r>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latin typeface="Arial" panose="020B0604020202020204" pitchFamily="34" charset="0"/>
              </a:rPr>
              <a:t>Sky-wave or skip propagation </a:t>
            </a:r>
            <a:r>
              <a:rPr lang="en-US" sz="3200" dirty="0">
                <a:latin typeface="Arial" panose="020B0604020202020204" pitchFamily="34" charset="0"/>
              </a:rPr>
              <a:t>is responsible for most </a:t>
            </a:r>
            <a:r>
              <a:rPr lang="en-US" sz="3200" dirty="0" smtClean="0">
                <a:latin typeface="Arial" panose="020B0604020202020204" pitchFamily="34" charset="0"/>
              </a:rPr>
              <a:t>over-the-horizon propagation on HF and low VHF (10 and 6 meters) during peaks of the sunspot cycle.</a:t>
            </a:r>
          </a:p>
          <a:p>
            <a:pPr marL="342900" indent="-342900">
              <a:lnSpc>
                <a:spcPct val="90000"/>
              </a:lnSpc>
              <a:spcBef>
                <a:spcPct val="20000"/>
              </a:spcBef>
              <a:buFontTx/>
              <a:buChar char="•"/>
            </a:pPr>
            <a:r>
              <a:rPr lang="en-US" sz="3200" dirty="0" smtClean="0">
                <a:latin typeface="Arial" panose="020B0604020202020204" pitchFamily="34" charset="0"/>
              </a:rPr>
              <a:t>Skip is very rare on the 144 MHz and higher UHF bands.</a:t>
            </a:r>
          </a:p>
          <a:p>
            <a:pPr marL="342900" indent="-342900">
              <a:lnSpc>
                <a:spcPct val="90000"/>
              </a:lnSpc>
              <a:spcBef>
                <a:spcPct val="20000"/>
              </a:spcBef>
              <a:buFontTx/>
              <a:buChar char="•"/>
            </a:pPr>
            <a:r>
              <a:rPr lang="en-US" sz="3200" dirty="0" smtClean="0">
                <a:latin typeface="Arial" panose="020B0604020202020204" pitchFamily="34" charset="0"/>
              </a:rPr>
              <a:t>Each ground-to-sky-to-ground trip is called a </a:t>
            </a:r>
            <a:r>
              <a:rPr lang="en-US" sz="3200" i="1" dirty="0" smtClean="0">
                <a:latin typeface="Arial" panose="020B0604020202020204" pitchFamily="34" charset="0"/>
              </a:rPr>
              <a:t>hop</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5180782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Dipole Construction</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5" name="Rectangle 5"/>
          <p:cNvSpPr>
            <a:spLocks noChangeArrowheads="1"/>
          </p:cNvSpPr>
          <p:nvPr/>
        </p:nvSpPr>
        <p:spPr bwMode="auto">
          <a:xfrm>
            <a:off x="533400" y="1828800"/>
            <a:ext cx="2514600" cy="3810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Start with excess length (490 / f) and adjust</a:t>
            </a:r>
          </a:p>
          <a:p>
            <a:pPr marL="342900" indent="-342900">
              <a:lnSpc>
                <a:spcPct val="90000"/>
              </a:lnSpc>
              <a:spcBef>
                <a:spcPct val="20000"/>
              </a:spcBef>
              <a:buFontTx/>
              <a:buChar char="•"/>
            </a:pPr>
            <a:r>
              <a:rPr lang="en-US" sz="2800" dirty="0" smtClean="0">
                <a:latin typeface="Arial" panose="020B0604020202020204" pitchFamily="34" charset="0"/>
              </a:rPr>
              <a:t>To raise resonant frequency, shorten each half equally</a:t>
            </a:r>
            <a:endParaRPr lang="en-US" sz="2800" dirty="0">
              <a:latin typeface="Arial" panose="020B0604020202020204" pitchFamily="34" charset="0"/>
            </a:endParaRPr>
          </a:p>
        </p:txBody>
      </p:sp>
      <p:pic>
        <p:nvPicPr>
          <p:cNvPr id="6" name="Picture 5" descr="HBK05_22-012.png"/>
          <p:cNvPicPr>
            <a:picLocks noChangeAspect="1"/>
          </p:cNvPicPr>
          <p:nvPr/>
        </p:nvPicPr>
        <p:blipFill>
          <a:blip r:embed="rId3" cstate="print"/>
          <a:stretch>
            <a:fillRect/>
          </a:stretch>
        </p:blipFill>
        <p:spPr>
          <a:xfrm>
            <a:off x="2895600" y="1981200"/>
            <a:ext cx="5875576" cy="3182119"/>
          </a:xfrm>
          <a:prstGeom prst="rect">
            <a:avLst/>
          </a:prstGeom>
        </p:spPr>
      </p:pic>
    </p:spTree>
    <p:extLst>
      <p:ext uri="{BB962C8B-B14F-4D97-AF65-F5344CB8AC3E}">
        <p14:creationId xmlns:p14="http://schemas.microsoft.com/office/powerpoint/2010/main" val="32984952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Ground-Plane Construction</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752600"/>
            <a:ext cx="7772400" cy="4191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latin typeface="Arial" panose="020B0604020202020204" pitchFamily="34" charset="0"/>
              </a:rPr>
              <a:t>Length (in feet) usually estimated</a:t>
            </a:r>
          </a:p>
          <a:p>
            <a:pPr marL="800100" lvl="1" indent="-342900">
              <a:lnSpc>
                <a:spcPct val="90000"/>
              </a:lnSpc>
              <a:spcBef>
                <a:spcPct val="20000"/>
              </a:spcBef>
              <a:buFontTx/>
              <a:buChar char="•"/>
            </a:pPr>
            <a:r>
              <a:rPr lang="en-US" sz="2800" dirty="0" smtClean="0">
                <a:latin typeface="Arial" panose="020B0604020202020204" pitchFamily="34" charset="0"/>
              </a:rPr>
              <a:t>234 / frequency (in MHz) – often short, start long and trim to length</a:t>
            </a:r>
          </a:p>
          <a:p>
            <a:pPr marL="800100" lvl="1" indent="-342900">
              <a:lnSpc>
                <a:spcPct val="90000"/>
              </a:lnSpc>
              <a:spcBef>
                <a:spcPct val="20000"/>
              </a:spcBef>
              <a:buFontTx/>
              <a:buChar char="•"/>
            </a:pPr>
            <a:r>
              <a:rPr lang="en-US" sz="2800" dirty="0" smtClean="0">
                <a:latin typeface="Arial" panose="020B0604020202020204" pitchFamily="34" charset="0"/>
              </a:rPr>
              <a:t>Thickness of whip or rod also affects calculated length</a:t>
            </a:r>
          </a:p>
          <a:p>
            <a:pPr marL="342900" indent="-342900">
              <a:lnSpc>
                <a:spcPct val="90000"/>
              </a:lnSpc>
              <a:spcBef>
                <a:spcPct val="20000"/>
              </a:spcBef>
              <a:buFontTx/>
              <a:buChar char="•"/>
            </a:pPr>
            <a:r>
              <a:rPr lang="en-US" sz="3200" dirty="0" smtClean="0">
                <a:latin typeface="Arial" panose="020B0604020202020204" pitchFamily="34" charset="0"/>
              </a:rPr>
              <a:t>Vertical ground-plane antennas are </a:t>
            </a:r>
            <a:r>
              <a:rPr lang="en-US" sz="3200" dirty="0" err="1" smtClean="0">
                <a:latin typeface="Arial" panose="020B0604020202020204" pitchFamily="34" charset="0"/>
              </a:rPr>
              <a:t>omni</a:t>
            </a:r>
            <a:r>
              <a:rPr lang="en-US" sz="3200" dirty="0" smtClean="0">
                <a:latin typeface="Arial" panose="020B0604020202020204" pitchFamily="34" charset="0"/>
              </a:rPr>
              <a:t>-directional</a:t>
            </a:r>
          </a:p>
          <a:p>
            <a:pPr marL="800100" lvl="1" indent="-342900">
              <a:lnSpc>
                <a:spcPct val="90000"/>
              </a:lnSpc>
              <a:spcBef>
                <a:spcPct val="20000"/>
              </a:spcBef>
              <a:buFontTx/>
              <a:buChar char="•"/>
            </a:pPr>
            <a:r>
              <a:rPr lang="en-US" sz="2800" dirty="0" smtClean="0">
                <a:latin typeface="Arial" panose="020B0604020202020204" pitchFamily="34" charset="0"/>
              </a:rPr>
              <a:t>Mount mobile whips in center of roof or trunk for best coverage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846798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Ground-Plane Construction</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Lengthening a ¼-wavelength VHF/UHF ground-plane to </a:t>
            </a:r>
            <a:r>
              <a:rPr lang="en-US" sz="2800" baseline="30000" dirty="0" smtClean="0">
                <a:latin typeface="Arial" panose="020B0604020202020204" pitchFamily="34" charset="0"/>
              </a:rPr>
              <a:t>5</a:t>
            </a:r>
            <a:r>
              <a:rPr lang="en-US" sz="2200" dirty="0" smtClean="0">
                <a:latin typeface="Arial" panose="020B0604020202020204" pitchFamily="34" charset="0"/>
              </a:rPr>
              <a:t>/</a:t>
            </a:r>
            <a:r>
              <a:rPr lang="en-US" sz="1800" dirty="0" smtClean="0">
                <a:latin typeface="Arial" panose="020B0604020202020204" pitchFamily="34" charset="0"/>
              </a:rPr>
              <a:t>8</a:t>
            </a:r>
            <a:r>
              <a:rPr lang="en-US" sz="2800" dirty="0" smtClean="0">
                <a:latin typeface="Arial" panose="020B0604020202020204" pitchFamily="34" charset="0"/>
              </a:rPr>
              <a:t> wavelengths focuses more signal toward the horizon which usually improves range.</a:t>
            </a:r>
          </a:p>
          <a:p>
            <a:pPr marL="342900" indent="-342900">
              <a:lnSpc>
                <a:spcPct val="90000"/>
              </a:lnSpc>
              <a:spcBef>
                <a:spcPct val="20000"/>
              </a:spcBef>
              <a:buFontTx/>
              <a:buChar char="•"/>
            </a:pPr>
            <a:r>
              <a:rPr lang="en-US" sz="2800" dirty="0" smtClean="0">
                <a:latin typeface="Arial" panose="020B0604020202020204" pitchFamily="34" charset="0"/>
              </a:rPr>
              <a:t>At HF, vertical antenna size is quite large.</a:t>
            </a:r>
          </a:p>
          <a:p>
            <a:pPr marL="800100" lvl="1" indent="-342900">
              <a:lnSpc>
                <a:spcPct val="90000"/>
              </a:lnSpc>
              <a:spcBef>
                <a:spcPct val="20000"/>
              </a:spcBef>
              <a:buFontTx/>
              <a:buChar char="•"/>
            </a:pPr>
            <a:r>
              <a:rPr lang="en-US" sz="2800" dirty="0">
                <a:latin typeface="Arial" panose="020B0604020202020204" pitchFamily="34" charset="0"/>
              </a:rPr>
              <a:t>4</a:t>
            </a:r>
            <a:r>
              <a:rPr lang="en-US" sz="2800" dirty="0" smtClean="0">
                <a:latin typeface="Arial" panose="020B0604020202020204" pitchFamily="34" charset="0"/>
              </a:rPr>
              <a:t>0 meter ¼-wavelength whip is about 32 feet</a:t>
            </a:r>
          </a:p>
          <a:p>
            <a:pPr marL="800100" lvl="1" indent="-342900">
              <a:lnSpc>
                <a:spcPct val="90000"/>
              </a:lnSpc>
              <a:spcBef>
                <a:spcPct val="20000"/>
              </a:spcBef>
              <a:buFontTx/>
              <a:buChar char="•"/>
            </a:pPr>
            <a:r>
              <a:rPr lang="en-US" sz="2800" dirty="0" smtClean="0">
                <a:latin typeface="Arial" panose="020B0604020202020204" pitchFamily="34" charset="0"/>
              </a:rPr>
              <a:t>Inserting an inductor makes the antenna longer electrically</a:t>
            </a:r>
          </a:p>
          <a:p>
            <a:pPr marL="800100" lvl="1" indent="-342900">
              <a:lnSpc>
                <a:spcPct val="90000"/>
              </a:lnSpc>
              <a:spcBef>
                <a:spcPct val="20000"/>
              </a:spcBef>
              <a:buFontTx/>
              <a:buChar char="•"/>
            </a:pPr>
            <a:r>
              <a:rPr lang="en-US" sz="2800" dirty="0" smtClean="0">
                <a:latin typeface="Arial" panose="020B0604020202020204" pitchFamily="34" charset="0"/>
              </a:rPr>
              <a:t>Reduces physical length required</a:t>
            </a:r>
          </a:p>
          <a:p>
            <a:pPr marL="342900" indent="-342900">
              <a:lnSpc>
                <a:spcPct val="90000"/>
              </a:lnSpc>
              <a:spcBef>
                <a:spcPct val="20000"/>
              </a:spcBef>
              <a:buFontTx/>
              <a:buChar char="•"/>
            </a:pP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1096034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Beam antennas focus or direct RF energy in a desired </a:t>
            </a:r>
            <a:r>
              <a:rPr lang="en-US" sz="3200" dirty="0" smtClean="0">
                <a:latin typeface="Arial" panose="020B0604020202020204" pitchFamily="34" charset="0"/>
              </a:rPr>
              <a:t>direction.</a:t>
            </a:r>
          </a:p>
          <a:p>
            <a:pPr marL="800100" lvl="1" indent="-342900">
              <a:spcBef>
                <a:spcPct val="20000"/>
              </a:spcBef>
              <a:buFontTx/>
              <a:buChar char="•"/>
            </a:pPr>
            <a:r>
              <a:rPr lang="en-US" sz="2800" dirty="0" smtClean="0">
                <a:latin typeface="Arial" panose="020B0604020202020204" pitchFamily="34" charset="0"/>
              </a:rPr>
              <a:t>Gain improves range</a:t>
            </a:r>
          </a:p>
          <a:p>
            <a:pPr marL="800100" lvl="1" indent="-342900">
              <a:spcBef>
                <a:spcPct val="20000"/>
              </a:spcBef>
              <a:buFontTx/>
              <a:buChar char="•"/>
            </a:pPr>
            <a:r>
              <a:rPr lang="en-US" sz="2800" dirty="0" smtClean="0">
                <a:latin typeface="Arial" panose="020B0604020202020204" pitchFamily="34" charset="0"/>
              </a:rPr>
              <a:t>Reduces reception in unwanted directions</a:t>
            </a:r>
          </a:p>
          <a:p>
            <a:pPr marL="800100" lvl="1" indent="-342900">
              <a:spcBef>
                <a:spcPct val="20000"/>
              </a:spcBef>
              <a:buFontTx/>
              <a:buChar char="•"/>
            </a:pPr>
            <a:r>
              <a:rPr lang="en-US" sz="2800" dirty="0" smtClean="0">
                <a:latin typeface="Arial" panose="020B0604020202020204" pitchFamily="34" charset="0"/>
              </a:rPr>
              <a:t>Reduces interference to and from other stations</a:t>
            </a:r>
          </a:p>
          <a:p>
            <a:pPr marL="342900" indent="-342900">
              <a:spcBef>
                <a:spcPct val="20000"/>
              </a:spcBef>
              <a:buFontTx/>
              <a:buChar char="•"/>
            </a:pPr>
            <a:r>
              <a:rPr lang="en-US" sz="3200" dirty="0" smtClean="0">
                <a:latin typeface="Arial" panose="020B0604020202020204" pitchFamily="34" charset="0"/>
              </a:rPr>
              <a:t>Directional characteristics are the same for receiving as they are for transmitting.</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97370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Directional (Beam) Antennas</a:t>
            </a:r>
          </a:p>
        </p:txBody>
      </p:sp>
      <p:pic>
        <p:nvPicPr>
          <p:cNvPr id="17410" name="Picture 5" descr="HBK05_22-069"/>
          <p:cNvPicPr>
            <a:picLocks noChangeAspect="1" noChangeArrowheads="1"/>
          </p:cNvPicPr>
          <p:nvPr/>
        </p:nvPicPr>
        <p:blipFill>
          <a:blip r:embed="rId3" cstate="print"/>
          <a:srcRect l="3436" r="3745"/>
          <a:stretch>
            <a:fillRect/>
          </a:stretch>
        </p:blipFill>
        <p:spPr bwMode="auto">
          <a:xfrm>
            <a:off x="381000" y="2819400"/>
            <a:ext cx="3536950" cy="1897063"/>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6" name="Rectangle 5"/>
          <p:cNvSpPr/>
          <p:nvPr/>
        </p:nvSpPr>
        <p:spPr>
          <a:xfrm>
            <a:off x="1524000" y="2057400"/>
            <a:ext cx="1027654" cy="584775"/>
          </a:xfrm>
          <a:prstGeom prst="rect">
            <a:avLst/>
          </a:prstGeom>
        </p:spPr>
        <p:txBody>
          <a:bodyPr wrap="none">
            <a:spAutoFit/>
          </a:bodyPr>
          <a:lstStyle/>
          <a:p>
            <a:r>
              <a:rPr lang="en-US" sz="3200" b="1" dirty="0" smtClean="0">
                <a:latin typeface="Arial" panose="020B0604020202020204" pitchFamily="34" charset="0"/>
              </a:rPr>
              <a:t>Yagi</a:t>
            </a:r>
            <a:endParaRPr lang="en-US" sz="3200" b="1" dirty="0">
              <a:latin typeface="Arial" panose="020B0604020202020204" pitchFamily="34" charset="0"/>
            </a:endParaRPr>
          </a:p>
        </p:txBody>
      </p:sp>
      <p:sp>
        <p:nvSpPr>
          <p:cNvPr id="7" name="Rectangle 6"/>
          <p:cNvSpPr/>
          <p:nvPr/>
        </p:nvSpPr>
        <p:spPr>
          <a:xfrm>
            <a:off x="5867400" y="5562600"/>
            <a:ext cx="1459054" cy="584775"/>
          </a:xfrm>
          <a:prstGeom prst="rect">
            <a:avLst/>
          </a:prstGeom>
        </p:spPr>
        <p:txBody>
          <a:bodyPr wrap="none">
            <a:spAutoFit/>
          </a:bodyPr>
          <a:lstStyle/>
          <a:p>
            <a:r>
              <a:rPr lang="en-US" sz="3200" b="1" dirty="0" smtClean="0">
                <a:latin typeface="Arial" panose="020B0604020202020204" pitchFamily="34" charset="0"/>
              </a:rPr>
              <a:t>Quads</a:t>
            </a:r>
            <a:endParaRPr lang="en-US" sz="3200" b="1" dirty="0">
              <a:latin typeface="Arial" panose="020B0604020202020204" pitchFamily="34" charset="0"/>
            </a:endParaRPr>
          </a:p>
        </p:txBody>
      </p:sp>
      <p:pic>
        <p:nvPicPr>
          <p:cNvPr id="8" name="Picture 7" descr="HBK05_22-070.png"/>
          <p:cNvPicPr>
            <a:picLocks noChangeAspect="1"/>
          </p:cNvPicPr>
          <p:nvPr/>
        </p:nvPicPr>
        <p:blipFill>
          <a:blip r:embed="rId4" cstate="print"/>
          <a:stretch>
            <a:fillRect/>
          </a:stretch>
        </p:blipFill>
        <p:spPr>
          <a:xfrm>
            <a:off x="4343400" y="2209800"/>
            <a:ext cx="4566556" cy="3304038"/>
          </a:xfrm>
          <a:prstGeom prst="rect">
            <a:avLst/>
          </a:prstGeom>
        </p:spPr>
      </p:pic>
    </p:spTree>
    <p:extLst>
      <p:ext uri="{BB962C8B-B14F-4D97-AF65-F5344CB8AC3E}">
        <p14:creationId xmlns:p14="http://schemas.microsoft.com/office/powerpoint/2010/main" val="38692329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Used for “</a:t>
            </a:r>
            <a:r>
              <a:rPr lang="en-US" sz="3200" dirty="0" err="1" smtClean="0">
                <a:latin typeface="Arial" panose="020B0604020202020204" pitchFamily="34" charset="0"/>
              </a:rPr>
              <a:t>DXing</a:t>
            </a:r>
            <a:r>
              <a:rPr lang="en-US" sz="3200" dirty="0" smtClean="0">
                <a:latin typeface="Arial" panose="020B0604020202020204" pitchFamily="34" charset="0"/>
              </a:rPr>
              <a:t>” to obtain maximum range for contacts</a:t>
            </a:r>
          </a:p>
          <a:p>
            <a:pPr marL="342900" indent="-342900">
              <a:spcBef>
                <a:spcPct val="20000"/>
              </a:spcBef>
              <a:buFontTx/>
              <a:buChar char="•"/>
            </a:pPr>
            <a:r>
              <a:rPr lang="en-US" sz="3200" dirty="0" smtClean="0">
                <a:latin typeface="Arial" panose="020B0604020202020204" pitchFamily="34" charset="0"/>
              </a:rPr>
              <a:t>Can be used at VHF/UHF to avoid multi-path and bypass obstructions</a:t>
            </a:r>
          </a:p>
          <a:p>
            <a:pPr marL="800100" lvl="1" indent="-342900">
              <a:spcBef>
                <a:spcPct val="20000"/>
              </a:spcBef>
              <a:buFontTx/>
              <a:buChar char="•"/>
            </a:pPr>
            <a:r>
              <a:rPr lang="en-US" sz="2800" dirty="0" smtClean="0">
                <a:latin typeface="Arial" panose="020B0604020202020204" pitchFamily="34" charset="0"/>
              </a:rPr>
              <a:t>Use vertical elements for repeaters and FM simplex contacts</a:t>
            </a:r>
          </a:p>
          <a:p>
            <a:pPr marL="800100" lvl="1" indent="-342900">
              <a:spcBef>
                <a:spcPct val="20000"/>
              </a:spcBef>
              <a:buFontTx/>
              <a:buChar char="•"/>
            </a:pPr>
            <a:r>
              <a:rPr lang="en-US" sz="2800" dirty="0" smtClean="0">
                <a:latin typeface="Arial" panose="020B0604020202020204" pitchFamily="34" charset="0"/>
              </a:rPr>
              <a:t>Use horizontal elements for CW and SSB contacts to reduce ground losses </a:t>
            </a:r>
          </a:p>
          <a:p>
            <a:pPr marL="342900" indent="-342900">
              <a:spcBef>
                <a:spcPct val="20000"/>
              </a:spcBef>
              <a:buFontTx/>
              <a:buChar char="•"/>
            </a:pPr>
            <a:endParaRPr lang="en-US" sz="3200" dirty="0" smtClean="0">
              <a:latin typeface="Arial" panose="020B0604020202020204" pitchFamily="34" charset="0"/>
            </a:endParaRPr>
          </a:p>
          <a:p>
            <a:pPr marL="800100" lvl="1" indent="-342900">
              <a:spcBef>
                <a:spcPct val="20000"/>
              </a:spcBef>
              <a:buFontTx/>
              <a:buChar char="•"/>
            </a:pP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63022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At microwave frequencies (above 1 GHz) it becomes practical to use a dish antenna</a:t>
            </a:r>
          </a:p>
          <a:p>
            <a:pPr marL="342900" indent="-342900">
              <a:spcBef>
                <a:spcPct val="20000"/>
              </a:spcBef>
              <a:buFontTx/>
              <a:buChar char="•"/>
            </a:pPr>
            <a:r>
              <a:rPr lang="en-US" sz="3200" dirty="0" smtClean="0">
                <a:latin typeface="Arial" panose="020B0604020202020204" pitchFamily="34" charset="0"/>
              </a:rPr>
              <a:t>Short wavelength</a:t>
            </a:r>
          </a:p>
          <a:p>
            <a:pPr marL="342900" indent="-342900">
              <a:spcBef>
                <a:spcPct val="20000"/>
              </a:spcBef>
              <a:buFontTx/>
              <a:buChar char="•"/>
            </a:pPr>
            <a:r>
              <a:rPr lang="en-US" sz="3200" dirty="0" smtClean="0">
                <a:latin typeface="Arial" panose="020B0604020202020204" pitchFamily="34" charset="0"/>
              </a:rPr>
              <a:t>High gain</a:t>
            </a:r>
          </a:p>
          <a:p>
            <a:pPr marL="342900" indent="-342900">
              <a:spcBef>
                <a:spcPct val="20000"/>
              </a:spcBef>
              <a:buFontTx/>
              <a:buChar char="•"/>
            </a:pPr>
            <a:r>
              <a:rPr lang="en-US" sz="3200" dirty="0" smtClean="0">
                <a:latin typeface="Arial" panose="020B0604020202020204" pitchFamily="34" charset="0"/>
              </a:rPr>
              <a:t>Small size</a:t>
            </a:r>
            <a:endParaRPr lang="en-US" sz="2800" dirty="0" smtClean="0">
              <a:latin typeface="Arial" panose="020B0604020202020204" pitchFamily="34" charset="0"/>
            </a:endParaRPr>
          </a:p>
          <a:p>
            <a:pPr marL="342900" indent="-342900">
              <a:spcBef>
                <a:spcPct val="20000"/>
              </a:spcBef>
              <a:buFontTx/>
              <a:buChar char="•"/>
            </a:pPr>
            <a:endParaRPr lang="en-US" sz="3200" dirty="0" smtClean="0">
              <a:latin typeface="Arial" panose="020B0604020202020204" pitchFamily="34" charset="0"/>
            </a:endParaRPr>
          </a:p>
          <a:p>
            <a:pPr marL="800100" lvl="1" indent="-342900">
              <a:spcBef>
                <a:spcPct val="20000"/>
              </a:spcBef>
              <a:buFontTx/>
              <a:buChar char="•"/>
            </a:pP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88066" name="Picture 2"/>
          <p:cNvPicPr>
            <a:picLocks noChangeAspect="1" noChangeArrowheads="1"/>
          </p:cNvPicPr>
          <p:nvPr/>
        </p:nvPicPr>
        <p:blipFill>
          <a:blip r:embed="rId3" cstate="print"/>
          <a:srcRect/>
          <a:stretch>
            <a:fillRect/>
          </a:stretch>
        </p:blipFill>
        <p:spPr bwMode="auto">
          <a:xfrm>
            <a:off x="3429000" y="3505200"/>
            <a:ext cx="4438650" cy="2752725"/>
          </a:xfrm>
          <a:prstGeom prst="rect">
            <a:avLst/>
          </a:prstGeom>
          <a:noFill/>
          <a:ln w="9525">
            <a:noFill/>
            <a:miter lim="800000"/>
            <a:headEnd/>
            <a:tailEnd/>
          </a:ln>
        </p:spPr>
      </p:pic>
    </p:spTree>
    <p:extLst>
      <p:ext uri="{BB962C8B-B14F-4D97-AF65-F5344CB8AC3E}">
        <p14:creationId xmlns:p14="http://schemas.microsoft.com/office/powerpoint/2010/main" val="3563817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Practical Feed Lines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Coaxial cables</a:t>
            </a:r>
          </a:p>
          <a:p>
            <a:pPr marL="800100" lvl="1" indent="-342900">
              <a:spcBef>
                <a:spcPct val="20000"/>
              </a:spcBef>
              <a:buFontTx/>
              <a:buChar char="•"/>
            </a:pPr>
            <a:r>
              <a:rPr lang="en-US" sz="2800" dirty="0" smtClean="0">
                <a:latin typeface="Arial" panose="020B0604020202020204" pitchFamily="34" charset="0"/>
              </a:rPr>
              <a:t>Larger diameter cables have lower loss</a:t>
            </a:r>
          </a:p>
          <a:p>
            <a:pPr marL="1257300" lvl="2" indent="-342900">
              <a:spcBef>
                <a:spcPct val="20000"/>
              </a:spcBef>
              <a:buFontTx/>
              <a:buChar char="•"/>
            </a:pPr>
            <a:r>
              <a:rPr lang="en-US" dirty="0" smtClean="0">
                <a:latin typeface="Arial" panose="020B0604020202020204" pitchFamily="34" charset="0"/>
              </a:rPr>
              <a:t>Loss is measured in dB/foot</a:t>
            </a:r>
          </a:p>
          <a:p>
            <a:pPr marL="1257300" lvl="2" indent="-342900">
              <a:spcBef>
                <a:spcPct val="20000"/>
              </a:spcBef>
              <a:buFontTx/>
              <a:buChar char="•"/>
            </a:pPr>
            <a:r>
              <a:rPr lang="en-US" dirty="0" smtClean="0">
                <a:latin typeface="Arial" panose="020B0604020202020204" pitchFamily="34" charset="0"/>
              </a:rPr>
              <a:t>Loss increases with frequency</a:t>
            </a:r>
          </a:p>
          <a:p>
            <a:pPr marL="800100" lvl="1" indent="-342900">
              <a:spcBef>
                <a:spcPct val="20000"/>
              </a:spcBef>
              <a:buFontTx/>
              <a:buChar char="•"/>
            </a:pPr>
            <a:r>
              <a:rPr lang="en-US" sz="2800" dirty="0" smtClean="0">
                <a:latin typeface="Arial" panose="020B0604020202020204" pitchFamily="34" charset="0"/>
              </a:rPr>
              <a:t>Keep water out! Protect the jacket from cuts and cracks and ultraviolet exposure.</a:t>
            </a:r>
          </a:p>
          <a:p>
            <a:pPr marL="1257300" lvl="2" indent="-342900">
              <a:spcBef>
                <a:spcPct val="20000"/>
              </a:spcBef>
              <a:buFontTx/>
              <a:buChar char="•"/>
            </a:pPr>
            <a:r>
              <a:rPr lang="en-US" dirty="0" smtClean="0">
                <a:latin typeface="Arial" panose="020B0604020202020204" pitchFamily="34" charset="0"/>
              </a:rPr>
              <a:t>Some cable is UV-rated</a:t>
            </a: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7329992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Common Coaxial Cables</a:t>
            </a:r>
            <a:endParaRPr lang="en-US" sz="4400" dirty="0">
              <a:latin typeface="Arial" panose="020B0604020202020204" pitchFamily="34" charset="0"/>
            </a:endParaRPr>
          </a:p>
        </p:txBody>
      </p:sp>
      <p:sp>
        <p:nvSpPr>
          <p:cNvPr id="21506" name="Rectangle 5"/>
          <p:cNvSpPr>
            <a:spLocks noChangeArrowheads="1"/>
          </p:cNvSpPr>
          <p:nvPr/>
        </p:nvSpPr>
        <p:spPr bwMode="auto">
          <a:xfrm>
            <a:off x="609600" y="1676400"/>
            <a:ext cx="7924800" cy="43434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RG-174: miniature, short connections only</a:t>
            </a:r>
          </a:p>
          <a:p>
            <a:pPr marL="342900" indent="-342900">
              <a:spcBef>
                <a:spcPct val="20000"/>
              </a:spcBef>
              <a:buFontTx/>
              <a:buChar char="•"/>
            </a:pPr>
            <a:r>
              <a:rPr lang="en-US" sz="3200" dirty="0" smtClean="0">
                <a:latin typeface="Arial" panose="020B0604020202020204" pitchFamily="34" charset="0"/>
              </a:rPr>
              <a:t>RG-58: </a:t>
            </a:r>
            <a:r>
              <a:rPr lang="en-US" sz="3200" dirty="0" smtClean="0">
                <a:latin typeface="Arial" panose="020B0604020202020204" pitchFamily="34" charset="0"/>
                <a:sym typeface="Symbol"/>
              </a:rPr>
              <a:t>0.2" OD, lossy at VHF/UHF</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RG-8X: </a:t>
            </a:r>
            <a:r>
              <a:rPr lang="en-US" sz="3200" dirty="0" smtClean="0">
                <a:latin typeface="Arial" panose="020B0604020202020204" pitchFamily="34" charset="0"/>
                <a:sym typeface="Symbol"/>
              </a:rPr>
              <a:t>0.25" OD, good through low VHF</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RG-8/RG-213; 0.4</a:t>
            </a:r>
            <a:r>
              <a:rPr lang="en-US" sz="3200" dirty="0">
                <a:latin typeface="Arial" panose="020B0604020202020204" pitchFamily="34" charset="0"/>
                <a:sym typeface="Symbol"/>
              </a:rPr>
              <a:t>"</a:t>
            </a:r>
            <a:r>
              <a:rPr lang="en-US" sz="3200" dirty="0" smtClean="0">
                <a:latin typeface="Arial" panose="020B0604020202020204" pitchFamily="34" charset="0"/>
              </a:rPr>
              <a:t> OD, used through UHF</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Hard line: ½</a:t>
            </a:r>
            <a:r>
              <a:rPr lang="en-US" sz="3200" dirty="0">
                <a:latin typeface="Arial" panose="020B0604020202020204" pitchFamily="34" charset="0"/>
                <a:sym typeface="Symbol"/>
              </a:rPr>
              <a:t>"</a:t>
            </a:r>
            <a:r>
              <a:rPr lang="en-US" sz="3200" dirty="0" smtClean="0">
                <a:latin typeface="Arial" panose="020B0604020202020204" pitchFamily="34" charset="0"/>
              </a:rPr>
              <a:t> to multiple inch OD, used through microwave</a:t>
            </a:r>
          </a:p>
          <a:p>
            <a:pPr marL="342900" indent="-342900">
              <a:spcBef>
                <a:spcPct val="20000"/>
              </a:spcBef>
              <a:buFontTx/>
              <a:buChar char="•"/>
            </a:pPr>
            <a:r>
              <a:rPr lang="en-US" sz="3200" dirty="0" smtClean="0">
                <a:latin typeface="Arial" panose="020B0604020202020204" pitchFamily="34" charset="0"/>
              </a:rPr>
              <a:t>Most coax is 50 </a:t>
            </a:r>
            <a:r>
              <a:rPr lang="el-GR" sz="3200" dirty="0" smtClean="0">
                <a:latin typeface="Arial" panose="020B0604020202020204" pitchFamily="34" charset="0"/>
                <a:cs typeface="Arial" panose="020B0604020202020204" pitchFamily="34" charset="0"/>
              </a:rPr>
              <a:t>Ω</a:t>
            </a:r>
            <a:r>
              <a:rPr lang="en-US" sz="3200" dirty="0" smtClean="0">
                <a:latin typeface="Arial" panose="020B0604020202020204" pitchFamily="34" charset="0"/>
                <a:cs typeface="Arial" panose="020B0604020202020204" pitchFamily="34" charset="0"/>
              </a:rPr>
              <a:t> or 75 </a:t>
            </a:r>
            <a:r>
              <a:rPr lang="el-GR" sz="3200" dirty="0" smtClean="0">
                <a:latin typeface="Arial" panose="020B0604020202020204" pitchFamily="34" charset="0"/>
                <a:cs typeface="Arial" panose="020B0604020202020204" pitchFamily="34" charset="0"/>
              </a:rPr>
              <a:t>Ω</a:t>
            </a:r>
            <a:endParaRPr lang="en-US" sz="3200" dirty="0" smtClean="0">
              <a:latin typeface="Arial" panose="020B0604020202020204" pitchFamily="34" charset="0"/>
              <a:cs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190226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Coaxial Connectors</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6"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UHF</a:t>
            </a:r>
          </a:p>
          <a:p>
            <a:pPr marL="800100" lvl="1" indent="-342900">
              <a:spcBef>
                <a:spcPct val="20000"/>
              </a:spcBef>
              <a:buFontTx/>
              <a:buChar char="•"/>
            </a:pPr>
            <a:r>
              <a:rPr lang="en-US" dirty="0" smtClean="0">
                <a:latin typeface="Arial" panose="020B0604020202020204" pitchFamily="34" charset="0"/>
              </a:rPr>
              <a:t>SO-239/PL-259</a:t>
            </a:r>
            <a:endParaRPr lang="en-US" dirty="0">
              <a:latin typeface="Arial" panose="020B0604020202020204" pitchFamily="34" charset="0"/>
            </a:endParaRPr>
          </a:p>
          <a:p>
            <a:pPr marL="342900" indent="-342900">
              <a:spcBef>
                <a:spcPct val="20000"/>
              </a:spcBef>
              <a:buFontTx/>
              <a:buChar char="•"/>
            </a:pPr>
            <a:r>
              <a:rPr lang="en-US" sz="2800" dirty="0">
                <a:latin typeface="Arial" panose="020B0604020202020204" pitchFamily="34" charset="0"/>
              </a:rPr>
              <a:t>BNC</a:t>
            </a:r>
          </a:p>
          <a:p>
            <a:pPr marL="342900" indent="-342900">
              <a:spcBef>
                <a:spcPct val="20000"/>
              </a:spcBef>
              <a:buFontTx/>
              <a:buChar char="•"/>
            </a:pPr>
            <a:r>
              <a:rPr lang="en-US" sz="2800" dirty="0">
                <a:latin typeface="Arial" panose="020B0604020202020204" pitchFamily="34" charset="0"/>
              </a:rPr>
              <a:t>N</a:t>
            </a:r>
          </a:p>
          <a:p>
            <a:pPr marL="342900" indent="-342900">
              <a:spcBef>
                <a:spcPct val="20000"/>
              </a:spcBef>
              <a:buFontTx/>
              <a:buChar char="•"/>
            </a:pPr>
            <a:r>
              <a:rPr lang="en-US" sz="2800" dirty="0" smtClean="0">
                <a:latin typeface="Arial" panose="020B0604020202020204" pitchFamily="34" charset="0"/>
              </a:rPr>
              <a:t>SMA</a:t>
            </a:r>
          </a:p>
          <a:p>
            <a:pPr marL="342900" indent="-342900">
              <a:spcBef>
                <a:spcPct val="20000"/>
              </a:spcBef>
              <a:buFontTx/>
              <a:buChar char="•"/>
            </a:pPr>
            <a:r>
              <a:rPr lang="en-US" sz="2800" dirty="0" smtClean="0">
                <a:latin typeface="Arial" panose="020B0604020202020204" pitchFamily="34" charset="0"/>
              </a:rPr>
              <a:t>F (cable TV)</a:t>
            </a:r>
            <a:endParaRPr lang="en-US" sz="2800" dirty="0">
              <a:latin typeface="Arial" panose="020B0604020202020204" pitchFamily="34" charset="0"/>
            </a:endParaRPr>
          </a:p>
        </p:txBody>
      </p:sp>
      <p:pic>
        <p:nvPicPr>
          <p:cNvPr id="7" name="Picture 6" descr="HRLM3-17_Coax Connectors"/>
          <p:cNvPicPr>
            <a:picLocks noChangeAspect="1" noChangeArrowheads="1"/>
          </p:cNvPicPr>
          <p:nvPr/>
        </p:nvPicPr>
        <p:blipFill>
          <a:blip r:embed="rId3" cstate="print"/>
          <a:srcRect/>
          <a:stretch>
            <a:fillRect/>
          </a:stretch>
        </p:blipFill>
        <p:spPr bwMode="auto">
          <a:xfrm>
            <a:off x="3810000" y="1981200"/>
            <a:ext cx="4967288" cy="3722688"/>
          </a:xfrm>
          <a:prstGeom prst="rect">
            <a:avLst/>
          </a:prstGeom>
          <a:noFill/>
          <a:ln w="9525">
            <a:noFill/>
            <a:miter lim="800000"/>
            <a:headEnd/>
            <a:tailEnd/>
          </a:ln>
        </p:spPr>
      </p:pic>
    </p:spTree>
    <p:extLst>
      <p:ext uri="{BB962C8B-B14F-4D97-AF65-F5344CB8AC3E}">
        <p14:creationId xmlns:p14="http://schemas.microsoft.com/office/powerpoint/2010/main" val="262598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Ionosphere – An RF Mirror</a:t>
            </a:r>
          </a:p>
        </p:txBody>
      </p:sp>
      <p:sp>
        <p:nvSpPr>
          <p:cNvPr id="21506" name="Rectangle 5"/>
          <p:cNvSpPr>
            <a:spLocks noChangeArrowheads="1"/>
          </p:cNvSpPr>
          <p:nvPr/>
        </p:nvSpPr>
        <p:spPr bwMode="auto">
          <a:xfrm>
            <a:off x="685800" y="1828800"/>
            <a:ext cx="7620000" cy="4191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Signals can take many paths through the ionosphere.</a:t>
            </a:r>
          </a:p>
          <a:p>
            <a:pPr marL="342900" indent="-342900">
              <a:lnSpc>
                <a:spcPct val="90000"/>
              </a:lnSpc>
              <a:spcBef>
                <a:spcPct val="20000"/>
              </a:spcBef>
              <a:buFontTx/>
              <a:buChar char="•"/>
            </a:pPr>
            <a:r>
              <a:rPr lang="en-US" sz="2800" dirty="0" smtClean="0">
                <a:latin typeface="Arial" panose="020B0604020202020204" pitchFamily="34" charset="0"/>
              </a:rPr>
              <a:t>Randomly combining at the receiving antenna, signals can partially cancel, creating irregular fading as the ionosphere changes.</a:t>
            </a:r>
          </a:p>
          <a:p>
            <a:pPr marL="800100" lvl="1" indent="-342900">
              <a:lnSpc>
                <a:spcPct val="90000"/>
              </a:lnSpc>
              <a:spcBef>
                <a:spcPct val="20000"/>
              </a:spcBef>
              <a:buFontTx/>
              <a:buChar char="•"/>
            </a:pPr>
            <a:r>
              <a:rPr lang="en-US" sz="2800" dirty="0" smtClean="0">
                <a:latin typeface="Arial" panose="020B0604020202020204" pitchFamily="34" charset="0"/>
              </a:rPr>
              <a:t>The resulting echo and flutter distort speech  and CW.</a:t>
            </a:r>
          </a:p>
          <a:p>
            <a:pPr marL="800100" lvl="1" indent="-342900">
              <a:lnSpc>
                <a:spcPct val="90000"/>
              </a:lnSpc>
              <a:spcBef>
                <a:spcPct val="20000"/>
              </a:spcBef>
              <a:buFontTx/>
              <a:buChar char="•"/>
            </a:pPr>
            <a:r>
              <a:rPr lang="en-US" sz="2800" dirty="0" smtClean="0">
                <a:latin typeface="Arial" panose="020B0604020202020204" pitchFamily="34" charset="0"/>
              </a:rPr>
              <a:t>Fading causes data errors for digital signals.</a:t>
            </a:r>
          </a:p>
          <a:p>
            <a:pPr marL="342900" indent="-342900">
              <a:lnSpc>
                <a:spcPct val="90000"/>
              </a:lnSpc>
              <a:spcBef>
                <a:spcPct val="20000"/>
              </a:spcBef>
              <a:buFontTx/>
              <a:buChar char="•"/>
            </a:pPr>
            <a:endParaRPr lang="en-US" sz="2800" dirty="0" smtClean="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3325569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Installing Coaxial Connectors</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5" name="Rectangle 5"/>
          <p:cNvSpPr>
            <a:spLocks noChangeArrowheads="1"/>
          </p:cNvSpPr>
          <p:nvPr/>
        </p:nvSpPr>
        <p:spPr bwMode="auto">
          <a:xfrm>
            <a:off x="609600" y="1828800"/>
            <a:ext cx="7924800" cy="4191000"/>
          </a:xfrm>
          <a:prstGeom prst="rect">
            <a:avLst/>
          </a:prstGeom>
          <a:noFill/>
          <a:ln w="9525">
            <a:noFill/>
            <a:miter lim="800000"/>
            <a:headEnd/>
            <a:tailEnd/>
          </a:ln>
        </p:spPr>
        <p:txBody>
          <a:bodyPr/>
          <a:lstStyle/>
          <a:p>
            <a:pPr marL="342900" indent="-342900">
              <a:spcBef>
                <a:spcPct val="20000"/>
              </a:spcBef>
              <a:buFontTx/>
              <a:buChar char="•"/>
            </a:pPr>
            <a:r>
              <a:rPr lang="en-US" sz="3600" dirty="0" smtClean="0">
                <a:latin typeface="Arial" panose="020B0604020202020204" pitchFamily="34" charset="0"/>
              </a:rPr>
              <a:t>Soldering is the traditional way</a:t>
            </a:r>
          </a:p>
          <a:p>
            <a:pPr marL="800100" lvl="1" indent="-342900">
              <a:spcBef>
                <a:spcPct val="20000"/>
              </a:spcBef>
              <a:buFontTx/>
              <a:buChar char="•"/>
            </a:pPr>
            <a:r>
              <a:rPr lang="en-US" sz="2800" dirty="0" smtClean="0">
                <a:latin typeface="Arial" panose="020B0604020202020204" pitchFamily="34" charset="0"/>
                <a:cs typeface="Arial" panose="020B0604020202020204" pitchFamily="34" charset="0"/>
              </a:rPr>
              <a:t>Use rosin-core solder and avoid “cold” solder joints</a:t>
            </a:r>
          </a:p>
          <a:p>
            <a:pPr marL="800100" lvl="1" indent="-342900">
              <a:spcBef>
                <a:spcPct val="20000"/>
              </a:spcBef>
              <a:buFontTx/>
              <a:buChar char="•"/>
            </a:pPr>
            <a:r>
              <a:rPr lang="en-US" sz="2800" dirty="0" smtClean="0">
                <a:latin typeface="Arial" panose="020B0604020202020204" pitchFamily="34" charset="0"/>
                <a:cs typeface="Arial" panose="020B0604020202020204" pitchFamily="34" charset="0"/>
              </a:rPr>
              <a:t>See </a:t>
            </a:r>
            <a:r>
              <a:rPr lang="en-US" sz="2800" i="1" dirty="0" smtClean="0">
                <a:latin typeface="Arial" panose="020B0604020202020204" pitchFamily="34" charset="0"/>
                <a:cs typeface="Arial" panose="020B0604020202020204" pitchFamily="34" charset="0"/>
              </a:rPr>
              <a:t>The Art of Soldering </a:t>
            </a:r>
            <a:r>
              <a:rPr lang="en-US" sz="2800" dirty="0" smtClean="0">
                <a:latin typeface="Arial" panose="020B0604020202020204" pitchFamily="34" charset="0"/>
                <a:cs typeface="Arial" panose="020B0604020202020204" pitchFamily="34" charset="0"/>
              </a:rPr>
              <a:t>on the ARRL website</a:t>
            </a:r>
          </a:p>
          <a:p>
            <a:pPr marL="342900" indent="-342900">
              <a:spcBef>
                <a:spcPct val="20000"/>
              </a:spcBef>
              <a:buFontTx/>
              <a:buChar char="•"/>
            </a:pPr>
            <a:r>
              <a:rPr lang="en-US" sz="3200" dirty="0" smtClean="0">
                <a:latin typeface="Arial" panose="020B0604020202020204" pitchFamily="34" charset="0"/>
                <a:cs typeface="Arial" panose="020B0604020202020204" pitchFamily="34" charset="0"/>
              </a:rPr>
              <a:t>Crimp connectors are becoming widely used by hams</a:t>
            </a:r>
          </a:p>
          <a:p>
            <a:pPr marL="800100" lvl="1" indent="-342900">
              <a:spcBef>
                <a:spcPct val="20000"/>
              </a:spcBef>
              <a:buFontTx/>
              <a:buChar char="•"/>
            </a:pPr>
            <a:r>
              <a:rPr lang="en-US" sz="2800" dirty="0" smtClean="0">
                <a:latin typeface="Arial" panose="020B0604020202020204" pitchFamily="34" charset="0"/>
                <a:cs typeface="Arial" panose="020B0604020202020204" pitchFamily="34" charset="0"/>
              </a:rPr>
              <a:t>Obtain and learn to use proper crimping tools</a:t>
            </a:r>
          </a:p>
          <a:p>
            <a:pPr marL="342900" indent="-342900">
              <a:spcBef>
                <a:spcPct val="20000"/>
              </a:spcBef>
              <a:buFontTx/>
              <a:buChar char="•"/>
            </a:pPr>
            <a:endParaRPr lang="en-US" sz="3200" dirty="0">
              <a:latin typeface="Arial" panose="020B0604020202020204" pitchFamily="34" charset="0"/>
            </a:endParaRPr>
          </a:p>
        </p:txBody>
      </p:sp>
    </p:spTree>
    <p:extLst>
      <p:ext uri="{BB962C8B-B14F-4D97-AF65-F5344CB8AC3E}">
        <p14:creationId xmlns:p14="http://schemas.microsoft.com/office/powerpoint/2010/main" val="28496636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Waterproofing Connectors</a:t>
            </a:r>
            <a:endParaRPr lang="en-US" sz="4400" dirty="0">
              <a:latin typeface="Arial" panose="020B0604020202020204" pitchFamily="34" charset="0"/>
            </a:endParaRPr>
          </a:p>
        </p:txBody>
      </p:sp>
      <p:sp>
        <p:nvSpPr>
          <p:cNvPr id="21506" name="Rectangle 5"/>
          <p:cNvSpPr>
            <a:spLocks noChangeArrowheads="1"/>
          </p:cNvSpPr>
          <p:nvPr/>
        </p:nvSpPr>
        <p:spPr bwMode="auto">
          <a:xfrm>
            <a:off x="609600" y="1676400"/>
            <a:ext cx="7924800" cy="41910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MUST </a:t>
            </a:r>
            <a:r>
              <a:rPr lang="en-US" sz="3200" dirty="0" smtClean="0">
                <a:latin typeface="Arial" panose="020B0604020202020204" pitchFamily="34" charset="0"/>
              </a:rPr>
              <a:t>be waterproofed for use outdoors</a:t>
            </a:r>
          </a:p>
          <a:p>
            <a:pPr marL="800100" lvl="1" indent="-342900">
              <a:spcBef>
                <a:spcPct val="20000"/>
              </a:spcBef>
              <a:buFontTx/>
              <a:buChar char="•"/>
            </a:pPr>
            <a:r>
              <a:rPr lang="en-US" sz="2800" dirty="0" smtClean="0">
                <a:latin typeface="Arial" panose="020B0604020202020204" pitchFamily="34" charset="0"/>
              </a:rPr>
              <a:t>Type N are waterproof but still usually protected anyway</a:t>
            </a:r>
          </a:p>
          <a:p>
            <a:pPr marL="342900" indent="-342900">
              <a:spcBef>
                <a:spcPct val="20000"/>
              </a:spcBef>
              <a:buFontTx/>
              <a:buChar char="•"/>
            </a:pPr>
            <a:r>
              <a:rPr lang="en-US" sz="3200" dirty="0" smtClean="0">
                <a:latin typeface="Arial" panose="020B0604020202020204" pitchFamily="34" charset="0"/>
              </a:rPr>
              <a:t>Use good-quality electrical tape first, then a layer of self-vulcanizing tape, then another covering of electrical tape</a:t>
            </a:r>
          </a:p>
          <a:p>
            <a:pPr marL="342900" indent="-342900">
              <a:spcBef>
                <a:spcPct val="20000"/>
              </a:spcBef>
              <a:buFontTx/>
              <a:buChar char="•"/>
            </a:pPr>
            <a:r>
              <a:rPr lang="en-US" sz="3200" dirty="0" smtClean="0">
                <a:latin typeface="Arial" panose="020B0604020202020204" pitchFamily="34" charset="0"/>
              </a:rPr>
              <a:t>Air-core coaxial cable requires special connectors and techniques to waterproof</a:t>
            </a: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9468470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Practical Feed Lines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Open-wire feed lines</a:t>
            </a:r>
          </a:p>
          <a:p>
            <a:pPr marL="914400" lvl="1" indent="-457200">
              <a:spcBef>
                <a:spcPct val="20000"/>
              </a:spcBef>
              <a:buFont typeface="Arial"/>
              <a:buChar char="•"/>
            </a:pPr>
            <a:r>
              <a:rPr lang="en-US" sz="2800" dirty="0" smtClean="0">
                <a:latin typeface="Arial" panose="020B0604020202020204" pitchFamily="34" charset="0"/>
              </a:rPr>
              <a:t>Flexing will eventually break conductors</a:t>
            </a:r>
          </a:p>
          <a:p>
            <a:pPr marL="914400" lvl="1" indent="-457200">
              <a:spcBef>
                <a:spcPct val="20000"/>
              </a:spcBef>
              <a:buFont typeface="Arial"/>
              <a:buChar char="•"/>
            </a:pPr>
            <a:r>
              <a:rPr lang="en-US" sz="2800" dirty="0" smtClean="0">
                <a:latin typeface="Arial" panose="020B0604020202020204" pitchFamily="34" charset="0"/>
              </a:rPr>
              <a:t>Vulnerable to abrasion and twisting</a:t>
            </a:r>
          </a:p>
          <a:p>
            <a:pPr marL="914400" lvl="1" indent="-457200">
              <a:spcBef>
                <a:spcPct val="20000"/>
              </a:spcBef>
              <a:buFont typeface="Arial"/>
              <a:buChar char="•"/>
            </a:pPr>
            <a:r>
              <a:rPr lang="en-US" sz="2800" dirty="0" smtClean="0">
                <a:latin typeface="Arial" panose="020B0604020202020204" pitchFamily="34" charset="0"/>
              </a:rPr>
              <a:t>Rain, snow, and ice do affect the line</a:t>
            </a:r>
          </a:p>
          <a:p>
            <a:pPr marL="914400" lvl="1" indent="-457200">
              <a:spcBef>
                <a:spcPct val="20000"/>
              </a:spcBef>
              <a:buFont typeface="Arial"/>
              <a:buChar char="•"/>
            </a:pPr>
            <a:r>
              <a:rPr lang="en-US" sz="2800" dirty="0" smtClean="0">
                <a:latin typeface="Arial" panose="020B0604020202020204" pitchFamily="34" charset="0"/>
              </a:rPr>
              <a:t>Lower loss than coax, generally</a:t>
            </a:r>
          </a:p>
          <a:p>
            <a:pPr marL="914400" lvl="1" indent="-457200">
              <a:spcBef>
                <a:spcPct val="20000"/>
              </a:spcBef>
              <a:buFont typeface="Arial"/>
              <a:buChar char="•"/>
            </a:pPr>
            <a:r>
              <a:rPr lang="en-US" sz="2800" dirty="0" smtClean="0">
                <a:latin typeface="Arial" panose="020B0604020202020204" pitchFamily="34" charset="0"/>
              </a:rPr>
              <a:t>Higher impedance may complicate use</a:t>
            </a: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4331810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Feed Line Equipment</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Wattmeters</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SWR Meters </a:t>
            </a:r>
          </a:p>
          <a:p>
            <a:pPr marL="342900" indent="-342900">
              <a:spcBef>
                <a:spcPct val="20000"/>
              </a:spcBef>
              <a:buFontTx/>
              <a:buChar char="•"/>
            </a:pPr>
            <a:r>
              <a:rPr lang="en-US" sz="3200" dirty="0" smtClean="0">
                <a:latin typeface="Arial" panose="020B0604020202020204" pitchFamily="34" charset="0"/>
              </a:rPr>
              <a:t>Antenna Tuners</a:t>
            </a:r>
          </a:p>
          <a:p>
            <a:pPr marL="342900" indent="-342900">
              <a:spcBef>
                <a:spcPct val="20000"/>
              </a:spcBef>
              <a:buFontTx/>
              <a:buChar char="•"/>
            </a:pPr>
            <a:r>
              <a:rPr lang="en-US" sz="3200" dirty="0" smtClean="0">
                <a:latin typeface="Arial" panose="020B0604020202020204" pitchFamily="34" charset="0"/>
              </a:rPr>
              <a:t>Antenna Analyzers</a:t>
            </a: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7486963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Wattmeters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Most wattmeters are </a:t>
            </a:r>
            <a:r>
              <a:rPr lang="en-US" sz="3200" i="1" dirty="0" smtClean="0">
                <a:latin typeface="Arial" panose="020B0604020202020204" pitchFamily="34" charset="0"/>
              </a:rPr>
              <a:t>directional</a:t>
            </a:r>
            <a:endParaRPr lang="en-US" sz="3200" dirty="0" smtClean="0">
              <a:latin typeface="Arial" panose="020B0604020202020204" pitchFamily="34" charset="0"/>
            </a:endParaRPr>
          </a:p>
          <a:p>
            <a:pPr marL="800100" lvl="1" indent="-342900">
              <a:spcBef>
                <a:spcPct val="20000"/>
              </a:spcBef>
              <a:buFontTx/>
              <a:buChar char="•"/>
            </a:pPr>
            <a:r>
              <a:rPr lang="en-US" sz="2800" dirty="0" smtClean="0">
                <a:latin typeface="Arial" panose="020B0604020202020204" pitchFamily="34" charset="0"/>
              </a:rPr>
              <a:t>Sensitive to direction of power flow</a:t>
            </a:r>
          </a:p>
          <a:p>
            <a:pPr marL="800100" lvl="1" indent="-342900">
              <a:spcBef>
                <a:spcPct val="20000"/>
              </a:spcBef>
              <a:buFontTx/>
              <a:buChar char="•"/>
            </a:pPr>
            <a:r>
              <a:rPr lang="en-US" sz="2800" dirty="0" smtClean="0">
                <a:latin typeface="Arial" panose="020B0604020202020204" pitchFamily="34" charset="0"/>
              </a:rPr>
              <a:t>Read forward and reflected power</a:t>
            </a:r>
          </a:p>
          <a:p>
            <a:pPr marL="800100" lvl="1" indent="-342900">
              <a:spcBef>
                <a:spcPct val="20000"/>
              </a:spcBef>
              <a:buFontTx/>
              <a:buChar char="•"/>
            </a:pPr>
            <a:r>
              <a:rPr lang="en-US" sz="2800" dirty="0" smtClean="0">
                <a:latin typeface="Arial" panose="020B0604020202020204" pitchFamily="34" charset="0"/>
              </a:rPr>
              <a:t>Use a sensing element</a:t>
            </a:r>
          </a:p>
          <a:p>
            <a:pPr marL="342900" indent="-342900">
              <a:spcBef>
                <a:spcPct val="20000"/>
              </a:spcBef>
              <a:buFontTx/>
              <a:buChar char="•"/>
            </a:pPr>
            <a:r>
              <a:rPr lang="en-US" sz="3200" dirty="0" smtClean="0">
                <a:latin typeface="Arial" panose="020B0604020202020204" pitchFamily="34" charset="0"/>
              </a:rPr>
              <a:t>SWR is computed from power values</a:t>
            </a:r>
          </a:p>
          <a:p>
            <a:pPr marL="800100" lvl="1" indent="-342900">
              <a:spcBef>
                <a:spcPct val="20000"/>
              </a:spcBef>
              <a:buFontTx/>
              <a:buChar char="•"/>
            </a:pPr>
            <a:r>
              <a:rPr lang="en-US" sz="2800" dirty="0" smtClean="0">
                <a:latin typeface="Arial" panose="020B0604020202020204" pitchFamily="34" charset="0"/>
              </a:rPr>
              <a:t>Table or formula</a:t>
            </a: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7902365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SWR Meters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Measure SWR directly by sensing power flow in the line</a:t>
            </a:r>
          </a:p>
          <a:p>
            <a:pPr marL="342900" indent="-342900">
              <a:spcBef>
                <a:spcPct val="20000"/>
              </a:spcBef>
              <a:buFontTx/>
              <a:buChar char="•"/>
            </a:pPr>
            <a:r>
              <a:rPr lang="en-US" sz="3200" dirty="0" smtClean="0">
                <a:latin typeface="Arial" panose="020B0604020202020204" pitchFamily="34" charset="0"/>
              </a:rPr>
              <a:t>Usually installed at the transmitter</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5" name="Picture 4" descr="HRLM3_04-16.png"/>
          <p:cNvPicPr>
            <a:picLocks noChangeAspect="1"/>
          </p:cNvPicPr>
          <p:nvPr/>
        </p:nvPicPr>
        <p:blipFill>
          <a:blip r:embed="rId3" cstate="print"/>
          <a:stretch>
            <a:fillRect/>
          </a:stretch>
        </p:blipFill>
        <p:spPr>
          <a:xfrm>
            <a:off x="3124200" y="3657600"/>
            <a:ext cx="3860988" cy="2558800"/>
          </a:xfrm>
          <a:prstGeom prst="rect">
            <a:avLst/>
          </a:prstGeom>
        </p:spPr>
      </p:pic>
    </p:spTree>
    <p:extLst>
      <p:ext uri="{BB962C8B-B14F-4D97-AF65-F5344CB8AC3E}">
        <p14:creationId xmlns:p14="http://schemas.microsoft.com/office/powerpoint/2010/main" val="3208129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Antenna Tuners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80010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Don’t really “tune the antenna”</a:t>
            </a:r>
          </a:p>
          <a:p>
            <a:pPr marL="342900" indent="-342900">
              <a:spcBef>
                <a:spcPct val="20000"/>
              </a:spcBef>
              <a:buFontTx/>
              <a:buChar char="•"/>
            </a:pPr>
            <a:r>
              <a:rPr lang="en-US" sz="3200" dirty="0" smtClean="0">
                <a:latin typeface="Arial" panose="020B0604020202020204" pitchFamily="34" charset="0"/>
              </a:rPr>
              <a:t>Transform impedances at the end of the feed line to 50 </a:t>
            </a:r>
            <a:r>
              <a:rPr lang="el-GR" sz="3200" dirty="0" smtClean="0">
                <a:latin typeface="Arial" panose="020B0604020202020204" pitchFamily="34" charset="0"/>
                <a:cs typeface="Arial" panose="020B0604020202020204" pitchFamily="34" charset="0"/>
              </a:rPr>
              <a:t>Ω</a:t>
            </a:r>
            <a:r>
              <a:rPr lang="en-US" sz="3200" dirty="0" smtClean="0">
                <a:latin typeface="Arial" panose="020B0604020202020204" pitchFamily="34" charset="0"/>
                <a:cs typeface="Arial" panose="020B0604020202020204" pitchFamily="34" charset="0"/>
              </a:rPr>
              <a:t> which reduces SWR to 1:1</a:t>
            </a:r>
          </a:p>
          <a:p>
            <a:pPr marL="800100" lvl="1" indent="-342900">
              <a:spcBef>
                <a:spcPct val="20000"/>
              </a:spcBef>
              <a:buFontTx/>
              <a:buChar char="•"/>
            </a:pPr>
            <a:r>
              <a:rPr lang="en-US" sz="2800" dirty="0" smtClean="0">
                <a:latin typeface="Arial" panose="020B0604020202020204" pitchFamily="34" charset="0"/>
                <a:cs typeface="Arial" panose="020B0604020202020204" pitchFamily="34" charset="0"/>
              </a:rPr>
              <a:t>Antenna feed point impedance unchanged</a:t>
            </a:r>
          </a:p>
          <a:p>
            <a:pPr marL="800100" lvl="1" indent="-342900">
              <a:spcBef>
                <a:spcPct val="20000"/>
              </a:spcBef>
              <a:buFontTx/>
              <a:buChar char="•"/>
            </a:pPr>
            <a:r>
              <a:rPr lang="en-US" sz="2800" dirty="0" smtClean="0">
                <a:latin typeface="Arial" panose="020B0604020202020204" pitchFamily="34" charset="0"/>
                <a:cs typeface="Arial" panose="020B0604020202020204" pitchFamily="34" charset="0"/>
              </a:rPr>
              <a:t>Feed line SWR unchanged</a:t>
            </a:r>
          </a:p>
          <a:p>
            <a:pPr marL="342900" indent="-342900">
              <a:spcBef>
                <a:spcPct val="20000"/>
              </a:spcBef>
              <a:buFontTx/>
              <a:buChar char="•"/>
            </a:pPr>
            <a:r>
              <a:rPr lang="en-US" sz="3200" dirty="0" smtClean="0">
                <a:latin typeface="Arial" panose="020B0604020202020204" pitchFamily="34" charset="0"/>
                <a:cs typeface="Arial" panose="020B0604020202020204" pitchFamily="34" charset="0"/>
              </a:rPr>
              <a:t>Also called </a:t>
            </a:r>
            <a:r>
              <a:rPr lang="en-US" sz="3200" i="1" dirty="0" smtClean="0">
                <a:latin typeface="Arial" panose="020B0604020202020204" pitchFamily="34" charset="0"/>
                <a:cs typeface="Arial" panose="020B0604020202020204" pitchFamily="34" charset="0"/>
              </a:rPr>
              <a:t>impedance matchers, </a:t>
            </a:r>
            <a:r>
              <a:rPr lang="en-US" sz="3200" i="1" dirty="0" err="1" smtClean="0">
                <a:latin typeface="Arial" panose="020B0604020202020204" pitchFamily="34" charset="0"/>
                <a:cs typeface="Arial" panose="020B0604020202020204" pitchFamily="34" charset="0"/>
              </a:rPr>
              <a:t>transmatches</a:t>
            </a:r>
            <a:r>
              <a:rPr lang="en-US" sz="3200" i="1" dirty="0" smtClean="0">
                <a:latin typeface="Arial" panose="020B0604020202020204" pitchFamily="34" charset="0"/>
                <a:cs typeface="Arial" panose="020B0604020202020204" pitchFamily="34" charset="0"/>
              </a:rPr>
              <a:t>, matchboxes,</a:t>
            </a:r>
            <a:r>
              <a:rPr lang="en-US" sz="3200" dirty="0" smtClean="0">
                <a:latin typeface="Arial" panose="020B0604020202020204" pitchFamily="34" charset="0"/>
                <a:cs typeface="Arial" panose="020B0604020202020204" pitchFamily="34" charset="0"/>
              </a:rPr>
              <a:t> other trade names</a:t>
            </a:r>
            <a:endParaRPr lang="en-US" sz="3200" dirty="0" smtClean="0">
              <a:latin typeface="Arial" panose="020B0604020202020204" pitchFamily="34" charset="0"/>
            </a:endParaRPr>
          </a:p>
          <a:p>
            <a:pPr marL="800100" lvl="1" indent="-342900">
              <a:spcBef>
                <a:spcPct val="20000"/>
              </a:spcBef>
              <a:buFontTx/>
              <a:buChar char="•"/>
            </a:pPr>
            <a:endParaRPr lang="en-US" sz="32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27958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How to Use an Antenna Tuner</a:t>
            </a:r>
          </a:p>
        </p:txBody>
      </p:sp>
      <p:sp>
        <p:nvSpPr>
          <p:cNvPr id="20483" name="Rectangle 5"/>
          <p:cNvSpPr>
            <a:spLocks noChangeArrowheads="1"/>
          </p:cNvSpPr>
          <p:nvPr/>
        </p:nvSpPr>
        <p:spPr bwMode="auto">
          <a:xfrm>
            <a:off x="685800" y="1676400"/>
            <a:ext cx="44196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ts val="400"/>
              </a:spcBef>
              <a:buFontTx/>
              <a:buChar char="•"/>
              <a:defRPr/>
            </a:pPr>
            <a:r>
              <a:rPr lang="en-US" sz="2600" dirty="0" smtClean="0">
                <a:latin typeface="Arial" panose="020B0604020202020204" pitchFamily="34" charset="0"/>
                <a:ea typeface="ＭＳ Ｐゴシック" charset="0"/>
              </a:rPr>
              <a:t>Transmit a low-power signal</a:t>
            </a:r>
          </a:p>
          <a:p>
            <a:pPr marL="342900" indent="-342900">
              <a:spcBef>
                <a:spcPts val="400"/>
              </a:spcBef>
              <a:buFontTx/>
              <a:buChar char="•"/>
              <a:defRPr/>
            </a:pPr>
            <a:r>
              <a:rPr lang="en-US" sz="2600" dirty="0" smtClean="0">
                <a:latin typeface="Arial" panose="020B0604020202020204" pitchFamily="34" charset="0"/>
                <a:ea typeface="ＭＳ Ｐゴシック" charset="0"/>
              </a:rPr>
              <a:t>Monitor </a:t>
            </a:r>
            <a:r>
              <a:rPr lang="en-US" sz="2600" dirty="0">
                <a:latin typeface="Arial" panose="020B0604020202020204" pitchFamily="34" charset="0"/>
                <a:ea typeface="ＭＳ Ｐゴシック" charset="0"/>
              </a:rPr>
              <a:t>the SWR </a:t>
            </a:r>
            <a:r>
              <a:rPr lang="en-US" sz="2600" dirty="0" smtClean="0">
                <a:latin typeface="Arial" panose="020B0604020202020204" pitchFamily="34" charset="0"/>
                <a:ea typeface="ＭＳ Ｐゴシック" charset="0"/>
              </a:rPr>
              <a:t>meter</a:t>
            </a:r>
            <a:endParaRPr lang="en-US" sz="2600" dirty="0">
              <a:latin typeface="Arial" panose="020B0604020202020204" pitchFamily="34" charset="0"/>
              <a:ea typeface="ＭＳ Ｐゴシック" charset="0"/>
            </a:endParaRPr>
          </a:p>
          <a:p>
            <a:pPr marL="342900" indent="-342900">
              <a:spcBef>
                <a:spcPts val="400"/>
              </a:spcBef>
              <a:buFontTx/>
              <a:buChar char="•"/>
              <a:defRPr/>
            </a:pPr>
            <a:r>
              <a:rPr lang="en-US" sz="2600" dirty="0" smtClean="0">
                <a:latin typeface="Arial" panose="020B0604020202020204" pitchFamily="34" charset="0"/>
                <a:ea typeface="ＭＳ Ｐゴシック" charset="0"/>
              </a:rPr>
              <a:t>Adjust the </a:t>
            </a:r>
            <a:r>
              <a:rPr lang="en-US" sz="2600" dirty="0">
                <a:latin typeface="Arial" panose="020B0604020202020204" pitchFamily="34" charset="0"/>
                <a:ea typeface="ＭＳ Ｐゴシック" charset="0"/>
              </a:rPr>
              <a:t>tuner until </a:t>
            </a:r>
            <a:r>
              <a:rPr lang="en-US" sz="2600" dirty="0" smtClean="0">
                <a:latin typeface="Arial" panose="020B0604020202020204" pitchFamily="34" charset="0"/>
                <a:ea typeface="ＭＳ Ｐゴシック" charset="0"/>
              </a:rPr>
              <a:t>minimum </a:t>
            </a:r>
            <a:r>
              <a:rPr lang="en-US" sz="2600" dirty="0">
                <a:latin typeface="Arial" panose="020B0604020202020204" pitchFamily="34" charset="0"/>
                <a:ea typeface="ＭＳ Ｐゴシック" charset="0"/>
              </a:rPr>
              <a:t>SWR is </a:t>
            </a:r>
            <a:r>
              <a:rPr lang="en-US" sz="2600" dirty="0" smtClean="0">
                <a:latin typeface="Arial" panose="020B0604020202020204" pitchFamily="34" charset="0"/>
                <a:ea typeface="ＭＳ Ｐゴシック" charset="0"/>
              </a:rPr>
              <a:t>achieved</a:t>
            </a:r>
            <a:endParaRPr lang="en-US" sz="2600" dirty="0">
              <a:latin typeface="Arial" panose="020B0604020202020204" pitchFamily="34" charset="0"/>
              <a:ea typeface="ＭＳ Ｐゴシック" charset="0"/>
            </a:endParaRPr>
          </a:p>
        </p:txBody>
      </p:sp>
      <p:pic>
        <p:nvPicPr>
          <p:cNvPr id="5" name="Picture 4" descr="HRLM3_04-17.png"/>
          <p:cNvPicPr>
            <a:picLocks noChangeAspect="1"/>
          </p:cNvPicPr>
          <p:nvPr/>
        </p:nvPicPr>
        <p:blipFill>
          <a:blip r:embed="rId3" cstate="print"/>
          <a:stretch>
            <a:fillRect/>
          </a:stretch>
        </p:blipFill>
        <p:spPr>
          <a:xfrm>
            <a:off x="3276600" y="3505200"/>
            <a:ext cx="5427896" cy="2169415"/>
          </a:xfrm>
          <a:prstGeom prst="rect">
            <a:avLst/>
          </a:prstGeom>
        </p:spPr>
      </p:pic>
      <p:sp>
        <p:nvSpPr>
          <p:cNvPr id="11" name="Footer Placeholder 10"/>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7826501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Antenna Analyzers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828800"/>
            <a:ext cx="81534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Low-power signal source, frequency counter, and SWR meter in one package</a:t>
            </a:r>
          </a:p>
          <a:p>
            <a:pPr marL="342900" indent="-342900">
              <a:spcBef>
                <a:spcPct val="20000"/>
              </a:spcBef>
              <a:buFontTx/>
              <a:buChar char="•"/>
            </a:pPr>
            <a:r>
              <a:rPr lang="en-US" sz="3200" dirty="0" smtClean="0">
                <a:latin typeface="Arial" panose="020B0604020202020204" pitchFamily="34" charset="0"/>
              </a:rPr>
              <a:t>Makes antenna and cable measurements without transmitting a full-power signal</a:t>
            </a:r>
          </a:p>
          <a:p>
            <a:pPr marL="342900" indent="-342900">
              <a:spcBef>
                <a:spcPct val="20000"/>
              </a:spcBef>
              <a:buFontTx/>
              <a:buChar char="•"/>
            </a:pPr>
            <a:r>
              <a:rPr lang="en-US" sz="3200" dirty="0" smtClean="0">
                <a:latin typeface="Arial" panose="020B0604020202020204" pitchFamily="34" charset="0"/>
              </a:rPr>
              <a:t>Available for HF through UHF and microwave</a:t>
            </a:r>
          </a:p>
          <a:p>
            <a:pPr marL="342900" indent="-342900">
              <a:spcBef>
                <a:spcPct val="20000"/>
              </a:spcBef>
              <a:buFontTx/>
              <a:buChar char="•"/>
            </a:pPr>
            <a:r>
              <a:rPr lang="en-US" sz="3200" dirty="0" smtClean="0">
                <a:latin typeface="Arial" panose="020B0604020202020204" pitchFamily="34" charset="0"/>
              </a:rPr>
              <a:t>Very handy for adjusting and troubleshooting antennas and feed lines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4049637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Practice Questions</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85182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Sporadic E (Es) and Aurora</a:t>
            </a:r>
            <a:endParaRPr lang="en-US" sz="4400" dirty="0">
              <a:latin typeface="Arial" panose="020B0604020202020204" pitchFamily="34" charset="0"/>
            </a:endParaRPr>
          </a:p>
        </p:txBody>
      </p:sp>
      <p:sp>
        <p:nvSpPr>
          <p:cNvPr id="18434" name="Rectangle 5"/>
          <p:cNvSpPr>
            <a:spLocks noChangeArrowheads="1"/>
          </p:cNvSpPr>
          <p:nvPr/>
        </p:nvSpPr>
        <p:spPr bwMode="auto">
          <a:xfrm>
            <a:off x="685800" y="1905000"/>
            <a:ext cx="3657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defRPr/>
            </a:pPr>
            <a:r>
              <a:rPr lang="en-US" spc="-40" dirty="0" smtClean="0">
                <a:latin typeface="Arial" panose="020B0604020202020204" pitchFamily="34" charset="0"/>
                <a:ea typeface="ＭＳ Ｐゴシック" charset="0"/>
                <a:cs typeface="ＭＳ Ｐゴシック" charset="0"/>
              </a:rPr>
              <a:t>Highly ionized patches of the E layer can reflect HF and VHF signals – best on 10, 6, and 2 meters.</a:t>
            </a:r>
          </a:p>
          <a:p>
            <a:pPr marL="342900" indent="-342900">
              <a:spcBef>
                <a:spcPct val="20000"/>
              </a:spcBef>
              <a:buFontTx/>
              <a:buChar char="•"/>
              <a:defRPr/>
            </a:pPr>
            <a:r>
              <a:rPr lang="en-US" spc="-40" dirty="0">
                <a:latin typeface="Arial" panose="020B0604020202020204" pitchFamily="34" charset="0"/>
                <a:ea typeface="ＭＳ Ｐゴシック" charset="0"/>
                <a:cs typeface="ＭＳ Ｐゴシック" charset="0"/>
              </a:rPr>
              <a:t>A</a:t>
            </a:r>
            <a:r>
              <a:rPr lang="en-US" spc="-40" dirty="0" smtClean="0">
                <a:latin typeface="Arial" panose="020B0604020202020204" pitchFamily="34" charset="0"/>
                <a:ea typeface="ＭＳ Ｐゴシック" charset="0"/>
                <a:cs typeface="ＭＳ Ｐゴシック" charset="0"/>
              </a:rPr>
              <a:t>urora near the north and south poles can also reflect VHF and UHF waves with a distinctive distorted sound.</a:t>
            </a:r>
          </a:p>
          <a:p>
            <a:pPr marL="342900" indent="-342900">
              <a:spcBef>
                <a:spcPct val="20000"/>
              </a:spcBef>
              <a:buFontTx/>
              <a:buChar char="•"/>
              <a:defRPr/>
            </a:pPr>
            <a:endParaRPr lang="en-US" spc="-40" dirty="0" smtClean="0">
              <a:latin typeface="Arial" panose="020B0604020202020204" pitchFamily="34" charset="0"/>
              <a:ea typeface="ＭＳ Ｐゴシック" charset="0"/>
              <a:cs typeface="ＭＳ Ｐゴシック" charset="0"/>
            </a:endParaRPr>
          </a:p>
        </p:txBody>
      </p:sp>
      <p:pic>
        <p:nvPicPr>
          <p:cNvPr id="19459" name="Picture 6" descr="UBR1-1503"/>
          <p:cNvPicPr>
            <a:picLocks noChangeAspect="1" noChangeArrowheads="1"/>
          </p:cNvPicPr>
          <p:nvPr/>
        </p:nvPicPr>
        <p:blipFill>
          <a:blip r:embed="rId3" cstate="print"/>
          <a:srcRect/>
          <a:stretch>
            <a:fillRect/>
          </a:stretch>
        </p:blipFill>
        <p:spPr bwMode="auto">
          <a:xfrm>
            <a:off x="4343400" y="1852613"/>
            <a:ext cx="4375150" cy="3786187"/>
          </a:xfrm>
          <a:prstGeom prst="rect">
            <a:avLst/>
          </a:prstGeom>
          <a:noFill/>
          <a:ln w="9525">
            <a:noFill/>
            <a:miter lim="800000"/>
            <a:headEnd/>
            <a:tailEnd/>
          </a:ln>
        </p:spPr>
      </p:pic>
      <p:sp>
        <p:nvSpPr>
          <p:cNvPr id="5" name="Oval 4"/>
          <p:cNvSpPr/>
          <p:nvPr/>
        </p:nvSpPr>
        <p:spPr>
          <a:xfrm>
            <a:off x="6019800" y="4191000"/>
            <a:ext cx="914400" cy="685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Footer Placeholder 5"/>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5236128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An antenna built from aluminum I-beams</a:t>
            </a:r>
          </a:p>
          <a:p>
            <a:r>
              <a:rPr lang="en-US" dirty="0" smtClean="0"/>
              <a:t>B. An omnidirectional antenna invented by Clarence Beam</a:t>
            </a:r>
          </a:p>
          <a:p>
            <a:r>
              <a:rPr lang="en-US" dirty="0" smtClean="0"/>
              <a:t>C. An antenna that concentrates signals in one direction</a:t>
            </a:r>
          </a:p>
          <a:p>
            <a:r>
              <a:rPr lang="en-US" dirty="0" smtClean="0"/>
              <a:t>D. An antenna that reverses the phase of received signals</a:t>
            </a:r>
          </a:p>
          <a:p>
            <a:pPr lvl="1"/>
            <a:r>
              <a:rPr lang="en-US" dirty="0" smtClean="0"/>
              <a:t> T9A01 HRLM (4-16)</a:t>
            </a:r>
          </a:p>
        </p:txBody>
      </p:sp>
      <p:sp>
        <p:nvSpPr>
          <p:cNvPr id="583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beam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849391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An antenna built from aluminum I-beams</a:t>
            </a:r>
          </a:p>
          <a:p>
            <a:r>
              <a:rPr lang="en-US" dirty="0" smtClean="0"/>
              <a:t>B. An omnidirectional antenna invented by Clarence Beam</a:t>
            </a:r>
          </a:p>
          <a:p>
            <a:r>
              <a:rPr lang="en-US" b="1" dirty="0" smtClean="0"/>
              <a:t>C. An antenna that concentrates signals in one direction</a:t>
            </a:r>
          </a:p>
          <a:p>
            <a:r>
              <a:rPr lang="en-US" dirty="0" smtClean="0"/>
              <a:t>D. An antenna that reverses the phase of received signals</a:t>
            </a:r>
          </a:p>
          <a:p>
            <a:pPr lvl="1"/>
            <a:r>
              <a:rPr lang="en-US" dirty="0" smtClean="0"/>
              <a:t> T9A01 HRLM (4-16)</a:t>
            </a:r>
          </a:p>
        </p:txBody>
      </p:sp>
      <p:sp>
        <p:nvSpPr>
          <p:cNvPr id="593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beam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759658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Non-resonant antennas</a:t>
            </a:r>
          </a:p>
          <a:p>
            <a:r>
              <a:rPr lang="en-US" dirty="0" smtClean="0"/>
              <a:t>B. Log periodic antennas</a:t>
            </a:r>
          </a:p>
          <a:p>
            <a:r>
              <a:rPr lang="en-US" dirty="0" smtClean="0"/>
              <a:t>C. Directional antennas</a:t>
            </a:r>
          </a:p>
          <a:p>
            <a:r>
              <a:rPr lang="en-US" dirty="0" smtClean="0"/>
              <a:t>D. Isotropic antennas</a:t>
            </a:r>
          </a:p>
          <a:p>
            <a:pPr lvl="1"/>
            <a:r>
              <a:rPr lang="en-US" dirty="0" smtClean="0"/>
              <a:t> T9A06 HRLM (4-16)</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antennas are the quad, Yagi, and dish?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302532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Non-resonant antennas</a:t>
            </a:r>
          </a:p>
          <a:p>
            <a:r>
              <a:rPr lang="en-US" dirty="0" smtClean="0"/>
              <a:t>B. Log periodic antennas</a:t>
            </a:r>
          </a:p>
          <a:p>
            <a:r>
              <a:rPr lang="en-US" b="1" dirty="0" smtClean="0"/>
              <a:t>C. Directional antennas</a:t>
            </a:r>
          </a:p>
          <a:p>
            <a:r>
              <a:rPr lang="en-US" dirty="0" smtClean="0"/>
              <a:t>D. Isotropic antennas</a:t>
            </a:r>
          </a:p>
          <a:p>
            <a:pPr lvl="1"/>
            <a:r>
              <a:rPr lang="en-US" dirty="0" smtClean="0"/>
              <a:t> T9A06 HRLM (4-16)</a:t>
            </a:r>
          </a:p>
        </p:txBody>
      </p:sp>
      <p:sp>
        <p:nvSpPr>
          <p:cNvPr id="675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type of antennas are the quad, </a:t>
            </a:r>
            <a:r>
              <a:rPr lang="en-US" dirty="0" err="1" smtClean="0">
                <a:solidFill>
                  <a:srgbClr val="000000"/>
                </a:solidFill>
              </a:rPr>
              <a:t>Yagi</a:t>
            </a:r>
            <a:r>
              <a:rPr lang="en-US" dirty="0" smtClean="0">
                <a:solidFill>
                  <a:srgbClr val="000000"/>
                </a:solidFill>
              </a:rPr>
              <a:t>, and dish?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993858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Right-hand circular</a:t>
            </a:r>
          </a:p>
          <a:p>
            <a:r>
              <a:rPr lang="en-US" dirty="0" smtClean="0"/>
              <a:t>B. Left-hand circular</a:t>
            </a:r>
          </a:p>
          <a:p>
            <a:r>
              <a:rPr lang="en-US" dirty="0" smtClean="0"/>
              <a:t>C. Horizontal</a:t>
            </a:r>
          </a:p>
          <a:p>
            <a:r>
              <a:rPr lang="en-US" dirty="0" smtClean="0"/>
              <a:t>D. Vertical</a:t>
            </a:r>
          </a:p>
          <a:p>
            <a:pPr lvl="1"/>
            <a:r>
              <a:rPr lang="en-US" dirty="0" smtClean="0"/>
              <a:t> T3A03 HRLM (4-16)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antenna polarization is normally used for long-distance weak-signal CW and SSB contacts using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052999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Right-hand circular</a:t>
            </a:r>
          </a:p>
          <a:p>
            <a:r>
              <a:rPr lang="en-US" dirty="0" smtClean="0"/>
              <a:t>B. Left-hand circular</a:t>
            </a:r>
          </a:p>
          <a:p>
            <a:r>
              <a:rPr lang="en-US" b="1" dirty="0" smtClean="0"/>
              <a:t>C. Horizontal</a:t>
            </a:r>
          </a:p>
          <a:p>
            <a:r>
              <a:rPr lang="en-US" dirty="0" smtClean="0"/>
              <a:t>D. Vertical</a:t>
            </a:r>
          </a:p>
          <a:p>
            <a:pPr lvl="1"/>
            <a:r>
              <a:rPr lang="en-US" dirty="0" smtClean="0"/>
              <a:t> T3A03 HRLM (4-16)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antenna polarization is normally used for long-distance weak-signal CW and SSB contacts using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1635362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from vertical to horizontal polarization</a:t>
            </a:r>
          </a:p>
          <a:p>
            <a:r>
              <a:rPr lang="en-US" dirty="0" smtClean="0"/>
              <a:t>B. Try to find a path that reflects signals to the repeater</a:t>
            </a:r>
          </a:p>
          <a:p>
            <a:r>
              <a:rPr lang="en-US" dirty="0" smtClean="0"/>
              <a:t>C. Try the long path</a:t>
            </a:r>
          </a:p>
          <a:p>
            <a:r>
              <a:rPr lang="en-US" dirty="0" smtClean="0"/>
              <a:t>D. Increase the antenna SWR</a:t>
            </a:r>
          </a:p>
          <a:p>
            <a:pPr lvl="1"/>
            <a:r>
              <a:rPr lang="en-US" dirty="0" smtClean="0"/>
              <a:t> T3A05 HRLM (4-16)</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When using a directional antenna, how might your station be able to access a distant repeater if buildings or obstructions are blocking the direct line of sight path?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34962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from vertical to horizontal polarization</a:t>
            </a:r>
          </a:p>
          <a:p>
            <a:r>
              <a:rPr lang="en-US" b="1" dirty="0" smtClean="0"/>
              <a:t>B. Try to find a path that reflects signals to the repeater</a:t>
            </a:r>
          </a:p>
          <a:p>
            <a:r>
              <a:rPr lang="en-US" dirty="0" smtClean="0"/>
              <a:t>C. Try the long path</a:t>
            </a:r>
          </a:p>
          <a:p>
            <a:r>
              <a:rPr lang="en-US" dirty="0" smtClean="0"/>
              <a:t>D. Increase the antenna SWR</a:t>
            </a:r>
          </a:p>
          <a:p>
            <a:pPr lvl="1"/>
            <a:r>
              <a:rPr lang="en-US" dirty="0" smtClean="0"/>
              <a:t> T3A05 HRLM (4-16)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When using a directional antenna, how might your station be able to access a distant repeater if buildings or obstructions are blocking the direct line of sight path?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909985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E5EC-1144-4A10-B794-97A054474CA4}"/>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electrical difference between RG-58 and RG-8 coaxial cable?</a:t>
            </a:r>
          </a:p>
        </p:txBody>
      </p:sp>
      <p:sp>
        <p:nvSpPr>
          <p:cNvPr id="3" name="Text Placeholder 2">
            <a:extLst>
              <a:ext uri="{FF2B5EF4-FFF2-40B4-BE49-F238E27FC236}">
                <a16:creationId xmlns:a16="http://schemas.microsoft.com/office/drawing/2014/main" id="{71142656-072B-48EE-BCAF-6BE5E0BEFF50}"/>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There is no significant difference between the two types</a:t>
            </a:r>
          </a:p>
          <a:p>
            <a:r>
              <a:rPr lang="en-US" b="0" i="0" u="none" strike="noStrike" baseline="0" dirty="0">
                <a:solidFill>
                  <a:srgbClr val="000000"/>
                </a:solidFill>
                <a:cs typeface="Arial" panose="020B0604020202020204" pitchFamily="34" charset="0"/>
              </a:rPr>
              <a:t>B. RG-58 cable has two shields</a:t>
            </a:r>
          </a:p>
          <a:p>
            <a:r>
              <a:rPr lang="en-US" b="0" i="0" u="none" strike="noStrike" baseline="0" dirty="0">
                <a:solidFill>
                  <a:srgbClr val="000000"/>
                </a:solidFill>
                <a:cs typeface="Arial" panose="020B0604020202020204" pitchFamily="34" charset="0"/>
              </a:rPr>
              <a:t>C. RG-8 cable has less loss at a given frequency</a:t>
            </a:r>
          </a:p>
          <a:p>
            <a:r>
              <a:rPr lang="en-US" b="0" i="0" u="none" strike="noStrike" baseline="0" dirty="0">
                <a:solidFill>
                  <a:srgbClr val="000000"/>
                </a:solidFill>
                <a:cs typeface="Arial" panose="020B0604020202020204" pitchFamily="34" charset="0"/>
              </a:rPr>
              <a:t>D. RG-58 cable can handle higher power levels</a:t>
            </a:r>
          </a:p>
          <a:p>
            <a:pPr algn="r"/>
            <a:r>
              <a:rPr lang="en-US" sz="1600" b="0" i="0" u="none" strike="noStrike" baseline="0" dirty="0">
                <a:solidFill>
                  <a:srgbClr val="000000"/>
                </a:solidFill>
                <a:cs typeface="Arial" panose="020B0604020202020204" pitchFamily="34" charset="0"/>
              </a:rPr>
              <a:t> T9B10 HRLM (4 - 17)</a:t>
            </a:r>
          </a:p>
        </p:txBody>
      </p:sp>
    </p:spTree>
    <p:extLst>
      <p:ext uri="{BB962C8B-B14F-4D97-AF65-F5344CB8AC3E}">
        <p14:creationId xmlns:p14="http://schemas.microsoft.com/office/powerpoint/2010/main" val="22614567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E5EC-1144-4A10-B794-97A054474CA4}"/>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electrical difference between RG-58 and RG-8 coaxial cable?</a:t>
            </a:r>
          </a:p>
        </p:txBody>
      </p:sp>
      <p:sp>
        <p:nvSpPr>
          <p:cNvPr id="3" name="Text Placeholder 2">
            <a:extLst>
              <a:ext uri="{FF2B5EF4-FFF2-40B4-BE49-F238E27FC236}">
                <a16:creationId xmlns:a16="http://schemas.microsoft.com/office/drawing/2014/main" id="{71142656-072B-48EE-BCAF-6BE5E0BEFF50}"/>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There is no significant difference between the two types</a:t>
            </a:r>
          </a:p>
          <a:p>
            <a:r>
              <a:rPr lang="en-US" b="0" i="0" u="none" strike="noStrike" baseline="0" dirty="0">
                <a:solidFill>
                  <a:srgbClr val="000000"/>
                </a:solidFill>
                <a:cs typeface="Arial" panose="020B0604020202020204" pitchFamily="34" charset="0"/>
              </a:rPr>
              <a:t>B. RG-58 cable has two shields</a:t>
            </a:r>
          </a:p>
          <a:p>
            <a:r>
              <a:rPr lang="en-US" b="1" i="0" u="none" strike="noStrike" baseline="0" dirty="0">
                <a:solidFill>
                  <a:srgbClr val="000000"/>
                </a:solidFill>
                <a:cs typeface="Arial" panose="020B0604020202020204" pitchFamily="34" charset="0"/>
              </a:rPr>
              <a:t>C. RG-8 cable has less loss at a given frequency</a:t>
            </a:r>
          </a:p>
          <a:p>
            <a:r>
              <a:rPr lang="en-US" b="0" i="0" u="none" strike="noStrike" baseline="0" dirty="0">
                <a:solidFill>
                  <a:srgbClr val="000000"/>
                </a:solidFill>
                <a:cs typeface="Arial" panose="020B0604020202020204" pitchFamily="34" charset="0"/>
              </a:rPr>
              <a:t>D. RG-58 cable can handle higher power levels</a:t>
            </a:r>
          </a:p>
          <a:p>
            <a:pPr algn="r"/>
            <a:r>
              <a:rPr lang="en-US" sz="1600" b="0" i="0" u="none" strike="noStrike" baseline="0" dirty="0">
                <a:solidFill>
                  <a:srgbClr val="000000"/>
                </a:solidFill>
                <a:cs typeface="Arial" panose="020B0604020202020204" pitchFamily="34" charset="0"/>
              </a:rPr>
              <a:t> T9B10 HRLM (4 - 17)</a:t>
            </a:r>
          </a:p>
        </p:txBody>
      </p:sp>
    </p:spTree>
    <p:extLst>
      <p:ext uri="{BB962C8B-B14F-4D97-AF65-F5344CB8AC3E}">
        <p14:creationId xmlns:p14="http://schemas.microsoft.com/office/powerpoint/2010/main" val="322966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Meteor Scatter</a:t>
            </a:r>
            <a:endParaRPr lang="en-US" sz="4400" dirty="0">
              <a:latin typeface="Arial" panose="020B0604020202020204" pitchFamily="34" charset="0"/>
            </a:endParaRPr>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Thousands of meteors enter the Earth’s atmosphere every day – most quite small.</a:t>
            </a:r>
          </a:p>
          <a:p>
            <a:pPr marL="342900" indent="-342900">
              <a:lnSpc>
                <a:spcPct val="90000"/>
              </a:lnSpc>
              <a:spcBef>
                <a:spcPct val="20000"/>
              </a:spcBef>
              <a:buFontTx/>
              <a:buChar char="•"/>
            </a:pPr>
            <a:r>
              <a:rPr lang="en-US" sz="2800" dirty="0" smtClean="0">
                <a:latin typeface="Arial" panose="020B0604020202020204" pitchFamily="34" charset="0"/>
              </a:rPr>
              <a:t>Meteors leave trails of highly ionized gas that last for several seconds.</a:t>
            </a:r>
          </a:p>
          <a:p>
            <a:pPr marL="342900" indent="-342900">
              <a:lnSpc>
                <a:spcPct val="90000"/>
              </a:lnSpc>
              <a:spcBef>
                <a:spcPct val="20000"/>
              </a:spcBef>
              <a:buFontTx/>
              <a:buChar char="•"/>
            </a:pPr>
            <a:r>
              <a:rPr lang="en-US" sz="2800" dirty="0" smtClean="0">
                <a:latin typeface="Arial" panose="020B0604020202020204" pitchFamily="34" charset="0"/>
              </a:rPr>
              <a:t>Trails can reflect radio waves – </a:t>
            </a:r>
            <a:r>
              <a:rPr lang="en-US" sz="2800" dirty="0">
                <a:latin typeface="Arial" panose="020B0604020202020204" pitchFamily="34" charset="0"/>
              </a:rPr>
              <a:t>called </a:t>
            </a:r>
            <a:r>
              <a:rPr lang="en-US" sz="2800" i="1" dirty="0">
                <a:latin typeface="Arial" panose="020B0604020202020204" pitchFamily="34" charset="0"/>
              </a:rPr>
              <a:t>meteor </a:t>
            </a:r>
            <a:r>
              <a:rPr lang="en-US" sz="2800" i="1" dirty="0" smtClean="0">
                <a:latin typeface="Arial" panose="020B0604020202020204" pitchFamily="34" charset="0"/>
              </a:rPr>
              <a:t>scatter.</a:t>
            </a:r>
            <a:r>
              <a:rPr lang="en-US" sz="2800" dirty="0" smtClean="0">
                <a:latin typeface="Arial" panose="020B0604020202020204" pitchFamily="34" charset="0"/>
              </a:rPr>
              <a:t> The best band for this is 6 meters.</a:t>
            </a:r>
          </a:p>
          <a:p>
            <a:pPr marL="342900" indent="-342900">
              <a:lnSpc>
                <a:spcPct val="90000"/>
              </a:lnSpc>
              <a:spcBef>
                <a:spcPct val="20000"/>
              </a:spcBef>
              <a:buFontTx/>
              <a:buChar char="•"/>
            </a:pPr>
            <a:r>
              <a:rPr lang="en-US" sz="2800" dirty="0" smtClean="0">
                <a:latin typeface="Arial" panose="020B0604020202020204" pitchFamily="34" charset="0"/>
              </a:rPr>
              <a:t>Mostly in the E layer, meteor scatter and sporadic E supports contacts up to about 1500 miles.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61112011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Moisture contamination</a:t>
            </a:r>
          </a:p>
          <a:p>
            <a:r>
              <a:rPr lang="en-US" dirty="0" smtClean="0"/>
              <a:t>B. Gamma rays</a:t>
            </a:r>
          </a:p>
          <a:p>
            <a:r>
              <a:rPr lang="en-US" dirty="0" smtClean="0"/>
              <a:t>C. The velocity factor exceeds 1.0</a:t>
            </a:r>
          </a:p>
          <a:p>
            <a:r>
              <a:rPr lang="en-US" dirty="0" smtClean="0"/>
              <a:t>D. Overloading</a:t>
            </a:r>
          </a:p>
          <a:p>
            <a:pPr lvl="1"/>
            <a:r>
              <a:rPr lang="en-US" dirty="0" smtClean="0"/>
              <a:t> T7C09 HRLM (4-17)</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the most common cause for failure of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30240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Moisture contamination</a:t>
            </a:r>
          </a:p>
          <a:p>
            <a:r>
              <a:rPr lang="en-US" dirty="0" smtClean="0"/>
              <a:t>B. Gamma rays</a:t>
            </a:r>
          </a:p>
          <a:p>
            <a:r>
              <a:rPr lang="en-US" dirty="0" smtClean="0"/>
              <a:t>C. The velocity factor exceeds 1.0</a:t>
            </a:r>
          </a:p>
          <a:p>
            <a:r>
              <a:rPr lang="en-US" dirty="0" smtClean="0"/>
              <a:t>D. Overloading</a:t>
            </a:r>
          </a:p>
          <a:p>
            <a:pPr lvl="1"/>
            <a:r>
              <a:rPr lang="en-US" dirty="0" smtClean="0"/>
              <a:t> T7C09 HRLM (4-17)</a:t>
            </a:r>
          </a:p>
        </p:txBody>
      </p:sp>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the most common cause for failure of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760353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Ultraviolet resistant jackets prevent harmonic radiation</a:t>
            </a:r>
          </a:p>
          <a:p>
            <a:r>
              <a:rPr lang="en-US" dirty="0" smtClean="0"/>
              <a:t>B. Ultraviolet light can increase losses in the cable</a:t>
            </a:r>
            <a:r>
              <a:rPr lang="en-US" altLang="en-US" dirty="0" smtClean="0"/>
              <a:t>’</a:t>
            </a:r>
            <a:r>
              <a:rPr lang="en-US" dirty="0" smtClean="0"/>
              <a:t>s jacket</a:t>
            </a:r>
          </a:p>
          <a:p>
            <a:r>
              <a:rPr lang="en-US" dirty="0" smtClean="0"/>
              <a:t>C. Ultraviolet and RF signals can mix together, causing interference</a:t>
            </a:r>
          </a:p>
          <a:p>
            <a:r>
              <a:rPr lang="en-US" dirty="0" smtClean="0"/>
              <a:t>D. Ultraviolet light can damage the jacket and allow water to enter the cable</a:t>
            </a:r>
          </a:p>
          <a:p>
            <a:pPr lvl="1"/>
            <a:r>
              <a:rPr lang="en-US" dirty="0" smtClean="0"/>
              <a:t> T7C10 HRLM (4-17)</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the outer jacket of coaxial cable be resistant to ultraviolet light?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772365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Ultraviolet resistant jackets prevent harmonic radiation</a:t>
            </a:r>
          </a:p>
          <a:p>
            <a:r>
              <a:rPr lang="en-US" dirty="0" smtClean="0"/>
              <a:t>B. Ultraviolet light can increase losses in the cable</a:t>
            </a:r>
            <a:r>
              <a:rPr lang="en-US" altLang="en-US" dirty="0" smtClean="0"/>
              <a:t>’</a:t>
            </a:r>
            <a:r>
              <a:rPr lang="en-US" dirty="0" smtClean="0"/>
              <a:t>s jacket</a:t>
            </a:r>
          </a:p>
          <a:p>
            <a:r>
              <a:rPr lang="en-US" dirty="0" smtClean="0"/>
              <a:t>C. Ultraviolet and RF signals can mix together, causing interference</a:t>
            </a:r>
          </a:p>
          <a:p>
            <a:r>
              <a:rPr lang="en-US" b="1" dirty="0" smtClean="0"/>
              <a:t>D. Ultraviolet light can damage the jacket and allow water to enter the cable</a:t>
            </a:r>
          </a:p>
          <a:p>
            <a:pPr lvl="1"/>
            <a:r>
              <a:rPr lang="en-US" dirty="0" smtClean="0"/>
              <a:t> T7C10 HRLM (4-17)</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the outer jacket of coaxial cable be resistant to ultraviolet light?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81327277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has more loss per foot</a:t>
            </a:r>
          </a:p>
          <a:p>
            <a:r>
              <a:rPr lang="en-US" dirty="0" smtClean="0"/>
              <a:t>B. It cannot be used for VHF or UHF antennas</a:t>
            </a:r>
          </a:p>
          <a:p>
            <a:r>
              <a:rPr lang="en-US" dirty="0" smtClean="0"/>
              <a:t>C. It requires special techniques to prevent water absorption</a:t>
            </a:r>
          </a:p>
          <a:p>
            <a:r>
              <a:rPr lang="en-US" dirty="0" smtClean="0"/>
              <a:t>D. It cannot be used at below freezing temperatures</a:t>
            </a:r>
          </a:p>
          <a:p>
            <a:pPr lvl="1"/>
            <a:r>
              <a:rPr lang="en-US" dirty="0" smtClean="0"/>
              <a:t> T7C11 HRLM (4-18)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 disadvantage of air core coaxial cable when compared to foam or solid dielectric types?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4864689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has more loss per foot</a:t>
            </a:r>
          </a:p>
          <a:p>
            <a:r>
              <a:rPr lang="en-US" dirty="0" smtClean="0"/>
              <a:t>B. It cannot be used for VHF or UHF antennas</a:t>
            </a:r>
          </a:p>
          <a:p>
            <a:r>
              <a:rPr lang="en-US" b="1" dirty="0" smtClean="0"/>
              <a:t>C. It requires special techniques to prevent water absorption</a:t>
            </a:r>
          </a:p>
          <a:p>
            <a:r>
              <a:rPr lang="en-US" dirty="0" smtClean="0"/>
              <a:t>D. It cannot be used at below freezing temperatures</a:t>
            </a:r>
          </a:p>
          <a:p>
            <a:pPr lvl="1"/>
            <a:r>
              <a:rPr lang="en-US" dirty="0" smtClean="0"/>
              <a:t> T7C11 HRLM (4-18)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 disadvantage of air core coaxial cable when compared to foam or solid dielectric types?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6120818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Acid-core solder</a:t>
            </a:r>
          </a:p>
          <a:p>
            <a:r>
              <a:rPr lang="en-US" dirty="0" smtClean="0"/>
              <a:t>B. Silver solder</a:t>
            </a:r>
          </a:p>
          <a:p>
            <a:r>
              <a:rPr lang="en-US" dirty="0" smtClean="0"/>
              <a:t>C. Rosin-core solder</a:t>
            </a:r>
          </a:p>
          <a:p>
            <a:r>
              <a:rPr lang="en-US" dirty="0" smtClean="0"/>
              <a:t>D. Aluminum solder</a:t>
            </a:r>
          </a:p>
          <a:p>
            <a:pPr lvl="1"/>
            <a:r>
              <a:rPr lang="en-US" dirty="0" smtClean="0"/>
              <a:t> T7D08 HRLM (4-18)</a:t>
            </a:r>
          </a:p>
        </p:txBody>
      </p:sp>
      <p:sp>
        <p:nvSpPr>
          <p:cNvPr id="542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solder is best for radio and electronic use?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859493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Acid-core solder</a:t>
            </a:r>
          </a:p>
          <a:p>
            <a:r>
              <a:rPr lang="en-US" dirty="0" smtClean="0"/>
              <a:t>B. Silver solder</a:t>
            </a:r>
          </a:p>
          <a:p>
            <a:r>
              <a:rPr lang="en-US" b="1" dirty="0" smtClean="0"/>
              <a:t>C. Rosin-core solder</a:t>
            </a:r>
          </a:p>
          <a:p>
            <a:r>
              <a:rPr lang="en-US" dirty="0" smtClean="0"/>
              <a:t>D. Aluminum solder</a:t>
            </a:r>
          </a:p>
          <a:p>
            <a:pPr lvl="1"/>
            <a:r>
              <a:rPr lang="en-US" dirty="0" smtClean="0"/>
              <a:t> T7D08 HRLM (4-18)</a:t>
            </a:r>
          </a:p>
        </p:txBody>
      </p:sp>
      <p:sp>
        <p:nvSpPr>
          <p:cNvPr id="552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solder is best for radio and electronic use?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227033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Dark black spots</a:t>
            </a:r>
          </a:p>
          <a:p>
            <a:r>
              <a:rPr lang="en-US" dirty="0" smtClean="0"/>
              <a:t>B. A bright or shiny surface</a:t>
            </a:r>
          </a:p>
          <a:p>
            <a:r>
              <a:rPr lang="en-US" dirty="0" smtClean="0"/>
              <a:t>C. A grainy or dull surface</a:t>
            </a:r>
          </a:p>
          <a:p>
            <a:r>
              <a:rPr lang="en-US" dirty="0" smtClean="0"/>
              <a:t>D. A greenish tint</a:t>
            </a:r>
          </a:p>
          <a:p>
            <a:pPr lvl="1"/>
            <a:r>
              <a:rPr lang="en-US" dirty="0" smtClean="0"/>
              <a:t> T7D09 HRLM (4-18)</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characteristic appearance of a cold solder joint?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196718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Dark black spots</a:t>
            </a:r>
          </a:p>
          <a:p>
            <a:r>
              <a:rPr lang="en-US" dirty="0" smtClean="0"/>
              <a:t>B. A bright or shiny surface</a:t>
            </a:r>
          </a:p>
          <a:p>
            <a:r>
              <a:rPr lang="en-US" b="1" dirty="0" smtClean="0"/>
              <a:t>C. A grainy or dull surface</a:t>
            </a:r>
          </a:p>
          <a:p>
            <a:r>
              <a:rPr lang="en-US" dirty="0" smtClean="0"/>
              <a:t>D. A greenish tint</a:t>
            </a:r>
          </a:p>
          <a:p>
            <a:pPr lvl="1"/>
            <a:r>
              <a:rPr lang="en-US" dirty="0" smtClean="0"/>
              <a:t> T7D09 HRLM (4-18)</a:t>
            </a:r>
          </a:p>
        </p:txBody>
      </p:sp>
      <p:sp>
        <p:nvSpPr>
          <p:cNvPr id="573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characteristic appearance of a cold solder joint?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241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Practice Questions</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8396687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UHF (PL-259/SO-239) connector</a:t>
            </a:r>
          </a:p>
          <a:p>
            <a:r>
              <a:rPr lang="en-US" dirty="0" smtClean="0"/>
              <a:t>B. A Type N connector</a:t>
            </a:r>
          </a:p>
          <a:p>
            <a:r>
              <a:rPr lang="en-US" dirty="0" smtClean="0"/>
              <a:t>C. An RS-213 connector</a:t>
            </a:r>
          </a:p>
          <a:p>
            <a:r>
              <a:rPr lang="en-US" dirty="0" smtClean="0"/>
              <a:t>D. A DB-25 connector</a:t>
            </a:r>
          </a:p>
          <a:p>
            <a:pPr lvl="1"/>
            <a:r>
              <a:rPr lang="en-US" dirty="0" smtClean="0"/>
              <a:t> T9B06 HRLM (4-18)</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connectors is most suitable for frequencies above 400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1784327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UHF (PL-259/SO-239) connector</a:t>
            </a:r>
          </a:p>
          <a:p>
            <a:r>
              <a:rPr lang="en-US" b="1" dirty="0" smtClean="0"/>
              <a:t>B. A Type N connector</a:t>
            </a:r>
          </a:p>
          <a:p>
            <a:r>
              <a:rPr lang="en-US" dirty="0" smtClean="0"/>
              <a:t>C. An RS-213 connector</a:t>
            </a:r>
          </a:p>
          <a:p>
            <a:r>
              <a:rPr lang="en-US" dirty="0" smtClean="0"/>
              <a:t>D. A DB-25 connector</a:t>
            </a:r>
          </a:p>
          <a:p>
            <a:pPr lvl="1"/>
            <a:r>
              <a:rPr lang="en-US" dirty="0" smtClean="0"/>
              <a:t> T9B06 HRLM (4-18)</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connectors is most suitable for frequencies above 400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426968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They are preferred for microwave operation</a:t>
            </a:r>
          </a:p>
          <a:p>
            <a:r>
              <a:rPr lang="en-US" dirty="0" smtClean="0"/>
              <a:t>B. They are water tight</a:t>
            </a:r>
          </a:p>
          <a:p>
            <a:r>
              <a:rPr lang="en-US" dirty="0" smtClean="0"/>
              <a:t>C. The are commonly used at HF frequencies</a:t>
            </a:r>
          </a:p>
          <a:p>
            <a:r>
              <a:rPr lang="en-US" dirty="0" smtClean="0"/>
              <a:t>D. They are a bayonet type connector</a:t>
            </a:r>
          </a:p>
          <a:p>
            <a:pPr lvl="1"/>
            <a:r>
              <a:rPr lang="en-US" dirty="0" smtClean="0"/>
              <a:t> T9B07 HRLM (4-18)</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of PL-259 type coax connectors?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5724472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They are preferred for microwave operation</a:t>
            </a:r>
          </a:p>
          <a:p>
            <a:r>
              <a:rPr lang="en-US" dirty="0" smtClean="0"/>
              <a:t>B. They are water tight</a:t>
            </a:r>
          </a:p>
          <a:p>
            <a:r>
              <a:rPr lang="en-US" b="1" dirty="0" smtClean="0"/>
              <a:t>C. The are commonly used at HF frequencies</a:t>
            </a:r>
          </a:p>
          <a:p>
            <a:r>
              <a:rPr lang="en-US" dirty="0" smtClean="0"/>
              <a:t>D. They are a bayonet type connector</a:t>
            </a:r>
          </a:p>
          <a:p>
            <a:pPr lvl="1"/>
            <a:r>
              <a:rPr lang="en-US" dirty="0" smtClean="0"/>
              <a:t> T9B07 HRLM (4-18)</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of PL-259 type coax connectors?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824521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EF4-C40D-44D0-93BE-A586CD83E1A8}"/>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Why should coax connectors exposed to the weather be sealed against water intrusion?</a:t>
            </a:r>
          </a:p>
        </p:txBody>
      </p:sp>
      <p:sp>
        <p:nvSpPr>
          <p:cNvPr id="3" name="Text Placeholder 2">
            <a:extLst>
              <a:ext uri="{FF2B5EF4-FFF2-40B4-BE49-F238E27FC236}">
                <a16:creationId xmlns:a16="http://schemas.microsoft.com/office/drawing/2014/main" id="{AB92E62C-FB5D-4D22-9B62-D6F4E714D16B}"/>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To prevent an increase in feed line loss</a:t>
            </a:r>
          </a:p>
          <a:p>
            <a:r>
              <a:rPr lang="en-US" b="0" i="0" u="none" strike="noStrike" baseline="0" dirty="0">
                <a:solidFill>
                  <a:srgbClr val="000000"/>
                </a:solidFill>
                <a:cs typeface="Arial" panose="020B0604020202020204" pitchFamily="34" charset="0"/>
              </a:rPr>
              <a:t>B. To prevent interference to telephones</a:t>
            </a:r>
          </a:p>
          <a:p>
            <a:r>
              <a:rPr lang="en-US" b="0" i="0" u="none" strike="noStrike" baseline="0" dirty="0">
                <a:solidFill>
                  <a:srgbClr val="000000"/>
                </a:solidFill>
                <a:cs typeface="Arial" panose="020B0604020202020204" pitchFamily="34" charset="0"/>
              </a:rPr>
              <a:t>C. To keep the jacket from becoming loose</a:t>
            </a:r>
          </a:p>
          <a:p>
            <a:r>
              <a:rPr lang="en-US" b="0"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T9B08 HRLM (4 - 18)</a:t>
            </a:r>
          </a:p>
        </p:txBody>
      </p:sp>
    </p:spTree>
    <p:extLst>
      <p:ext uri="{BB962C8B-B14F-4D97-AF65-F5344CB8AC3E}">
        <p14:creationId xmlns:p14="http://schemas.microsoft.com/office/powerpoint/2010/main" val="31990217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EF4-C40D-44D0-93BE-A586CD83E1A8}"/>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Why should coax connectors exposed to the weather be sealed against water intrusion?</a:t>
            </a:r>
          </a:p>
        </p:txBody>
      </p:sp>
      <p:sp>
        <p:nvSpPr>
          <p:cNvPr id="3" name="Text Placeholder 2">
            <a:extLst>
              <a:ext uri="{FF2B5EF4-FFF2-40B4-BE49-F238E27FC236}">
                <a16:creationId xmlns:a16="http://schemas.microsoft.com/office/drawing/2014/main" id="{AB92E62C-FB5D-4D22-9B62-D6F4E714D16B}"/>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To prevent an increase in feed line loss</a:t>
            </a:r>
          </a:p>
          <a:p>
            <a:r>
              <a:rPr lang="en-US" b="0" i="0" u="none" strike="noStrike" baseline="0" dirty="0">
                <a:solidFill>
                  <a:srgbClr val="000000"/>
                </a:solidFill>
                <a:cs typeface="Arial" panose="020B0604020202020204" pitchFamily="34" charset="0"/>
              </a:rPr>
              <a:t>B. To prevent interference to telephones</a:t>
            </a:r>
          </a:p>
          <a:p>
            <a:r>
              <a:rPr lang="en-US" b="0" i="0" u="none" strike="noStrike" baseline="0" dirty="0">
                <a:solidFill>
                  <a:srgbClr val="000000"/>
                </a:solidFill>
                <a:cs typeface="Arial" panose="020B0604020202020204" pitchFamily="34" charset="0"/>
              </a:rPr>
              <a:t>C. To keep the jacket from becoming loose</a:t>
            </a:r>
          </a:p>
          <a:p>
            <a:r>
              <a:rPr lang="en-US" b="0"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T9B08 HRLM (4 - 18)</a:t>
            </a:r>
          </a:p>
        </p:txBody>
      </p:sp>
    </p:spTree>
    <p:extLst>
      <p:ext uri="{BB962C8B-B14F-4D97-AF65-F5344CB8AC3E}">
        <p14:creationId xmlns:p14="http://schemas.microsoft.com/office/powerpoint/2010/main" val="204049429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In series with the feed line, between the transmitter and antenna</a:t>
            </a:r>
          </a:p>
          <a:p>
            <a:r>
              <a:rPr lang="en-US" dirty="0" smtClean="0"/>
              <a:t>B. In series with the station’s ground</a:t>
            </a:r>
          </a:p>
          <a:p>
            <a:r>
              <a:rPr lang="en-US" dirty="0" smtClean="0"/>
              <a:t>C. In parallel with the push-to-talk line and the antenna</a:t>
            </a:r>
          </a:p>
          <a:p>
            <a:r>
              <a:rPr lang="en-US" dirty="0" smtClean="0"/>
              <a:t>D. In series with the power cable, as close as possible to the radio</a:t>
            </a:r>
          </a:p>
          <a:p>
            <a:pPr lvl="1"/>
            <a:r>
              <a:rPr lang="en-US" dirty="0" smtClean="0"/>
              <a:t> T4A05 HRLM (4-18)</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What is the proper location for an external SWR meter?</a:t>
            </a:r>
            <a:endParaRPr lang="en-US" dirty="0" smtClean="0">
              <a:solidFill>
                <a:srgbClr val="000000"/>
              </a:solidFill>
              <a:ea typeface="ＭＳ Ｐゴシック"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084444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In series with the feed line, between the transmitter and antenna</a:t>
            </a:r>
          </a:p>
          <a:p>
            <a:r>
              <a:rPr lang="en-US" dirty="0" smtClean="0"/>
              <a:t>B. In series with the station’s ground</a:t>
            </a:r>
          </a:p>
          <a:p>
            <a:r>
              <a:rPr lang="en-US" dirty="0" smtClean="0"/>
              <a:t>C. In parallel with the push-to-talk line and the antenna</a:t>
            </a:r>
          </a:p>
          <a:p>
            <a:r>
              <a:rPr lang="en-US" dirty="0" smtClean="0"/>
              <a:t>D. In series with the power cable, as close as possible to the radio</a:t>
            </a:r>
          </a:p>
          <a:p>
            <a:pPr lvl="1"/>
            <a:r>
              <a:rPr lang="en-US" dirty="0" smtClean="0"/>
              <a:t> T4A05 HRLM (4-18)</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What is the proper location for an external SWR meter?</a:t>
            </a:r>
            <a:endParaRPr lang="en-US" dirty="0" smtClean="0">
              <a:solidFill>
                <a:srgbClr val="000000"/>
              </a:solidFill>
              <a:ea typeface="ＭＳ Ｐゴシック"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023080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VTVM</a:t>
            </a:r>
          </a:p>
          <a:p>
            <a:r>
              <a:rPr lang="en-US" dirty="0" smtClean="0"/>
              <a:t>B. An antenna analyzer</a:t>
            </a:r>
          </a:p>
          <a:p>
            <a:r>
              <a:rPr lang="en-US" dirty="0" smtClean="0"/>
              <a:t>C. A Q meter</a:t>
            </a:r>
          </a:p>
          <a:p>
            <a:r>
              <a:rPr lang="en-US" dirty="0" smtClean="0"/>
              <a:t>D. A frequency counter</a:t>
            </a:r>
          </a:p>
          <a:p>
            <a:pPr lvl="1"/>
            <a:r>
              <a:rPr lang="en-US" dirty="0" smtClean="0"/>
              <a:t>T7C02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instruments can be used to determine if an antenna is resonant at the desired operating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6224958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VTVM</a:t>
            </a:r>
          </a:p>
          <a:p>
            <a:r>
              <a:rPr lang="en-US" b="1" smtClean="0"/>
              <a:t>B. An antenna analyzer</a:t>
            </a:r>
          </a:p>
          <a:p>
            <a:r>
              <a:rPr lang="en-US" smtClean="0"/>
              <a:t>C. A Q meter</a:t>
            </a:r>
          </a:p>
          <a:p>
            <a:r>
              <a:rPr lang="en-US" smtClean="0"/>
              <a:t>D. A frequency counter</a:t>
            </a:r>
          </a:p>
          <a:p>
            <a:pPr lvl="1"/>
            <a:r>
              <a:rPr lang="en-US" smtClean="0"/>
              <a:t> T7C02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instruments can be used to determine if an antenna is resonant at the desired operating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1262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057400"/>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 </a:t>
            </a: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smtClean="0">
                <a:latin typeface="Arial" pitchFamily="34" charset="0"/>
                <a:cs typeface="Arial" pitchFamily="34" charset="0"/>
              </a:rPr>
              <a:t>Propagation</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55764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xfrm>
            <a:off x="457200" y="2514600"/>
            <a:ext cx="8229600" cy="3611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the batteries in your radio to a different type</a:t>
            </a:r>
          </a:p>
          <a:p>
            <a:r>
              <a:rPr lang="en-US" dirty="0" smtClean="0"/>
              <a:t>B. Turn on the CTCSS tone</a:t>
            </a:r>
          </a:p>
          <a:p>
            <a:r>
              <a:rPr lang="en-US" dirty="0" smtClean="0"/>
              <a:t>C. Ask the other operator to adjust his squelch control</a:t>
            </a:r>
          </a:p>
          <a:p>
            <a:r>
              <a:rPr lang="en-US" dirty="0" smtClean="0"/>
              <a:t>D. Try moving a few feet, as random reflections may be causing multi-path distortion</a:t>
            </a:r>
          </a:p>
          <a:p>
            <a:pPr lvl="1"/>
            <a:r>
              <a:rPr lang="en-US" dirty="0" smtClean="0"/>
              <a:t> T3A01 HRLM (4-2)</a:t>
            </a:r>
          </a:p>
        </p:txBody>
      </p:sp>
      <p:sp>
        <p:nvSpPr>
          <p:cNvPr id="2" name="Title 1"/>
          <p:cNvSpPr>
            <a:spLocks noGrp="1"/>
          </p:cNvSpPr>
          <p:nvPr>
            <p:ph type="title"/>
          </p:nvPr>
        </p:nvSpPr>
        <p:spPr>
          <a:xfrm>
            <a:off x="457200" y="274638"/>
            <a:ext cx="8229600" cy="1935162"/>
          </a:xfrm>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What should you do if another operator reports that your station</a:t>
            </a:r>
            <a:r>
              <a:rPr lang="en-US" altLang="en-US" sz="2900" dirty="0" smtClean="0">
                <a:solidFill>
                  <a:srgbClr val="000000"/>
                </a:solidFill>
              </a:rPr>
              <a:t>’</a:t>
            </a:r>
            <a:r>
              <a:rPr lang="en-US" sz="2900" dirty="0" smtClean="0">
                <a:solidFill>
                  <a:srgbClr val="000000"/>
                </a:solidFill>
              </a:rPr>
              <a:t>s 2 meter signals were strong just a moment ago, but now they are weak or distorted?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4374037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Voltmeter</a:t>
            </a:r>
          </a:p>
          <a:p>
            <a:r>
              <a:rPr lang="en-US" dirty="0" smtClean="0"/>
              <a:t>B. Ohmmeter</a:t>
            </a:r>
          </a:p>
          <a:p>
            <a:r>
              <a:rPr lang="en-US" dirty="0" smtClean="0"/>
              <a:t>C. Iambic pentameter</a:t>
            </a:r>
          </a:p>
          <a:p>
            <a:r>
              <a:rPr lang="en-US" dirty="0" smtClean="0"/>
              <a:t>D. Directional wattmeter</a:t>
            </a:r>
          </a:p>
          <a:p>
            <a:pPr lvl="1"/>
            <a:r>
              <a:rPr lang="en-US" dirty="0" smtClean="0"/>
              <a:t> T7C08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instrument other than an SWR meter could you use to determine if a feed line and antenna are properly matched?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047917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Voltmeter</a:t>
            </a:r>
          </a:p>
          <a:p>
            <a:r>
              <a:rPr lang="en-US" dirty="0" smtClean="0"/>
              <a:t>B. Ohmmeter</a:t>
            </a:r>
          </a:p>
          <a:p>
            <a:r>
              <a:rPr lang="en-US" dirty="0" smtClean="0"/>
              <a:t>C. Iambic pentameter</a:t>
            </a:r>
          </a:p>
          <a:p>
            <a:r>
              <a:rPr lang="en-US" b="1" dirty="0" smtClean="0"/>
              <a:t>D. Directional wattmeter</a:t>
            </a:r>
          </a:p>
          <a:p>
            <a:pPr lvl="1"/>
            <a:r>
              <a:rPr lang="en-US" dirty="0" smtClean="0"/>
              <a:t> T7C08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instrument other than an SWR meter could you use to determine if a feed line and antenna are properly matched?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4735665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matches the antenna system impedance to the transceiver's output impedance</a:t>
            </a:r>
          </a:p>
          <a:p>
            <a:r>
              <a:rPr lang="en-US" dirty="0" smtClean="0"/>
              <a:t>B. It helps a receiver automatically tune in weak stations</a:t>
            </a:r>
          </a:p>
          <a:p>
            <a:r>
              <a:rPr lang="en-US" dirty="0" smtClean="0"/>
              <a:t>C. It allows an antenna to be used on both transmit and receive</a:t>
            </a:r>
          </a:p>
          <a:p>
            <a:r>
              <a:rPr lang="en-US" dirty="0" smtClean="0"/>
              <a:t>D. It automatically selects the proper antenna for the frequency band being used</a:t>
            </a:r>
          </a:p>
          <a:p>
            <a:pPr lvl="1"/>
            <a:r>
              <a:rPr lang="en-US" dirty="0" smtClean="0"/>
              <a:t> T9B04 HRLM (4-19)</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000000"/>
                </a:solidFill>
                <a:cs typeface="Arial" panose="020B0604020202020204" pitchFamily="34" charset="0"/>
              </a:rPr>
              <a:t>What is the major function of an antenna tuner (antenna coupler)?</a:t>
            </a:r>
            <a:endParaRPr lang="en-US" dirty="0" smtClean="0">
              <a:solidFill>
                <a:srgbClr val="000000"/>
              </a:solidFill>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6382037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It matches the antenna system impedance to the transceiver's output impedance</a:t>
            </a:r>
          </a:p>
          <a:p>
            <a:r>
              <a:rPr lang="en-US" dirty="0" smtClean="0"/>
              <a:t>B. It helps a receiver automatically tune in weak stations</a:t>
            </a:r>
          </a:p>
          <a:p>
            <a:r>
              <a:rPr lang="en-US" dirty="0" smtClean="0"/>
              <a:t>C. It allows an antenna to be used on both transmit and receive</a:t>
            </a:r>
          </a:p>
          <a:p>
            <a:r>
              <a:rPr lang="en-US" dirty="0" smtClean="0"/>
              <a:t>D. It automatically selects the proper antenna for the frequency band being used</a:t>
            </a:r>
          </a:p>
          <a:p>
            <a:pPr lvl="1"/>
            <a:r>
              <a:rPr lang="en-US" dirty="0" smtClean="0"/>
              <a:t> T9B04 HRLM (4-19)</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000000"/>
                </a:solidFill>
                <a:cs typeface="Arial" panose="020B0604020202020204" pitchFamily="34" charset="0"/>
              </a:rPr>
              <a:t>What is the major function of an antenna tuner (antenna coupler)?</a:t>
            </a:r>
            <a:endParaRPr lang="en-US" dirty="0" smtClean="0">
              <a:solidFill>
                <a:srgbClr val="000000"/>
              </a:solidFill>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62739053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5</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1371600" y="3581400"/>
            <a:ext cx="6400800" cy="2057400"/>
          </a:xfrm>
          <a:prstGeom prst="rect">
            <a:avLst/>
          </a:prstGeom>
          <a:noFill/>
          <a:ln w="9525">
            <a:noFill/>
            <a:miter lim="800000"/>
            <a:headEnd/>
            <a:tailEnd/>
          </a:ln>
        </p:spPr>
        <p:txBody>
          <a:bodyPr/>
          <a:lstStyle/>
          <a:p>
            <a:pPr marL="342900" indent="-342900" algn="ctr">
              <a:spcBef>
                <a:spcPct val="20000"/>
              </a:spcBef>
            </a:pPr>
            <a:r>
              <a:rPr lang="en-US" sz="3200" dirty="0" smtClean="0">
                <a:latin typeface="Arial" pitchFamily="34" charset="0"/>
                <a:cs typeface="Arial" pitchFamily="34" charset="0"/>
              </a:rPr>
              <a:t>Transmitters</a:t>
            </a:r>
            <a:r>
              <a:rPr lang="en-US" sz="3200" dirty="0">
                <a:latin typeface="Arial" pitchFamily="34" charset="0"/>
                <a:cs typeface="Arial" pitchFamily="34" charset="0"/>
              </a:rPr>
              <a:t>, Receivers and Transceivers</a:t>
            </a:r>
          </a:p>
        </p:txBody>
      </p:sp>
    </p:spTree>
    <p:extLst>
      <p:ext uri="{BB962C8B-B14F-4D97-AF65-F5344CB8AC3E}">
        <p14:creationId xmlns:p14="http://schemas.microsoft.com/office/powerpoint/2010/main" val="36146266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Generalized Transceiver Categories</a:t>
            </a:r>
          </a:p>
        </p:txBody>
      </p:sp>
      <p:sp>
        <p:nvSpPr>
          <p:cNvPr id="8194" name="Rectangle 8"/>
          <p:cNvSpPr>
            <a:spLocks noChangeArrowheads="1"/>
          </p:cNvSpPr>
          <p:nvPr/>
        </p:nvSpPr>
        <p:spPr bwMode="auto">
          <a:xfrm>
            <a:off x="685800" y="1981200"/>
            <a:ext cx="80010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Mobile			VHF/UHF FM</a:t>
            </a:r>
          </a:p>
          <a:p>
            <a:pPr marL="342900" indent="-342900">
              <a:spcBef>
                <a:spcPct val="20000"/>
              </a:spcBef>
              <a:buFontTx/>
              <a:buChar char="•"/>
            </a:pPr>
            <a:r>
              <a:rPr lang="en-US" sz="3200" dirty="0" smtClean="0">
                <a:latin typeface="Arial" panose="020B0604020202020204" pitchFamily="34" charset="0"/>
              </a:rPr>
              <a:t>Single </a:t>
            </a:r>
            <a:r>
              <a:rPr lang="en-US" sz="3200" dirty="0">
                <a:latin typeface="Arial" panose="020B0604020202020204" pitchFamily="34" charset="0"/>
              </a:rPr>
              <a:t>Band		VHF or UHF FM</a:t>
            </a:r>
          </a:p>
          <a:p>
            <a:pPr marL="342900" indent="-342900">
              <a:spcBef>
                <a:spcPct val="20000"/>
              </a:spcBef>
              <a:buFontTx/>
              <a:buChar char="•"/>
            </a:pPr>
            <a:r>
              <a:rPr lang="en-US" sz="3200" dirty="0" smtClean="0">
                <a:latin typeface="Arial" panose="020B0604020202020204" pitchFamily="34" charset="0"/>
              </a:rPr>
              <a:t>Dual Band</a:t>
            </a:r>
            <a:r>
              <a:rPr lang="en-US" sz="3200" dirty="0">
                <a:latin typeface="Arial" panose="020B0604020202020204" pitchFamily="34" charset="0"/>
              </a:rPr>
              <a:t>		VHF/UHF	</a:t>
            </a:r>
            <a:r>
              <a:rPr lang="en-US" sz="3200" dirty="0" smtClean="0">
                <a:latin typeface="Arial" panose="020B0604020202020204" pitchFamily="34" charset="0"/>
              </a:rPr>
              <a:t>FM</a:t>
            </a:r>
          </a:p>
          <a:p>
            <a:pPr marL="342900" indent="-342900">
              <a:spcBef>
                <a:spcPct val="20000"/>
              </a:spcBef>
              <a:buFontTx/>
              <a:buChar char="•"/>
            </a:pPr>
            <a:r>
              <a:rPr lang="en-US" sz="3200" dirty="0" smtClean="0">
                <a:latin typeface="Arial" panose="020B0604020202020204" pitchFamily="34" charset="0"/>
              </a:rPr>
              <a:t>All Band		</a:t>
            </a:r>
            <a:r>
              <a:rPr lang="en-US" sz="3200" dirty="0" smtClean="0">
                <a:latin typeface="Arial" panose="020B0604020202020204" pitchFamily="34" charset="0"/>
              </a:rPr>
              <a:t>HF </a:t>
            </a:r>
            <a:r>
              <a:rPr lang="en-US" sz="3200" dirty="0" smtClean="0">
                <a:latin typeface="Arial" panose="020B0604020202020204" pitchFamily="34" charset="0"/>
              </a:rPr>
              <a:t>and VHF/UHF</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Multimode		</a:t>
            </a:r>
            <a:r>
              <a:rPr lang="en-US" sz="3200" dirty="0" smtClean="0">
                <a:latin typeface="Arial" panose="020B0604020202020204" pitchFamily="34" charset="0"/>
              </a:rPr>
              <a:t>VHF/UHF CW/SSB/FM</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Handheld </a:t>
            </a:r>
            <a:r>
              <a:rPr lang="en-US" sz="3200" dirty="0">
                <a:latin typeface="Arial" panose="020B0604020202020204" pitchFamily="34" charset="0"/>
              </a:rPr>
              <a:t>(HT)</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6334762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Single-Band Mobile</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latin typeface="Arial" panose="020B0604020202020204" pitchFamily="34" charset="0"/>
              </a:rPr>
              <a:t>Single-band, 2 meter is a good starter radio.</a:t>
            </a:r>
            <a:endParaRPr lang="en-US" sz="2800" dirty="0">
              <a:latin typeface="Arial" panose="020B0604020202020204" pitchFamily="34" charset="0"/>
            </a:endParaRPr>
          </a:p>
          <a:p>
            <a:pPr marL="342900" indent="-342900">
              <a:lnSpc>
                <a:spcPct val="90000"/>
              </a:lnSpc>
              <a:spcBef>
                <a:spcPct val="20000"/>
              </a:spcBef>
              <a:buFontTx/>
              <a:buChar char="•"/>
            </a:pPr>
            <a:r>
              <a:rPr lang="en-US" sz="2800" dirty="0">
                <a:latin typeface="Arial" panose="020B0604020202020204" pitchFamily="34" charset="0"/>
              </a:rPr>
              <a:t>Operates from </a:t>
            </a:r>
            <a:r>
              <a:rPr lang="en-US" sz="2800" dirty="0" smtClean="0">
                <a:latin typeface="Arial" panose="020B0604020202020204" pitchFamily="34" charset="0"/>
              </a:rPr>
              <a:t>13.8 </a:t>
            </a:r>
            <a:r>
              <a:rPr lang="en-US" sz="2800" dirty="0">
                <a:latin typeface="Arial" panose="020B0604020202020204" pitchFamily="34" charset="0"/>
              </a:rPr>
              <a:t>volts dc, requires external power </a:t>
            </a:r>
            <a:r>
              <a:rPr lang="en-US" sz="2800" dirty="0" smtClean="0">
                <a:latin typeface="Arial" panose="020B0604020202020204" pitchFamily="34" charset="0"/>
              </a:rPr>
              <a:t>supply or car battery.</a:t>
            </a:r>
            <a:endParaRPr lang="en-US" sz="2800" dirty="0">
              <a:latin typeface="Arial" panose="020B0604020202020204" pitchFamily="34" charset="0"/>
            </a:endParaRPr>
          </a:p>
          <a:p>
            <a:pPr marL="342900" indent="-342900">
              <a:lnSpc>
                <a:spcPct val="90000"/>
              </a:lnSpc>
              <a:spcBef>
                <a:spcPct val="20000"/>
              </a:spcBef>
              <a:buFontTx/>
              <a:buChar char="•"/>
            </a:pPr>
            <a:r>
              <a:rPr lang="en-US" sz="2800" dirty="0">
                <a:latin typeface="Arial" panose="020B0604020202020204" pitchFamily="34" charset="0"/>
              </a:rPr>
              <a:t>Requires an external antenna.</a:t>
            </a:r>
          </a:p>
          <a:p>
            <a:pPr marL="342900" indent="-342900">
              <a:lnSpc>
                <a:spcPct val="90000"/>
              </a:lnSpc>
              <a:spcBef>
                <a:spcPct val="20000"/>
              </a:spcBef>
              <a:buFontTx/>
              <a:buChar char="•"/>
            </a:pPr>
            <a:r>
              <a:rPr lang="en-US" sz="2800" dirty="0">
                <a:latin typeface="Arial" panose="020B0604020202020204" pitchFamily="34" charset="0"/>
              </a:rPr>
              <a:t>Can be operated mobile or as a base station.</a:t>
            </a:r>
          </a:p>
          <a:p>
            <a:pPr marL="342900" indent="-342900">
              <a:lnSpc>
                <a:spcPct val="90000"/>
              </a:lnSpc>
              <a:spcBef>
                <a:spcPct val="20000"/>
              </a:spcBef>
              <a:buFontTx/>
              <a:buChar char="•"/>
            </a:pPr>
            <a:r>
              <a:rPr lang="en-US" sz="2800" dirty="0">
                <a:latin typeface="Arial" panose="020B0604020202020204" pitchFamily="34" charset="0"/>
              </a:rPr>
              <a:t>Limited to frequency modulation (FM) and usually either 2 meters or 70 cm bands.</a:t>
            </a:r>
          </a:p>
          <a:p>
            <a:pPr marL="342900" indent="-342900">
              <a:lnSpc>
                <a:spcPct val="90000"/>
              </a:lnSpc>
              <a:spcBef>
                <a:spcPct val="20000"/>
              </a:spcBef>
              <a:buFontTx/>
              <a:buChar char="•"/>
            </a:pPr>
            <a:r>
              <a:rPr lang="en-US" sz="2800" dirty="0">
                <a:latin typeface="Arial" panose="020B0604020202020204" pitchFamily="34" charset="0"/>
              </a:rPr>
              <a:t>Up to approximately 50 watts output.</a:t>
            </a:r>
          </a:p>
          <a:p>
            <a:pPr marL="342900" indent="-342900">
              <a:lnSpc>
                <a:spcPct val="90000"/>
              </a:lnSpc>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06982146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Dual-Band Mobile</a:t>
            </a:r>
            <a:endParaRPr lang="en-US" sz="4400" dirty="0">
              <a:latin typeface="Arial" panose="020B0604020202020204" pitchFamily="34" charset="0"/>
            </a:endParaRPr>
          </a:p>
        </p:txBody>
      </p:sp>
      <p:sp>
        <p:nvSpPr>
          <p:cNvPr id="12290"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Same as the </a:t>
            </a:r>
            <a:r>
              <a:rPr lang="en-US" sz="3200" dirty="0" smtClean="0">
                <a:latin typeface="Arial" panose="020B0604020202020204" pitchFamily="34" charset="0"/>
              </a:rPr>
              <a:t>single-band </a:t>
            </a:r>
            <a:r>
              <a:rPr lang="en-US" sz="3200" dirty="0">
                <a:latin typeface="Arial" panose="020B0604020202020204" pitchFamily="34" charset="0"/>
              </a:rPr>
              <a:t>transceiver but includes additional band(s).</a:t>
            </a:r>
          </a:p>
          <a:p>
            <a:pPr marL="342900" indent="-342900">
              <a:spcBef>
                <a:spcPct val="20000"/>
              </a:spcBef>
              <a:buFontTx/>
              <a:buChar char="•"/>
            </a:pPr>
            <a:r>
              <a:rPr lang="en-US" sz="3200" dirty="0">
                <a:latin typeface="Arial" panose="020B0604020202020204" pitchFamily="34" charset="0"/>
              </a:rPr>
              <a:t>Most common are 2 meter and 70 cm bands.</a:t>
            </a:r>
          </a:p>
          <a:p>
            <a:pPr marL="342900" indent="-342900">
              <a:spcBef>
                <a:spcPct val="20000"/>
              </a:spcBef>
              <a:buFontTx/>
              <a:buChar char="•"/>
            </a:pPr>
            <a:r>
              <a:rPr lang="en-US" sz="3200" dirty="0">
                <a:latin typeface="Arial" panose="020B0604020202020204" pitchFamily="34" charset="0"/>
              </a:rPr>
              <a:t>Could add 6 meters, 222 MHz or 1.2 GHz.</a:t>
            </a:r>
          </a:p>
          <a:p>
            <a:pPr marL="342900" indent="-342900">
              <a:spcBef>
                <a:spcPct val="20000"/>
              </a:spcBef>
              <a:buFontTx/>
              <a:buChar char="•"/>
            </a:pPr>
            <a:r>
              <a:rPr lang="en-US" sz="3200" dirty="0" smtClean="0">
                <a:latin typeface="Arial" panose="020B0604020202020204" pitchFamily="34" charset="0"/>
              </a:rPr>
              <a:t>Might have separate antenna connections for each band or a single connection for a dual-band antenna.</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6316784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Multimode Transceiver</a:t>
            </a:r>
          </a:p>
        </p:txBody>
      </p:sp>
      <p:sp>
        <p:nvSpPr>
          <p:cNvPr id="1433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latin typeface="Arial" panose="020B0604020202020204" pitchFamily="34" charset="0"/>
              </a:rPr>
              <a:t>Nearly all HF rigs are multimode.</a:t>
            </a:r>
          </a:p>
          <a:p>
            <a:pPr marL="342900" indent="-342900">
              <a:lnSpc>
                <a:spcPct val="90000"/>
              </a:lnSpc>
              <a:spcBef>
                <a:spcPct val="20000"/>
              </a:spcBef>
              <a:buFontTx/>
              <a:buChar char="•"/>
            </a:pPr>
            <a:r>
              <a:rPr lang="en-US" sz="3200" dirty="0" smtClean="0">
                <a:latin typeface="Arial" panose="020B0604020202020204" pitchFamily="34" charset="0"/>
              </a:rPr>
              <a:t>VHF multimode operates on FM plus AM/SSB/CW modes.</a:t>
            </a:r>
          </a:p>
          <a:p>
            <a:pPr marL="800100" lvl="1" indent="-342900">
              <a:lnSpc>
                <a:spcPct val="90000"/>
              </a:lnSpc>
              <a:spcBef>
                <a:spcPct val="20000"/>
              </a:spcBef>
              <a:buFontTx/>
              <a:buChar char="•"/>
            </a:pPr>
            <a:r>
              <a:rPr lang="en-US" sz="3200" dirty="0" smtClean="0">
                <a:latin typeface="Arial" panose="020B0604020202020204" pitchFamily="34" charset="0"/>
              </a:rPr>
              <a:t>Required for “weak-signal” operation on VHF/UHF</a:t>
            </a:r>
            <a:endParaRPr lang="en-US" sz="3200" dirty="0">
              <a:latin typeface="Arial" panose="020B0604020202020204" pitchFamily="34" charset="0"/>
            </a:endParaRPr>
          </a:p>
          <a:p>
            <a:pPr marL="342900" indent="-342900">
              <a:lnSpc>
                <a:spcPct val="90000"/>
              </a:lnSpc>
              <a:spcBef>
                <a:spcPct val="20000"/>
              </a:spcBef>
              <a:buFontTx/>
              <a:buChar char="•"/>
            </a:pPr>
            <a:r>
              <a:rPr lang="en-US" sz="3200" dirty="0">
                <a:latin typeface="Arial" panose="020B0604020202020204" pitchFamily="34" charset="0"/>
              </a:rPr>
              <a:t>More features add complexity and cost.</a:t>
            </a:r>
          </a:p>
          <a:p>
            <a:pPr marL="342900" indent="-342900">
              <a:lnSpc>
                <a:spcPct val="90000"/>
              </a:lnSpc>
              <a:spcBef>
                <a:spcPct val="20000"/>
              </a:spcBef>
              <a:buFontTx/>
              <a:buChar char="•"/>
            </a:pPr>
            <a:r>
              <a:rPr lang="en-US" sz="3200" dirty="0" smtClean="0">
                <a:latin typeface="Arial" panose="020B0604020202020204" pitchFamily="34" charset="0"/>
              </a:rPr>
              <a:t>More flexibility will </a:t>
            </a:r>
            <a:r>
              <a:rPr lang="en-US" sz="3200" dirty="0">
                <a:latin typeface="Arial" panose="020B0604020202020204" pitchFamily="34" charset="0"/>
              </a:rPr>
              <a:t>allow you to explore new modes as you gain experience.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6755045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Multiband Transceiver</a:t>
            </a:r>
          </a:p>
        </p:txBody>
      </p:sp>
      <p:sp>
        <p:nvSpPr>
          <p:cNvPr id="16386"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Covers many bands – </a:t>
            </a:r>
            <a:r>
              <a:rPr lang="en-US" sz="3200" dirty="0" smtClean="0">
                <a:latin typeface="Arial" panose="020B0604020202020204" pitchFamily="34" charset="0"/>
              </a:rPr>
              <a:t>usually refers to coverage of HF + VHF/UHF</a:t>
            </a:r>
            <a:r>
              <a:rPr lang="en-US" sz="3200" dirty="0">
                <a:latin typeface="Arial" panose="020B0604020202020204" pitchFamily="34" charset="0"/>
              </a:rPr>
              <a:t>.</a:t>
            </a:r>
          </a:p>
          <a:p>
            <a:pPr marL="342900" indent="-342900">
              <a:spcBef>
                <a:spcPct val="20000"/>
              </a:spcBef>
              <a:buFontTx/>
              <a:buChar char="•"/>
            </a:pPr>
            <a:r>
              <a:rPr lang="en-US" sz="3200" dirty="0">
                <a:latin typeface="Arial" panose="020B0604020202020204" pitchFamily="34" charset="0"/>
              </a:rPr>
              <a:t>Also covers all </a:t>
            </a:r>
            <a:r>
              <a:rPr lang="en-US" sz="3200" dirty="0" smtClean="0">
                <a:latin typeface="Arial" panose="020B0604020202020204" pitchFamily="34" charset="0"/>
              </a:rPr>
              <a:t>modes.</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Frequently 100 watts on HF, some power limitations on high bands </a:t>
            </a:r>
            <a:r>
              <a:rPr lang="en-US" sz="3200" dirty="0" smtClean="0">
                <a:latin typeface="Arial" panose="020B0604020202020204" pitchFamily="34" charset="0"/>
              </a:rPr>
              <a:t>(25–50 </a:t>
            </a:r>
            <a:r>
              <a:rPr lang="en-US" sz="3200" dirty="0">
                <a:latin typeface="Arial" panose="020B0604020202020204" pitchFamily="34" charset="0"/>
              </a:rPr>
              <a:t>watts).</a:t>
            </a:r>
          </a:p>
          <a:p>
            <a:pPr marL="342900" indent="-342900">
              <a:spcBef>
                <a:spcPct val="20000"/>
              </a:spcBef>
              <a:buFontTx/>
              <a:buChar char="•"/>
            </a:pPr>
            <a:r>
              <a:rPr lang="en-US" sz="3200" dirty="0">
                <a:latin typeface="Arial" panose="020B0604020202020204" pitchFamily="34" charset="0"/>
              </a:rPr>
              <a:t>Larger units have internal power supplies, smaller units need external power </a:t>
            </a:r>
            <a:r>
              <a:rPr lang="en-US" sz="3200" dirty="0" smtClean="0">
                <a:latin typeface="Arial" panose="020B0604020202020204" pitchFamily="34" charset="0"/>
              </a:rPr>
              <a:t>supply.</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71335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xfrm>
            <a:off x="457200" y="2514600"/>
            <a:ext cx="8229600" cy="3611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the batteries in your radio to a different type</a:t>
            </a:r>
          </a:p>
          <a:p>
            <a:r>
              <a:rPr lang="en-US" dirty="0" smtClean="0"/>
              <a:t>B. Turn on the CTCSS tone</a:t>
            </a:r>
          </a:p>
          <a:p>
            <a:r>
              <a:rPr lang="en-US" dirty="0" smtClean="0"/>
              <a:t>C. Ask the other operator to adjust his squelch control</a:t>
            </a:r>
          </a:p>
          <a:p>
            <a:r>
              <a:rPr lang="en-US" b="1" dirty="0" smtClean="0"/>
              <a:t>D. Try moving a few feet, as random reflections may be causing multi-path distortion</a:t>
            </a:r>
          </a:p>
          <a:p>
            <a:pPr lvl="1"/>
            <a:r>
              <a:rPr lang="en-US" dirty="0" smtClean="0"/>
              <a:t> T3A01 HRLM (4-2)</a:t>
            </a:r>
          </a:p>
        </p:txBody>
      </p:sp>
      <p:sp>
        <p:nvSpPr>
          <p:cNvPr id="2" name="Title 1"/>
          <p:cNvSpPr>
            <a:spLocks noGrp="1"/>
          </p:cNvSpPr>
          <p:nvPr>
            <p:ph type="title"/>
          </p:nvPr>
        </p:nvSpPr>
        <p:spPr>
          <a:xfrm>
            <a:off x="457200" y="274638"/>
            <a:ext cx="8229600" cy="1935162"/>
          </a:xfrm>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What should you do if another operator reports that your station</a:t>
            </a:r>
            <a:r>
              <a:rPr lang="en-US" altLang="en-US" sz="2900" dirty="0" smtClean="0">
                <a:solidFill>
                  <a:srgbClr val="000000"/>
                </a:solidFill>
              </a:rPr>
              <a:t>’</a:t>
            </a:r>
            <a:r>
              <a:rPr lang="en-US" sz="2900" dirty="0" smtClean="0">
                <a:solidFill>
                  <a:srgbClr val="000000"/>
                </a:solidFill>
              </a:rPr>
              <a:t>s 2 meter signals were strong just a moment ago, but now they are weak or distorted?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8541605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Handheld (HT) Transceiver</a:t>
            </a:r>
          </a:p>
        </p:txBody>
      </p:sp>
      <p:sp>
        <p:nvSpPr>
          <p:cNvPr id="18434"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Small handheld FM units.</a:t>
            </a:r>
          </a:p>
          <a:p>
            <a:pPr marL="342900" indent="-342900">
              <a:spcBef>
                <a:spcPct val="20000"/>
              </a:spcBef>
              <a:buFontTx/>
              <a:buChar char="•"/>
            </a:pPr>
            <a:r>
              <a:rPr lang="en-US" sz="3200" dirty="0">
                <a:latin typeface="Arial" panose="020B0604020202020204" pitchFamily="34" charset="0"/>
              </a:rPr>
              <a:t>Can be single band or dual band.</a:t>
            </a:r>
          </a:p>
          <a:p>
            <a:pPr marL="342900" indent="-342900">
              <a:spcBef>
                <a:spcPct val="20000"/>
              </a:spcBef>
              <a:buFontTx/>
              <a:buChar char="•"/>
            </a:pPr>
            <a:r>
              <a:rPr lang="en-US" sz="3200" dirty="0">
                <a:latin typeface="Arial" panose="020B0604020202020204" pitchFamily="34" charset="0"/>
              </a:rPr>
              <a:t>Limited power (usually 5 watts or less).</a:t>
            </a:r>
          </a:p>
          <a:p>
            <a:pPr marL="342900" indent="-342900">
              <a:spcBef>
                <a:spcPct val="20000"/>
              </a:spcBef>
              <a:buFontTx/>
              <a:buChar char="•"/>
            </a:pPr>
            <a:r>
              <a:rPr lang="en-US" sz="3200" dirty="0">
                <a:latin typeface="Arial" panose="020B0604020202020204" pitchFamily="34" charset="0"/>
              </a:rPr>
              <a:t>Includes power (battery) and antenna in one package.</a:t>
            </a:r>
          </a:p>
          <a:p>
            <a:pPr marL="342900" indent="-342900">
              <a:spcBef>
                <a:spcPct val="20000"/>
              </a:spcBef>
              <a:buFontTx/>
              <a:buChar char="•"/>
            </a:pPr>
            <a:r>
              <a:rPr lang="en-US" sz="3200" dirty="0" smtClean="0">
                <a:latin typeface="Arial" panose="020B0604020202020204" pitchFamily="34" charset="0"/>
              </a:rPr>
              <a:t>Often purchased as a starter rig but low power limits range.</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7681813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Handheld (HT) Transceiver</a:t>
            </a:r>
            <a:endParaRPr lang="en-US" sz="4400" dirty="0">
              <a:latin typeface="Arial" panose="020B0604020202020204" pitchFamily="34" charset="0"/>
            </a:endParaRPr>
          </a:p>
        </p:txBody>
      </p:sp>
      <p:sp>
        <p:nvSpPr>
          <p:cNvPr id="5120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Single, dual and multiband versions (with increasing cost and complexity).</a:t>
            </a:r>
          </a:p>
          <a:p>
            <a:pPr marL="742950" lvl="1" indent="-285750">
              <a:lnSpc>
                <a:spcPct val="90000"/>
              </a:lnSpc>
              <a:spcBef>
                <a:spcPct val="20000"/>
              </a:spcBef>
              <a:buFontTx/>
              <a:buChar char="–"/>
            </a:pPr>
            <a:r>
              <a:rPr lang="en-US" sz="2800" dirty="0">
                <a:latin typeface="Arial" panose="020B0604020202020204" pitchFamily="34" charset="0"/>
              </a:rPr>
              <a:t>Some </a:t>
            </a:r>
            <a:r>
              <a:rPr lang="en-US" sz="2800" dirty="0" smtClean="0">
                <a:latin typeface="Arial" panose="020B0604020202020204" pitchFamily="34" charset="0"/>
              </a:rPr>
              <a:t>can receive outside the ham bands, such as aircraft, commercial FM broadcast, etc.</a:t>
            </a:r>
            <a:endParaRPr lang="en-US" sz="2800" dirty="0">
              <a:latin typeface="Arial" panose="020B0604020202020204" pitchFamily="34" charset="0"/>
            </a:endParaRPr>
          </a:p>
          <a:p>
            <a:pPr marL="342900" indent="-342900">
              <a:lnSpc>
                <a:spcPct val="90000"/>
              </a:lnSpc>
              <a:spcBef>
                <a:spcPct val="20000"/>
              </a:spcBef>
              <a:buFontTx/>
              <a:buChar char="•"/>
            </a:pPr>
            <a:r>
              <a:rPr lang="en-US" sz="3200" dirty="0">
                <a:latin typeface="Arial" panose="020B0604020202020204" pitchFamily="34" charset="0"/>
              </a:rPr>
              <a:t>Very portable and self-contained.</a:t>
            </a:r>
          </a:p>
          <a:p>
            <a:pPr marL="742950" lvl="1" indent="-285750">
              <a:lnSpc>
                <a:spcPct val="90000"/>
              </a:lnSpc>
              <a:spcBef>
                <a:spcPct val="20000"/>
              </a:spcBef>
              <a:buFontTx/>
              <a:buChar char="–"/>
            </a:pPr>
            <a:r>
              <a:rPr lang="en-US" sz="2800" dirty="0">
                <a:latin typeface="Arial" panose="020B0604020202020204" pitchFamily="34" charset="0"/>
              </a:rPr>
              <a:t>Internal microphone and speaker.</a:t>
            </a:r>
          </a:p>
          <a:p>
            <a:pPr marL="742950" lvl="1" indent="-285750">
              <a:lnSpc>
                <a:spcPct val="90000"/>
              </a:lnSpc>
              <a:spcBef>
                <a:spcPct val="20000"/>
              </a:spcBef>
              <a:buFontTx/>
              <a:buChar char="–"/>
            </a:pPr>
            <a:r>
              <a:rPr lang="en-US" sz="2800" dirty="0">
                <a:latin typeface="Arial" panose="020B0604020202020204" pitchFamily="34" charset="0"/>
              </a:rPr>
              <a:t>Rubber duck antenna.</a:t>
            </a:r>
          </a:p>
          <a:p>
            <a:pPr marL="742950" lvl="1" indent="-285750">
              <a:lnSpc>
                <a:spcPct val="90000"/>
              </a:lnSpc>
              <a:spcBef>
                <a:spcPct val="20000"/>
              </a:spcBef>
              <a:buFontTx/>
              <a:buChar char="–"/>
            </a:pPr>
            <a:r>
              <a:rPr lang="en-US" sz="2800" dirty="0">
                <a:latin typeface="Arial" panose="020B0604020202020204" pitchFamily="34" charset="0"/>
              </a:rPr>
              <a:t>Battery powered.</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8142727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Handheld (HT) Accessories</a:t>
            </a:r>
            <a:endParaRPr lang="en-US" sz="4400" dirty="0">
              <a:latin typeface="Arial" panose="020B0604020202020204" pitchFamily="34" charset="0"/>
            </a:endParaRPr>
          </a:p>
        </p:txBody>
      </p:sp>
      <p:sp>
        <p:nvSpPr>
          <p:cNvPr id="53250" name="Rectangle 5"/>
          <p:cNvSpPr>
            <a:spLocks noChangeArrowheads="1"/>
          </p:cNvSpPr>
          <p:nvPr/>
        </p:nvSpPr>
        <p:spPr bwMode="auto">
          <a:xfrm>
            <a:off x="685800" y="1981200"/>
            <a:ext cx="7772400" cy="38100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Extra battery </a:t>
            </a:r>
            <a:r>
              <a:rPr lang="en-US" sz="3200" dirty="0" smtClean="0">
                <a:latin typeface="Arial" panose="020B0604020202020204" pitchFamily="34" charset="0"/>
              </a:rPr>
              <a:t>packs</a:t>
            </a:r>
          </a:p>
          <a:p>
            <a:pPr marL="800100" lvl="1" indent="-342900">
              <a:spcBef>
                <a:spcPct val="20000"/>
              </a:spcBef>
              <a:buFontTx/>
              <a:buChar char="•"/>
            </a:pPr>
            <a:r>
              <a:rPr lang="en-US" sz="3200" dirty="0" smtClean="0">
                <a:latin typeface="Arial" panose="020B0604020202020204" pitchFamily="34" charset="0"/>
              </a:rPr>
              <a:t>AA cell pack useful in emergencies</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Drop-in, fast charger</a:t>
            </a:r>
          </a:p>
          <a:p>
            <a:pPr marL="342900" indent="-342900">
              <a:spcBef>
                <a:spcPct val="20000"/>
              </a:spcBef>
              <a:buFontTx/>
              <a:buChar char="•"/>
            </a:pPr>
            <a:r>
              <a:rPr lang="en-US" sz="3200" dirty="0">
                <a:latin typeface="Arial" panose="020B0604020202020204" pitchFamily="34" charset="0"/>
              </a:rPr>
              <a:t>Extended antenna</a:t>
            </a:r>
          </a:p>
          <a:p>
            <a:pPr marL="342900" indent="-342900">
              <a:spcBef>
                <a:spcPct val="20000"/>
              </a:spcBef>
              <a:buFontTx/>
              <a:buChar char="•"/>
            </a:pPr>
            <a:r>
              <a:rPr lang="en-US" sz="3200" dirty="0">
                <a:latin typeface="Arial" panose="020B0604020202020204" pitchFamily="34" charset="0"/>
              </a:rPr>
              <a:t>External microphone and speaker</a:t>
            </a:r>
          </a:p>
          <a:p>
            <a:pPr marL="342900" indent="-342900">
              <a:spcBef>
                <a:spcPct val="20000"/>
              </a:spcBef>
              <a:buFontTx/>
              <a:buChar char="•"/>
            </a:pPr>
            <a:r>
              <a:rPr lang="en-US" sz="3200" dirty="0">
                <a:latin typeface="Arial" panose="020B0604020202020204" pitchFamily="34" charset="0"/>
              </a:rPr>
              <a:t>Headset</a:t>
            </a: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92963598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Side-by-Side</a:t>
            </a:r>
          </a:p>
        </p:txBody>
      </p:sp>
      <p:graphicFrame>
        <p:nvGraphicFramePr>
          <p:cNvPr id="130053" name="Group 5"/>
          <p:cNvGraphicFramePr>
            <a:graphicFrameLocks noGrp="1"/>
          </p:cNvGraphicFramePr>
          <p:nvPr/>
        </p:nvGraphicFramePr>
        <p:xfrm>
          <a:off x="838200" y="1752600"/>
          <a:ext cx="7543800" cy="3652838"/>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Single Band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Dual Band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Multimode</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Multiband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Handheld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Freq</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Agility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Limited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Full</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Limited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Functionality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Limited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Limited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Full</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Full</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Limited</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561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Ease of Use</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Difficult</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3"/>
                  </a:ext>
                </a:extLst>
              </a:tr>
              <a:tr h="569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Programming</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Easy</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Challenging</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Easy/Medium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58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Power</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Medium</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High</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5"/>
                  </a:ext>
                </a:extLst>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Cost</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Modest</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High</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High</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Low</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15354858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Rig Vocabulary</a:t>
            </a:r>
          </a:p>
        </p:txBody>
      </p:sp>
      <p:sp>
        <p:nvSpPr>
          <p:cNvPr id="22530"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We will now go through some jargon and vocabulary specific to </a:t>
            </a:r>
            <a:r>
              <a:rPr lang="en-US" sz="3200" dirty="0" smtClean="0">
                <a:latin typeface="Arial" panose="020B0604020202020204" pitchFamily="34" charset="0"/>
              </a:rPr>
              <a:t>the receive and transmit functions </a:t>
            </a:r>
            <a:r>
              <a:rPr lang="en-US" sz="3200" dirty="0">
                <a:latin typeface="Arial" panose="020B0604020202020204" pitchFamily="34" charset="0"/>
              </a:rPr>
              <a:t>and controls of a </a:t>
            </a:r>
            <a:r>
              <a:rPr lang="en-US" sz="3200" dirty="0" smtClean="0">
                <a:latin typeface="Arial" panose="020B0604020202020204" pitchFamily="34" charset="0"/>
              </a:rPr>
              <a:t>transceiver.</a:t>
            </a:r>
            <a:endParaRPr lang="en-US" sz="3200" dirty="0">
              <a:latin typeface="Arial" panose="020B0604020202020204" pitchFamily="34" charset="0"/>
            </a:endParaRPr>
          </a:p>
          <a:p>
            <a:pPr marL="342900" indent="-342900">
              <a:spcBef>
                <a:spcPct val="20000"/>
              </a:spcBef>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1588865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Band and Frequency Selection</a:t>
            </a:r>
            <a:endParaRPr lang="en-US" sz="4400" dirty="0">
              <a:latin typeface="Arial" panose="020B0604020202020204" pitchFamily="34" charset="0"/>
            </a:endParaRPr>
          </a:p>
        </p:txBody>
      </p:sp>
      <p:sp>
        <p:nvSpPr>
          <p:cNvPr id="22530"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Fundamental to all amateur transceivers</a:t>
            </a:r>
          </a:p>
          <a:p>
            <a:pPr marL="342900" indent="-342900">
              <a:spcBef>
                <a:spcPct val="20000"/>
              </a:spcBef>
              <a:buFontTx/>
              <a:buChar char="•"/>
            </a:pPr>
            <a:r>
              <a:rPr lang="en-US" sz="3200" dirty="0" smtClean="0">
                <a:latin typeface="Arial" panose="020B0604020202020204" pitchFamily="34" charset="0"/>
              </a:rPr>
              <a:t>Can set by VFO (continuously variable) or by keypad “direct” entry</a:t>
            </a:r>
          </a:p>
          <a:p>
            <a:pPr marL="342900" indent="-342900">
              <a:spcBef>
                <a:spcPct val="20000"/>
              </a:spcBef>
              <a:buFontTx/>
              <a:buChar char="•"/>
            </a:pPr>
            <a:r>
              <a:rPr lang="en-US" sz="3200" dirty="0" smtClean="0">
                <a:latin typeface="Arial" panose="020B0604020202020204" pitchFamily="34" charset="0"/>
              </a:rPr>
              <a:t>Memories can generally store:</a:t>
            </a:r>
          </a:p>
          <a:p>
            <a:pPr marL="914400" lvl="1" indent="-457200">
              <a:spcBef>
                <a:spcPct val="20000"/>
              </a:spcBef>
              <a:buSzPct val="100000"/>
              <a:buFont typeface="Arial"/>
              <a:buChar char="•"/>
            </a:pPr>
            <a:r>
              <a:rPr lang="en-US" dirty="0" smtClean="0">
                <a:latin typeface="Arial" panose="020B0604020202020204" pitchFamily="34" charset="0"/>
              </a:rPr>
              <a:t>Frequency</a:t>
            </a:r>
          </a:p>
          <a:p>
            <a:pPr marL="914400" lvl="1" indent="-457200">
              <a:spcBef>
                <a:spcPct val="20000"/>
              </a:spcBef>
              <a:buSzPct val="100000"/>
              <a:buFont typeface="Arial"/>
              <a:buChar char="•"/>
            </a:pPr>
            <a:r>
              <a:rPr lang="en-US" dirty="0" smtClean="0">
                <a:latin typeface="Arial" panose="020B0604020202020204" pitchFamily="34" charset="0"/>
              </a:rPr>
              <a:t>Mode</a:t>
            </a:r>
          </a:p>
          <a:p>
            <a:pPr marL="914400" lvl="1" indent="-457200">
              <a:spcBef>
                <a:spcPct val="20000"/>
              </a:spcBef>
              <a:buSzPct val="100000"/>
              <a:buFont typeface="Arial"/>
              <a:buChar char="•"/>
            </a:pPr>
            <a:r>
              <a:rPr lang="en-US" dirty="0" smtClean="0">
                <a:latin typeface="Arial" panose="020B0604020202020204" pitchFamily="34" charset="0"/>
              </a:rPr>
              <a:t>Filter and similar settings</a:t>
            </a:r>
          </a:p>
          <a:p>
            <a:pPr marL="914400" lvl="1" indent="-457200">
              <a:spcBef>
                <a:spcPct val="20000"/>
              </a:spcBef>
              <a:buSzPct val="100000"/>
              <a:buFont typeface="Arial"/>
              <a:buChar char="•"/>
            </a:pPr>
            <a:r>
              <a:rPr lang="en-US" dirty="0" smtClean="0">
                <a:latin typeface="Arial" panose="020B0604020202020204" pitchFamily="34" charset="0"/>
              </a:rPr>
              <a:t>Alphanumeric labels</a:t>
            </a:r>
          </a:p>
          <a:p>
            <a:pPr marL="342900" indent="-342900">
              <a:spcBef>
                <a:spcPct val="20000"/>
              </a:spcBef>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3945943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Transmitter Controls and Functions</a:t>
            </a:r>
          </a:p>
        </p:txBody>
      </p:sp>
      <p:sp>
        <p:nvSpPr>
          <p:cNvPr id="2457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Main tuning </a:t>
            </a:r>
            <a:r>
              <a:rPr lang="en-US" sz="3200" dirty="0" smtClean="0">
                <a:latin typeface="Arial" panose="020B0604020202020204" pitchFamily="34" charset="0"/>
              </a:rPr>
              <a:t>display (both </a:t>
            </a:r>
            <a:r>
              <a:rPr lang="en-US" sz="3200" dirty="0">
                <a:latin typeface="Arial" panose="020B0604020202020204" pitchFamily="34" charset="0"/>
              </a:rPr>
              <a:t>TX and RX):</a:t>
            </a:r>
          </a:p>
          <a:p>
            <a:pPr marL="742950" lvl="1" indent="-285750">
              <a:lnSpc>
                <a:spcPct val="90000"/>
              </a:lnSpc>
              <a:spcBef>
                <a:spcPct val="20000"/>
              </a:spcBef>
              <a:buFontTx/>
              <a:buChar char="–"/>
            </a:pPr>
            <a:r>
              <a:rPr lang="en-US" sz="2800" dirty="0">
                <a:latin typeface="Arial" panose="020B0604020202020204" pitchFamily="34" charset="0"/>
              </a:rPr>
              <a:t>Controls the frequency selection via the variable frequency oscillator (VFO).</a:t>
            </a:r>
          </a:p>
          <a:p>
            <a:pPr marL="742950" lvl="1" indent="-285750">
              <a:lnSpc>
                <a:spcPct val="90000"/>
              </a:lnSpc>
              <a:spcBef>
                <a:spcPct val="20000"/>
              </a:spcBef>
              <a:buFontTx/>
              <a:buChar char="–"/>
            </a:pPr>
            <a:r>
              <a:rPr lang="en-US" sz="2800" dirty="0" smtClean="0">
                <a:latin typeface="Arial" panose="020B0604020202020204" pitchFamily="34" charset="0"/>
              </a:rPr>
              <a:t>Frequency can be set with a knob or keypad </a:t>
            </a:r>
            <a:r>
              <a:rPr lang="en-US" sz="2800" dirty="0">
                <a:latin typeface="Arial" panose="020B0604020202020204" pitchFamily="34" charset="0"/>
              </a:rPr>
              <a:t>or programmed channels.</a:t>
            </a:r>
          </a:p>
          <a:p>
            <a:pPr marL="742950" lvl="1" indent="-285750">
              <a:lnSpc>
                <a:spcPct val="90000"/>
              </a:lnSpc>
              <a:spcBef>
                <a:spcPct val="20000"/>
              </a:spcBef>
              <a:buFontTx/>
              <a:buChar char="–"/>
            </a:pPr>
            <a:r>
              <a:rPr lang="en-US" sz="2800" dirty="0">
                <a:latin typeface="Arial" panose="020B0604020202020204" pitchFamily="34" charset="0"/>
              </a:rPr>
              <a:t>Variable frequency step size (tuning rate, resolution).</a:t>
            </a:r>
          </a:p>
          <a:p>
            <a:pPr marL="742950" lvl="1" indent="-285750">
              <a:lnSpc>
                <a:spcPct val="90000"/>
              </a:lnSpc>
              <a:spcBef>
                <a:spcPct val="20000"/>
              </a:spcBef>
              <a:buFontTx/>
              <a:buChar char="–"/>
            </a:pPr>
            <a:r>
              <a:rPr lang="en-US" sz="2800" dirty="0" smtClean="0">
                <a:latin typeface="Arial" panose="020B0604020202020204" pitchFamily="34" charset="0"/>
              </a:rPr>
              <a:t>Rigs can usually store the information for two operating frequencies (VFO A and VFO B).</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23061521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Transmitter Controls and Functions</a:t>
            </a:r>
          </a:p>
        </p:txBody>
      </p:sp>
      <p:sp>
        <p:nvSpPr>
          <p:cNvPr id="26626"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Mode selector (both TX and RX for multimode rigs).</a:t>
            </a:r>
          </a:p>
          <a:p>
            <a:pPr marL="742950" lvl="1" indent="-285750">
              <a:spcBef>
                <a:spcPct val="20000"/>
              </a:spcBef>
              <a:buFontTx/>
              <a:buChar char="–"/>
            </a:pPr>
            <a:r>
              <a:rPr lang="en-US" sz="2800" dirty="0">
                <a:latin typeface="Arial" panose="020B0604020202020204" pitchFamily="34" charset="0"/>
              </a:rPr>
              <a:t>AM/FM/SSB (LSB or USB)</a:t>
            </a:r>
          </a:p>
          <a:p>
            <a:pPr marL="742950" lvl="1" indent="-285750">
              <a:spcBef>
                <a:spcPct val="20000"/>
              </a:spcBef>
              <a:buFontTx/>
              <a:buChar char="–"/>
            </a:pPr>
            <a:r>
              <a:rPr lang="en-US" sz="2800" dirty="0">
                <a:latin typeface="Arial" panose="020B0604020202020204" pitchFamily="34" charset="0"/>
              </a:rPr>
              <a:t>CW</a:t>
            </a:r>
          </a:p>
          <a:p>
            <a:pPr marL="742950" lvl="1" indent="-285750">
              <a:spcBef>
                <a:spcPct val="20000"/>
              </a:spcBef>
              <a:buFontTx/>
              <a:buChar char="–"/>
            </a:pPr>
            <a:r>
              <a:rPr lang="en-US" sz="2800" dirty="0">
                <a:latin typeface="Arial" panose="020B0604020202020204" pitchFamily="34" charset="0"/>
              </a:rPr>
              <a:t>Data (</a:t>
            </a:r>
            <a:r>
              <a:rPr lang="en-US" sz="2800" dirty="0" smtClean="0">
                <a:latin typeface="Arial" panose="020B0604020202020204" pitchFamily="34" charset="0"/>
              </a:rPr>
              <a:t>RTTY or PSK)</a:t>
            </a:r>
            <a:endParaRPr lang="en-US"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Could be automatic based on recognized band plan.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27353260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Transmitter Controls and Functions</a:t>
            </a:r>
          </a:p>
        </p:txBody>
      </p:sp>
      <p:sp>
        <p:nvSpPr>
          <p:cNvPr id="28674" name="Rectangle 7"/>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75"/>
              </a:spcBef>
              <a:buFontTx/>
              <a:buChar char="•"/>
            </a:pPr>
            <a:r>
              <a:rPr lang="en-US" sz="3200" dirty="0">
                <a:latin typeface="Arial" panose="020B0604020202020204" pitchFamily="34" charset="0"/>
              </a:rPr>
              <a:t>Microphone controls</a:t>
            </a:r>
          </a:p>
          <a:p>
            <a:pPr marL="742950" lvl="1" indent="-285750">
              <a:spcBef>
                <a:spcPts val="75"/>
              </a:spcBef>
              <a:buFontTx/>
              <a:buChar char="–"/>
            </a:pPr>
            <a:r>
              <a:rPr lang="en-US" sz="2600" dirty="0">
                <a:latin typeface="Arial" panose="020B0604020202020204" pitchFamily="34" charset="0"/>
              </a:rPr>
              <a:t>Gain</a:t>
            </a:r>
          </a:p>
          <a:p>
            <a:pPr marL="1143000" lvl="2" indent="-228600">
              <a:spcBef>
                <a:spcPts val="75"/>
              </a:spcBef>
              <a:buFontTx/>
              <a:buChar char="•"/>
            </a:pPr>
            <a:r>
              <a:rPr lang="en-US" dirty="0" smtClean="0">
                <a:latin typeface="Arial" panose="020B0604020202020204" pitchFamily="34" charset="0"/>
              </a:rPr>
              <a:t>Controls transmitter sensitivity to your voice</a:t>
            </a:r>
            <a:endParaRPr lang="en-US" dirty="0">
              <a:latin typeface="Arial" panose="020B0604020202020204" pitchFamily="34" charset="0"/>
            </a:endParaRPr>
          </a:p>
          <a:p>
            <a:pPr marL="742950" lvl="1" indent="-285750">
              <a:spcBef>
                <a:spcPts val="75"/>
              </a:spcBef>
              <a:buFontTx/>
              <a:buChar char="–"/>
            </a:pPr>
            <a:r>
              <a:rPr lang="en-US" sz="2600" dirty="0">
                <a:latin typeface="Arial" panose="020B0604020202020204" pitchFamily="34" charset="0"/>
              </a:rPr>
              <a:t>Speech Compressor or Speech Processor</a:t>
            </a:r>
          </a:p>
          <a:p>
            <a:pPr marL="1143000" lvl="2" indent="-228600">
              <a:spcBef>
                <a:spcPts val="75"/>
              </a:spcBef>
              <a:buFontTx/>
              <a:buChar char="•"/>
            </a:pPr>
            <a:r>
              <a:rPr lang="en-US" dirty="0" smtClean="0">
                <a:latin typeface="Arial" panose="020B0604020202020204" pitchFamily="34" charset="0"/>
              </a:rPr>
              <a:t>Increases microphone gain at lower sound levels to increase overall signal strength or “punch”</a:t>
            </a:r>
            <a:endParaRPr lang="en-US" altLang="ja-JP" dirty="0">
              <a:latin typeface="Arial" panose="020B0604020202020204" pitchFamily="34" charset="0"/>
            </a:endParaRPr>
          </a:p>
          <a:p>
            <a:pPr marL="742950" lvl="1" indent="-285750">
              <a:spcBef>
                <a:spcPts val="75"/>
              </a:spcBef>
              <a:buFontTx/>
              <a:buChar char="–"/>
            </a:pPr>
            <a:r>
              <a:rPr lang="en-US" sz="2600" dirty="0">
                <a:latin typeface="Arial" panose="020B0604020202020204" pitchFamily="34" charset="0"/>
              </a:rPr>
              <a:t>Too much gain or compression can cause </a:t>
            </a:r>
            <a:r>
              <a:rPr lang="en-US" sz="2600" dirty="0" smtClean="0">
                <a:latin typeface="Arial" panose="020B0604020202020204" pitchFamily="34" charset="0"/>
              </a:rPr>
              <a:t>problems</a:t>
            </a:r>
            <a:endParaRPr lang="en-US" sz="2600" dirty="0">
              <a:latin typeface="Arial" panose="020B0604020202020204" pitchFamily="34" charset="0"/>
            </a:endParaRPr>
          </a:p>
          <a:p>
            <a:pPr marL="1143000" lvl="2" indent="-228600">
              <a:spcBef>
                <a:spcPts val="75"/>
              </a:spcBef>
              <a:buFontTx/>
              <a:buChar char="•"/>
            </a:pPr>
            <a:r>
              <a:rPr lang="en-US" dirty="0">
                <a:latin typeface="Arial" panose="020B0604020202020204" pitchFamily="34" charset="0"/>
              </a:rPr>
              <a:t>Splatter</a:t>
            </a:r>
          </a:p>
          <a:p>
            <a:pPr marL="1143000" lvl="2" indent="-228600">
              <a:spcBef>
                <a:spcPts val="75"/>
              </a:spcBef>
              <a:buFontTx/>
              <a:buChar char="•"/>
            </a:pPr>
            <a:r>
              <a:rPr lang="en-US" dirty="0">
                <a:latin typeface="Arial" panose="020B0604020202020204" pitchFamily="34" charset="0"/>
              </a:rPr>
              <a:t>Over-deviation</a:t>
            </a:r>
          </a:p>
          <a:p>
            <a:pPr marL="1143000" lvl="2" indent="-228600">
              <a:spcBef>
                <a:spcPts val="75"/>
              </a:spcBef>
              <a:buFontTx/>
              <a:buChar char="•"/>
            </a:pPr>
            <a:r>
              <a:rPr lang="en-US" dirty="0">
                <a:latin typeface="Arial" panose="020B0604020202020204" pitchFamily="34" charset="0"/>
              </a:rPr>
              <a:t>Over-modulation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720402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Transmitter Controls and Functions</a:t>
            </a:r>
          </a:p>
        </p:txBody>
      </p:sp>
      <p:sp>
        <p:nvSpPr>
          <p:cNvPr id="30722"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Automatic Level Control (ALC</a:t>
            </a:r>
            <a:r>
              <a:rPr lang="en-US" sz="3200" dirty="0" smtClean="0">
                <a:latin typeface="Arial" panose="020B0604020202020204" pitchFamily="34" charset="0"/>
              </a:rPr>
              <a:t>)</a:t>
            </a:r>
            <a:endParaRPr lang="en-US" sz="3200" dirty="0">
              <a:latin typeface="Arial" panose="020B0604020202020204" pitchFamily="34" charset="0"/>
            </a:endParaRPr>
          </a:p>
          <a:p>
            <a:pPr marL="742950" lvl="1" indent="-285750">
              <a:spcBef>
                <a:spcPct val="20000"/>
              </a:spcBef>
              <a:buFontTx/>
              <a:buChar char="–"/>
            </a:pPr>
            <a:r>
              <a:rPr lang="en-US" sz="2800" dirty="0">
                <a:latin typeface="Arial" panose="020B0604020202020204" pitchFamily="34" charset="0"/>
              </a:rPr>
              <a:t>Automatically limits </a:t>
            </a:r>
            <a:r>
              <a:rPr lang="en-US" sz="2800" dirty="0" smtClean="0">
                <a:latin typeface="Arial" panose="020B0604020202020204" pitchFamily="34" charset="0"/>
              </a:rPr>
              <a:t>speech modulation, reducing transmitter over-drive</a:t>
            </a:r>
          </a:p>
          <a:p>
            <a:pPr marL="742950" lvl="1" indent="-285750">
              <a:spcBef>
                <a:spcPct val="20000"/>
              </a:spcBef>
              <a:buFontTx/>
              <a:buChar char="–"/>
            </a:pPr>
            <a:r>
              <a:rPr lang="en-US" sz="2800" dirty="0" smtClean="0">
                <a:latin typeface="Arial" panose="020B0604020202020204" pitchFamily="34" charset="0"/>
              </a:rPr>
              <a:t>Causes some speech distortion</a:t>
            </a:r>
          </a:p>
          <a:p>
            <a:pPr marL="742950" lvl="1" indent="-285750">
              <a:spcBef>
                <a:spcPct val="20000"/>
              </a:spcBef>
              <a:buFontTx/>
              <a:buChar char="–"/>
            </a:pPr>
            <a:r>
              <a:rPr lang="en-US" sz="2800" dirty="0" smtClean="0">
                <a:latin typeface="Arial" panose="020B0604020202020204" pitchFamily="34" charset="0"/>
              </a:rPr>
              <a:t>Do NOT use for data modes like PSK</a:t>
            </a:r>
            <a:endParaRPr lang="en-US"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Also </a:t>
            </a:r>
            <a:r>
              <a:rPr lang="en-US" sz="3200" dirty="0" smtClean="0">
                <a:latin typeface="Arial" panose="020B0604020202020204" pitchFamily="34" charset="0"/>
              </a:rPr>
              <a:t>prevents overdrive to external power amplifier</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55990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C507-D319-4E03-9952-EF3D8EFB9E4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might the range of VHF and UHF signals be greater in the winter?</a:t>
            </a:r>
          </a:p>
        </p:txBody>
      </p:sp>
      <p:sp>
        <p:nvSpPr>
          <p:cNvPr id="3" name="Text Placeholder 2">
            <a:extLst>
              <a:ext uri="{FF2B5EF4-FFF2-40B4-BE49-F238E27FC236}">
                <a16:creationId xmlns:a16="http://schemas.microsoft.com/office/drawing/2014/main" id="{8E921100-C79A-4FA6-B43D-689F0A27DCFD}"/>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Less </a:t>
            </a:r>
            <a:r>
              <a:rPr lang="en-US" b="0" i="0" u="none" strike="noStrike" baseline="0" dirty="0" err="1">
                <a:solidFill>
                  <a:prstClr val="black"/>
                </a:solidFill>
                <a:cs typeface="Arial" panose="020B0604020202020204" pitchFamily="34" charset="0"/>
              </a:rPr>
              <a:t>ionospheric</a:t>
            </a:r>
            <a:r>
              <a:rPr lang="en-US" b="0" i="0" u="none" strike="noStrike" baseline="0" dirty="0">
                <a:solidFill>
                  <a:prstClr val="black"/>
                </a:solidFill>
                <a:cs typeface="Arial" panose="020B0604020202020204" pitchFamily="34" charset="0"/>
              </a:rPr>
              <a:t> absorption </a:t>
            </a:r>
          </a:p>
          <a:p>
            <a:r>
              <a:rPr lang="en-US" b="0" i="0" u="none" strike="noStrike" baseline="0" dirty="0">
                <a:solidFill>
                  <a:prstClr val="black"/>
                </a:solidFill>
                <a:cs typeface="Arial" panose="020B0604020202020204" pitchFamily="34" charset="0"/>
              </a:rPr>
              <a:t>B. Less absorption by vegetation </a:t>
            </a:r>
          </a:p>
          <a:p>
            <a:r>
              <a:rPr lang="en-US" b="0" i="0" u="none" strike="noStrike" baseline="0" dirty="0">
                <a:solidFill>
                  <a:prstClr val="black"/>
                </a:solidFill>
                <a:cs typeface="Arial" panose="020B0604020202020204" pitchFamily="34" charset="0"/>
              </a:rPr>
              <a:t>C. Less solar activity</a:t>
            </a:r>
          </a:p>
          <a:p>
            <a:r>
              <a:rPr lang="en-US" b="0" i="0" u="none" strike="noStrike" baseline="0" dirty="0">
                <a:solidFill>
                  <a:prstClr val="black"/>
                </a:solidFill>
                <a:cs typeface="Arial" panose="020B0604020202020204" pitchFamily="34" charset="0"/>
              </a:rPr>
              <a:t>D. Less tropospheric absorption</a:t>
            </a:r>
          </a:p>
          <a:p>
            <a:pPr algn="r"/>
            <a:r>
              <a:rPr lang="en-US" sz="1600" b="0" i="0" u="none" strike="noStrike" baseline="0" dirty="0">
                <a:solidFill>
                  <a:prstClr val="black"/>
                </a:solidFill>
                <a:cs typeface="Arial" panose="020B0604020202020204" pitchFamily="34" charset="0"/>
              </a:rPr>
              <a:t> T3A02 HRLM (4 - 2)</a:t>
            </a:r>
          </a:p>
        </p:txBody>
      </p:sp>
    </p:spTree>
    <p:extLst>
      <p:ext uri="{BB962C8B-B14F-4D97-AF65-F5344CB8AC3E}">
        <p14:creationId xmlns:p14="http://schemas.microsoft.com/office/powerpoint/2010/main" val="26012520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latin typeface="Arial" panose="020B0604020202020204" pitchFamily="34" charset="0"/>
              </a:rPr>
              <a:t>Microphones and Keys</a:t>
            </a:r>
            <a:endParaRPr lang="en-US" sz="4000" dirty="0">
              <a:latin typeface="Arial" panose="020B0604020202020204" pitchFamily="34" charset="0"/>
            </a:endParaRPr>
          </a:p>
        </p:txBody>
      </p:sp>
      <p:sp>
        <p:nvSpPr>
          <p:cNvPr id="3481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Microphones </a:t>
            </a:r>
            <a:r>
              <a:rPr lang="en-US" sz="3200" dirty="0" smtClean="0">
                <a:latin typeface="Arial" panose="020B0604020202020204" pitchFamily="34" charset="0"/>
              </a:rPr>
              <a:t>(</a:t>
            </a:r>
            <a:r>
              <a:rPr lang="en-US" sz="3200" dirty="0" err="1" smtClean="0">
                <a:latin typeface="Arial" panose="020B0604020202020204" pitchFamily="34" charset="0"/>
              </a:rPr>
              <a:t>mic</a:t>
            </a:r>
            <a:r>
              <a:rPr lang="en-US" sz="3200" dirty="0">
                <a:latin typeface="Arial" panose="020B0604020202020204" pitchFamily="34" charset="0"/>
              </a:rPr>
              <a:t>)</a:t>
            </a:r>
          </a:p>
          <a:p>
            <a:pPr marL="742950" lvl="1" indent="-285750">
              <a:lnSpc>
                <a:spcPct val="90000"/>
              </a:lnSpc>
              <a:spcBef>
                <a:spcPct val="20000"/>
              </a:spcBef>
              <a:buFontTx/>
              <a:buChar char="–"/>
            </a:pPr>
            <a:r>
              <a:rPr lang="en-US" sz="2800" dirty="0">
                <a:latin typeface="Arial" panose="020B0604020202020204" pitchFamily="34" charset="0"/>
              </a:rPr>
              <a:t>Hand </a:t>
            </a:r>
            <a:r>
              <a:rPr lang="en-US" sz="2800" dirty="0" err="1">
                <a:latin typeface="Arial" panose="020B0604020202020204" pitchFamily="34" charset="0"/>
              </a:rPr>
              <a:t>mics</a:t>
            </a:r>
            <a:endParaRPr lang="en-US" sz="2800" dirty="0">
              <a:latin typeface="Arial" panose="020B0604020202020204" pitchFamily="34" charset="0"/>
            </a:endParaRPr>
          </a:p>
          <a:p>
            <a:pPr marL="742950" lvl="1" indent="-285750">
              <a:lnSpc>
                <a:spcPct val="90000"/>
              </a:lnSpc>
              <a:spcBef>
                <a:spcPct val="20000"/>
              </a:spcBef>
              <a:buFontTx/>
              <a:buChar char="–"/>
            </a:pPr>
            <a:r>
              <a:rPr lang="en-US" sz="2800" dirty="0">
                <a:latin typeface="Arial" panose="020B0604020202020204" pitchFamily="34" charset="0"/>
              </a:rPr>
              <a:t>Desk </a:t>
            </a:r>
            <a:r>
              <a:rPr lang="en-US" sz="2800" dirty="0" err="1">
                <a:latin typeface="Arial" panose="020B0604020202020204" pitchFamily="34" charset="0"/>
              </a:rPr>
              <a:t>mics</a:t>
            </a:r>
            <a:endParaRPr lang="en-US" sz="2800" dirty="0">
              <a:latin typeface="Arial" panose="020B0604020202020204" pitchFamily="34" charset="0"/>
            </a:endParaRPr>
          </a:p>
          <a:p>
            <a:pPr marL="1143000" lvl="2" indent="-228600">
              <a:lnSpc>
                <a:spcPct val="90000"/>
              </a:lnSpc>
              <a:spcBef>
                <a:spcPct val="20000"/>
              </a:spcBef>
              <a:buFontTx/>
              <a:buChar char="•"/>
            </a:pPr>
            <a:r>
              <a:rPr lang="en-US" dirty="0" err="1">
                <a:latin typeface="Arial" panose="020B0604020202020204" pitchFamily="34" charset="0"/>
              </a:rPr>
              <a:t>Preamplified</a:t>
            </a:r>
            <a:r>
              <a:rPr lang="en-US" dirty="0">
                <a:latin typeface="Arial" panose="020B0604020202020204" pitchFamily="34" charset="0"/>
              </a:rPr>
              <a:t> desk </a:t>
            </a:r>
            <a:r>
              <a:rPr lang="en-US" dirty="0" err="1">
                <a:latin typeface="Arial" panose="020B0604020202020204" pitchFamily="34" charset="0"/>
              </a:rPr>
              <a:t>mics</a:t>
            </a:r>
            <a:endParaRPr lang="en-US" dirty="0">
              <a:latin typeface="Arial" panose="020B0604020202020204" pitchFamily="34" charset="0"/>
            </a:endParaRPr>
          </a:p>
          <a:p>
            <a:pPr marL="742950" lvl="1" indent="-285750">
              <a:lnSpc>
                <a:spcPct val="90000"/>
              </a:lnSpc>
              <a:spcBef>
                <a:spcPct val="20000"/>
              </a:spcBef>
              <a:buFontTx/>
              <a:buChar char="–"/>
            </a:pPr>
            <a:r>
              <a:rPr lang="en-US" sz="2800" dirty="0">
                <a:latin typeface="Arial" panose="020B0604020202020204" pitchFamily="34" charset="0"/>
              </a:rPr>
              <a:t>Speaker-</a:t>
            </a:r>
            <a:r>
              <a:rPr lang="en-US" sz="2800" dirty="0" err="1">
                <a:latin typeface="Arial" panose="020B0604020202020204" pitchFamily="34" charset="0"/>
              </a:rPr>
              <a:t>mics</a:t>
            </a:r>
            <a:endParaRPr lang="en-US" sz="2800" dirty="0">
              <a:latin typeface="Arial" panose="020B0604020202020204" pitchFamily="34" charset="0"/>
            </a:endParaRPr>
          </a:p>
          <a:p>
            <a:pPr marL="742950" lvl="1" indent="-285750">
              <a:lnSpc>
                <a:spcPct val="90000"/>
              </a:lnSpc>
              <a:spcBef>
                <a:spcPct val="20000"/>
              </a:spcBef>
              <a:buFontTx/>
              <a:buChar char="–"/>
            </a:pPr>
            <a:r>
              <a:rPr lang="en-US" sz="2800" dirty="0">
                <a:latin typeface="Arial" panose="020B0604020202020204" pitchFamily="34" charset="0"/>
              </a:rPr>
              <a:t>Headsets or boom-sets</a:t>
            </a:r>
          </a:p>
          <a:p>
            <a:pPr marL="742950" lvl="1" indent="-285750">
              <a:lnSpc>
                <a:spcPct val="90000"/>
              </a:lnSpc>
              <a:spcBef>
                <a:spcPct val="20000"/>
              </a:spcBef>
              <a:buFontTx/>
              <a:buChar char="–"/>
            </a:pPr>
            <a:r>
              <a:rPr lang="en-US" sz="2800" dirty="0">
                <a:latin typeface="Arial" panose="020B0604020202020204" pitchFamily="34" charset="0"/>
              </a:rPr>
              <a:t>Internal </a:t>
            </a:r>
            <a:r>
              <a:rPr lang="en-US" sz="2800" dirty="0" err="1">
                <a:latin typeface="Arial" panose="020B0604020202020204" pitchFamily="34" charset="0"/>
              </a:rPr>
              <a:t>mics</a:t>
            </a:r>
            <a:endParaRPr lang="en-US" sz="2800" dirty="0">
              <a:latin typeface="Arial" panose="020B0604020202020204" pitchFamily="34" charset="0"/>
            </a:endParaRPr>
          </a:p>
          <a:p>
            <a:pPr marL="342900" indent="-342900">
              <a:lnSpc>
                <a:spcPct val="90000"/>
              </a:lnSpc>
              <a:spcBef>
                <a:spcPct val="20000"/>
              </a:spcBef>
              <a:buFontTx/>
              <a:buChar char="•"/>
            </a:pPr>
            <a:r>
              <a:rPr lang="en-US" sz="3200" dirty="0">
                <a:latin typeface="Arial" panose="020B0604020202020204" pitchFamily="34" charset="0"/>
              </a:rPr>
              <a:t>Speak </a:t>
            </a:r>
            <a:r>
              <a:rPr lang="en-US" sz="3200" i="1" dirty="0">
                <a:latin typeface="Arial" panose="020B0604020202020204" pitchFamily="34" charset="0"/>
              </a:rPr>
              <a:t>across</a:t>
            </a:r>
            <a:r>
              <a:rPr lang="en-US" sz="3200" dirty="0">
                <a:latin typeface="Arial" panose="020B0604020202020204" pitchFamily="34" charset="0"/>
              </a:rPr>
              <a:t> the </a:t>
            </a:r>
            <a:r>
              <a:rPr lang="en-US" sz="3200" dirty="0" err="1">
                <a:latin typeface="Arial" panose="020B0604020202020204" pitchFamily="34" charset="0"/>
              </a:rPr>
              <a:t>mic</a:t>
            </a:r>
            <a:r>
              <a:rPr lang="en-US" sz="3200" dirty="0">
                <a:latin typeface="Arial" panose="020B0604020202020204" pitchFamily="34" charset="0"/>
              </a:rPr>
              <a:t>, not into the </a:t>
            </a:r>
            <a:r>
              <a:rPr lang="en-US" sz="3200" dirty="0" err="1" smtClean="0">
                <a:latin typeface="Arial" panose="020B0604020202020204" pitchFamily="34" charset="0"/>
              </a:rPr>
              <a:t>mic</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5314973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latin typeface="Arial" panose="020B0604020202020204" pitchFamily="34" charset="0"/>
              </a:rPr>
              <a:t>Microphones and Keys</a:t>
            </a:r>
            <a:endParaRPr lang="en-US" sz="4000" dirty="0">
              <a:latin typeface="Arial" panose="020B0604020202020204" pitchFamily="34" charset="0"/>
            </a:endParaRPr>
          </a:p>
        </p:txBody>
      </p:sp>
      <p:sp>
        <p:nvSpPr>
          <p:cNvPr id="32770"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Transmitter </a:t>
            </a:r>
            <a:r>
              <a:rPr lang="en-US" sz="3200" dirty="0" smtClean="0">
                <a:latin typeface="Arial" panose="020B0604020202020204" pitchFamily="34" charset="0"/>
              </a:rPr>
              <a:t>ON/OFF or “keying”</a:t>
            </a:r>
            <a:endParaRPr lang="en-US" sz="3200"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Push-to-Talk (PTT)</a:t>
            </a:r>
          </a:p>
          <a:p>
            <a:pPr marL="742950" lvl="1" indent="-285750">
              <a:spcBef>
                <a:spcPct val="20000"/>
              </a:spcBef>
              <a:buFontTx/>
              <a:buChar char="–"/>
            </a:pPr>
            <a:r>
              <a:rPr lang="en-US" dirty="0">
                <a:latin typeface="Arial" panose="020B0604020202020204" pitchFamily="34" charset="0"/>
              </a:rPr>
              <a:t>Voice-Operated Transmission (VOX)</a:t>
            </a:r>
          </a:p>
          <a:p>
            <a:pPr marL="1143000" lvl="2" indent="-228600">
              <a:spcBef>
                <a:spcPct val="20000"/>
              </a:spcBef>
              <a:buFontTx/>
              <a:buChar char="•"/>
            </a:pPr>
            <a:r>
              <a:rPr lang="en-US" sz="2000" dirty="0">
                <a:latin typeface="Arial" panose="020B0604020202020204" pitchFamily="34" charset="0"/>
              </a:rPr>
              <a:t>VOX Gain</a:t>
            </a:r>
          </a:p>
          <a:p>
            <a:pPr marL="1143000" lvl="2" indent="-228600">
              <a:spcBef>
                <a:spcPct val="20000"/>
              </a:spcBef>
              <a:buFontTx/>
              <a:buChar char="•"/>
            </a:pPr>
            <a:r>
              <a:rPr lang="en-US" sz="2000" dirty="0">
                <a:latin typeface="Arial" panose="020B0604020202020204" pitchFamily="34" charset="0"/>
              </a:rPr>
              <a:t>VOX Delay</a:t>
            </a:r>
          </a:p>
          <a:p>
            <a:pPr marL="1143000" lvl="2" indent="-228600">
              <a:spcBef>
                <a:spcPct val="20000"/>
              </a:spcBef>
              <a:buFontTx/>
              <a:buChar char="•"/>
            </a:pPr>
            <a:r>
              <a:rPr lang="en-US" sz="2000" dirty="0">
                <a:latin typeface="Arial" panose="020B0604020202020204" pitchFamily="34" charset="0"/>
              </a:rPr>
              <a:t>Anti-VOX</a:t>
            </a:r>
          </a:p>
          <a:p>
            <a:pPr marL="742950" lvl="1" indent="-285750">
              <a:spcBef>
                <a:spcPct val="20000"/>
              </a:spcBef>
              <a:buFontTx/>
              <a:buChar char="–"/>
            </a:pPr>
            <a:r>
              <a:rPr lang="en-US" dirty="0">
                <a:latin typeface="Arial" panose="020B0604020202020204" pitchFamily="34" charset="0"/>
              </a:rPr>
              <a:t>Key </a:t>
            </a:r>
            <a:r>
              <a:rPr lang="en-US" dirty="0" smtClean="0">
                <a:latin typeface="Arial" panose="020B0604020202020204" pitchFamily="34" charset="0"/>
              </a:rPr>
              <a:t>jack</a:t>
            </a:r>
          </a:p>
          <a:p>
            <a:pPr marL="742950" lvl="1" indent="-285750">
              <a:spcBef>
                <a:spcPct val="20000"/>
              </a:spcBef>
              <a:buFontTx/>
              <a:buChar char="–"/>
            </a:pPr>
            <a:r>
              <a:rPr lang="en-US" dirty="0" smtClean="0">
                <a:latin typeface="Arial" panose="020B0604020202020204" pitchFamily="34" charset="0"/>
              </a:rPr>
              <a:t>Manually-Operating Transmission (MOX or SEND - varies with manufacturer)</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33871825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latin typeface="Arial" panose="020B0604020202020204" pitchFamily="34" charset="0"/>
              </a:rPr>
              <a:t>Microphones and Keys</a:t>
            </a:r>
            <a:endParaRPr lang="en-US" sz="4000" dirty="0">
              <a:latin typeface="Arial" panose="020B0604020202020204" pitchFamily="34" charset="0"/>
            </a:endParaRP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Morse </a:t>
            </a:r>
            <a:r>
              <a:rPr lang="en-US" sz="3200" dirty="0" smtClean="0">
                <a:latin typeface="Arial" panose="020B0604020202020204" pitchFamily="34" charset="0"/>
              </a:rPr>
              <a:t>code</a:t>
            </a:r>
            <a:endParaRPr lang="en-US" sz="3200" dirty="0">
              <a:latin typeface="Arial" panose="020B0604020202020204" pitchFamily="34" charset="0"/>
            </a:endParaRPr>
          </a:p>
          <a:p>
            <a:pPr marL="742950" lvl="1" indent="-285750">
              <a:spcBef>
                <a:spcPct val="20000"/>
              </a:spcBef>
              <a:buFontTx/>
              <a:buChar char="–"/>
            </a:pPr>
            <a:r>
              <a:rPr lang="en-US" sz="2800" dirty="0">
                <a:latin typeface="Arial" panose="020B0604020202020204" pitchFamily="34" charset="0"/>
              </a:rPr>
              <a:t>Straight key</a:t>
            </a:r>
          </a:p>
          <a:p>
            <a:pPr marL="742950" lvl="1" indent="-285750">
              <a:spcBef>
                <a:spcPct val="20000"/>
              </a:spcBef>
              <a:buFontTx/>
              <a:buChar char="–"/>
            </a:pPr>
            <a:r>
              <a:rPr lang="en-US" sz="2800" dirty="0">
                <a:latin typeface="Arial" panose="020B0604020202020204" pitchFamily="34" charset="0"/>
              </a:rPr>
              <a:t>Electronic keyer and paddle</a:t>
            </a:r>
          </a:p>
          <a:p>
            <a:pPr marL="742950" lvl="1" indent="-285750">
              <a:spcBef>
                <a:spcPct val="20000"/>
              </a:spcBef>
              <a:buFontTx/>
              <a:buChar char="–"/>
            </a:pPr>
            <a:r>
              <a:rPr lang="en-US" sz="2800" dirty="0">
                <a:latin typeface="Arial" panose="020B0604020202020204" pitchFamily="34" charset="0"/>
              </a:rPr>
              <a:t>Semi-automatic (Bug)</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1345762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389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AF Gain or Volume </a:t>
            </a:r>
          </a:p>
          <a:p>
            <a:pPr marL="742950" lvl="1" indent="-285750">
              <a:lnSpc>
                <a:spcPct val="90000"/>
              </a:lnSpc>
              <a:spcBef>
                <a:spcPct val="20000"/>
              </a:spcBef>
              <a:buFont typeface="Arial" pitchFamily="34" charset="0"/>
              <a:buChar char="•"/>
            </a:pPr>
            <a:r>
              <a:rPr lang="en-US" sz="2800" dirty="0">
                <a:latin typeface="Arial" panose="020B0604020202020204" pitchFamily="34" charset="0"/>
              </a:rPr>
              <a:t>Controls the audio level to the speaker or </a:t>
            </a:r>
            <a:r>
              <a:rPr lang="en-US" sz="2800" dirty="0" smtClean="0">
                <a:latin typeface="Arial" panose="020B0604020202020204" pitchFamily="34" charset="0"/>
              </a:rPr>
              <a:t>headphones</a:t>
            </a:r>
            <a:endParaRPr lang="en-US" sz="2800" dirty="0">
              <a:latin typeface="Arial" panose="020B0604020202020204" pitchFamily="34" charset="0"/>
            </a:endParaRPr>
          </a:p>
          <a:p>
            <a:pPr marL="342900" indent="-342900">
              <a:lnSpc>
                <a:spcPct val="90000"/>
              </a:lnSpc>
              <a:spcBef>
                <a:spcPct val="20000"/>
              </a:spcBef>
              <a:buFontTx/>
              <a:buChar char="•"/>
            </a:pPr>
            <a:r>
              <a:rPr lang="en-US" sz="3200" dirty="0">
                <a:latin typeface="Arial" panose="020B0604020202020204" pitchFamily="34" charset="0"/>
              </a:rPr>
              <a:t>RF Gain</a:t>
            </a:r>
          </a:p>
          <a:p>
            <a:pPr marL="742950" lvl="1" indent="-285750">
              <a:lnSpc>
                <a:spcPct val="90000"/>
              </a:lnSpc>
              <a:spcBef>
                <a:spcPct val="20000"/>
              </a:spcBef>
              <a:buFont typeface="Arial" pitchFamily="34" charset="0"/>
              <a:buChar char="•"/>
            </a:pPr>
            <a:r>
              <a:rPr lang="en-US" sz="2800" dirty="0">
                <a:latin typeface="Arial" panose="020B0604020202020204" pitchFamily="34" charset="0"/>
              </a:rPr>
              <a:t>Controls the </a:t>
            </a:r>
            <a:r>
              <a:rPr lang="en-US" sz="2800" dirty="0" smtClean="0">
                <a:latin typeface="Arial" panose="020B0604020202020204" pitchFamily="34" charset="0"/>
              </a:rPr>
              <a:t>gain of the receiver’s input amplifiers</a:t>
            </a:r>
            <a:endParaRPr lang="en-US" sz="2800" dirty="0">
              <a:latin typeface="Arial" panose="020B0604020202020204" pitchFamily="34" charset="0"/>
            </a:endParaRPr>
          </a:p>
          <a:p>
            <a:pPr marL="285750" indent="-285750">
              <a:lnSpc>
                <a:spcPct val="90000"/>
              </a:lnSpc>
              <a:spcBef>
                <a:spcPct val="20000"/>
              </a:spcBef>
              <a:buFont typeface="Arial" pitchFamily="34" charset="0"/>
              <a:buChar char="•"/>
            </a:pPr>
            <a:r>
              <a:rPr lang="en-US" sz="3200" dirty="0" smtClean="0">
                <a:latin typeface="Arial" panose="020B0604020202020204" pitchFamily="34" charset="0"/>
              </a:rPr>
              <a:t>Attenuator</a:t>
            </a:r>
          </a:p>
          <a:p>
            <a:pPr marL="742950" lvl="1" indent="-285750">
              <a:lnSpc>
                <a:spcPct val="90000"/>
              </a:lnSpc>
              <a:spcBef>
                <a:spcPct val="20000"/>
              </a:spcBef>
              <a:buFont typeface="Arial" pitchFamily="34" charset="0"/>
              <a:buChar char="•"/>
            </a:pPr>
            <a:r>
              <a:rPr lang="en-US" sz="2800" dirty="0" smtClean="0">
                <a:latin typeface="Arial" panose="020B0604020202020204" pitchFamily="34" charset="0"/>
              </a:rPr>
              <a:t>Reduces signal at the receiver input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7141035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389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latin typeface="Arial" panose="020B0604020202020204" pitchFamily="34" charset="0"/>
              </a:rPr>
              <a:t>Receive Incremental Tuning (RIT)</a:t>
            </a:r>
          </a:p>
          <a:p>
            <a:pPr marL="800100" lvl="1" indent="-342900">
              <a:lnSpc>
                <a:spcPct val="90000"/>
              </a:lnSpc>
              <a:spcBef>
                <a:spcPct val="20000"/>
              </a:spcBef>
              <a:buFontTx/>
              <a:buChar char="•"/>
            </a:pPr>
            <a:r>
              <a:rPr lang="en-US" sz="2800" dirty="0" smtClean="0">
                <a:latin typeface="Arial" panose="020B0604020202020204" pitchFamily="34" charset="0"/>
              </a:rPr>
              <a:t>“Fine tuning”</a:t>
            </a:r>
          </a:p>
          <a:p>
            <a:pPr marL="800100" lvl="1" indent="-342900">
              <a:lnSpc>
                <a:spcPct val="90000"/>
              </a:lnSpc>
              <a:spcBef>
                <a:spcPct val="20000"/>
              </a:spcBef>
              <a:buFontTx/>
              <a:buChar char="•"/>
            </a:pPr>
            <a:r>
              <a:rPr lang="en-US" sz="2800" dirty="0" smtClean="0">
                <a:latin typeface="Arial" panose="020B0604020202020204" pitchFamily="34" charset="0"/>
              </a:rPr>
              <a:t>Adjusts receive frequency independent of main VFO</a:t>
            </a:r>
          </a:p>
          <a:p>
            <a:pPr marL="800100" lvl="1" indent="-342900">
              <a:lnSpc>
                <a:spcPct val="90000"/>
              </a:lnSpc>
              <a:spcBef>
                <a:spcPct val="20000"/>
              </a:spcBef>
              <a:buFontTx/>
              <a:buChar char="•"/>
            </a:pPr>
            <a:r>
              <a:rPr lang="en-US" sz="2800" dirty="0" smtClean="0">
                <a:latin typeface="Arial" panose="020B0604020202020204" pitchFamily="34" charset="0"/>
              </a:rPr>
              <a:t>Doesn’t vary the transmitted frequency</a:t>
            </a:r>
          </a:p>
          <a:p>
            <a:pPr marL="800100" lvl="1" indent="-342900">
              <a:lnSpc>
                <a:spcPct val="90000"/>
              </a:lnSpc>
              <a:spcBef>
                <a:spcPct val="20000"/>
              </a:spcBef>
              <a:buFontTx/>
              <a:buChar char="•"/>
            </a:pPr>
            <a:r>
              <a:rPr lang="en-US" sz="2800" dirty="0" smtClean="0">
                <a:latin typeface="Arial" panose="020B0604020202020204" pitchFamily="34" charset="0"/>
              </a:rPr>
              <a:t>Transmitters have a similar function (XIT)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31456462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40962"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75"/>
              </a:spcBef>
              <a:buFontTx/>
              <a:buChar char="•"/>
            </a:pPr>
            <a:r>
              <a:rPr lang="en-US" sz="3200" dirty="0">
                <a:latin typeface="Arial" panose="020B0604020202020204" pitchFamily="34" charset="0"/>
              </a:rPr>
              <a:t>Automatic Gain Control (AGC)</a:t>
            </a:r>
          </a:p>
          <a:p>
            <a:pPr marL="742950" lvl="1" indent="-285750">
              <a:spcBef>
                <a:spcPts val="75"/>
              </a:spcBef>
              <a:buFontTx/>
              <a:buChar char="–"/>
            </a:pPr>
            <a:r>
              <a:rPr lang="en-US" sz="2800" dirty="0">
                <a:latin typeface="Arial" panose="020B0604020202020204" pitchFamily="34" charset="0"/>
              </a:rPr>
              <a:t>Automatically limits the incoming signals during signal (voice) </a:t>
            </a:r>
            <a:r>
              <a:rPr lang="en-US" sz="2800" dirty="0" smtClean="0">
                <a:latin typeface="Arial" panose="020B0604020202020204" pitchFamily="34" charset="0"/>
              </a:rPr>
              <a:t>peaks to maintain even volume</a:t>
            </a:r>
          </a:p>
          <a:p>
            <a:pPr marL="742950" lvl="1" indent="-285750">
              <a:spcBef>
                <a:spcPts val="75"/>
              </a:spcBef>
              <a:buFontTx/>
              <a:buChar char="–"/>
            </a:pPr>
            <a:r>
              <a:rPr lang="en-US" sz="2800" dirty="0" smtClean="0">
                <a:latin typeface="Arial" panose="020B0604020202020204" pitchFamily="34" charset="0"/>
              </a:rPr>
              <a:t>Keeps strong signals from blasting the listener</a:t>
            </a:r>
          </a:p>
          <a:p>
            <a:pPr marL="742950" lvl="1" indent="-285750">
              <a:spcBef>
                <a:spcPts val="75"/>
              </a:spcBef>
              <a:buFontTx/>
              <a:buChar char="–"/>
            </a:pPr>
            <a:r>
              <a:rPr lang="en-US" sz="2800" dirty="0" smtClean="0">
                <a:latin typeface="Arial" panose="020B0604020202020204" pitchFamily="34" charset="0"/>
              </a:rPr>
              <a:t>Different time response settings:</a:t>
            </a:r>
            <a:endParaRPr lang="en-US" sz="2800" dirty="0">
              <a:latin typeface="Arial" panose="020B0604020202020204" pitchFamily="34" charset="0"/>
            </a:endParaRPr>
          </a:p>
          <a:p>
            <a:pPr marL="1200150" lvl="2" indent="-285750">
              <a:spcBef>
                <a:spcPts val="75"/>
              </a:spcBef>
              <a:buFontTx/>
              <a:buChar char="–"/>
            </a:pPr>
            <a:r>
              <a:rPr lang="en-US" dirty="0" smtClean="0">
                <a:latin typeface="Arial" panose="020B0604020202020204" pitchFamily="34" charset="0"/>
              </a:rPr>
              <a:t>Fast </a:t>
            </a:r>
            <a:r>
              <a:rPr lang="en-US" dirty="0">
                <a:latin typeface="Arial" panose="020B0604020202020204" pitchFamily="34" charset="0"/>
              </a:rPr>
              <a:t>setting for </a:t>
            </a:r>
            <a:r>
              <a:rPr lang="en-US" dirty="0" smtClean="0">
                <a:latin typeface="Arial" panose="020B0604020202020204" pitchFamily="34" charset="0"/>
              </a:rPr>
              <a:t>CW</a:t>
            </a:r>
            <a:endParaRPr lang="en-US" dirty="0">
              <a:latin typeface="Arial" panose="020B0604020202020204" pitchFamily="34" charset="0"/>
            </a:endParaRPr>
          </a:p>
          <a:p>
            <a:pPr marL="1200150" lvl="2" indent="-285750">
              <a:spcBef>
                <a:spcPts val="75"/>
              </a:spcBef>
              <a:buFontTx/>
              <a:buChar char="–"/>
            </a:pPr>
            <a:r>
              <a:rPr lang="en-US" dirty="0">
                <a:latin typeface="Arial" panose="020B0604020202020204" pitchFamily="34" charset="0"/>
              </a:rPr>
              <a:t>Slow settings for SSB and </a:t>
            </a:r>
            <a:r>
              <a:rPr lang="en-US" dirty="0" smtClean="0">
                <a:latin typeface="Arial" panose="020B0604020202020204" pitchFamily="34" charset="0"/>
              </a:rPr>
              <a:t>AM</a:t>
            </a:r>
            <a:endParaRPr lang="en-US" dirty="0">
              <a:latin typeface="Arial" panose="020B0604020202020204" pitchFamily="34" charset="0"/>
            </a:endParaRPr>
          </a:p>
          <a:p>
            <a:pPr marL="1200150" lvl="2" indent="-285750">
              <a:spcBef>
                <a:spcPts val="75"/>
              </a:spcBef>
              <a:buFontTx/>
              <a:buChar char="–"/>
            </a:pPr>
            <a:r>
              <a:rPr lang="en-US" dirty="0">
                <a:latin typeface="Arial" panose="020B0604020202020204" pitchFamily="34" charset="0"/>
              </a:rPr>
              <a:t>Not used in FM because </a:t>
            </a:r>
            <a:r>
              <a:rPr lang="en-US" dirty="0" smtClean="0">
                <a:latin typeface="Arial" panose="020B0604020202020204" pitchFamily="34" charset="0"/>
              </a:rPr>
              <a:t>amplitude is constant</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95112283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43010" name="Rectangle 5"/>
          <p:cNvSpPr>
            <a:spLocks noChangeArrowheads="1"/>
          </p:cNvSpPr>
          <p:nvPr/>
        </p:nvSpPr>
        <p:spPr bwMode="auto">
          <a:xfrm>
            <a:off x="685800" y="16002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Squelch</a:t>
            </a:r>
          </a:p>
          <a:p>
            <a:pPr marL="742950" lvl="1" indent="-285750">
              <a:spcBef>
                <a:spcPct val="20000"/>
              </a:spcBef>
              <a:buFontTx/>
              <a:buChar char="–"/>
            </a:pPr>
            <a:r>
              <a:rPr lang="en-US" dirty="0" smtClean="0">
                <a:latin typeface="Arial" panose="020B0604020202020204" pitchFamily="34" charset="0"/>
              </a:rPr>
              <a:t>Mutes audio </a:t>
            </a:r>
            <a:r>
              <a:rPr lang="en-US" dirty="0">
                <a:latin typeface="Arial" panose="020B0604020202020204" pitchFamily="34" charset="0"/>
              </a:rPr>
              <a:t>to speaker when signal is not </a:t>
            </a:r>
            <a:r>
              <a:rPr lang="en-US" dirty="0" smtClean="0">
                <a:latin typeface="Arial" panose="020B0604020202020204" pitchFamily="34" charset="0"/>
              </a:rPr>
              <a:t>present</a:t>
            </a:r>
            <a:endParaRPr lang="en-US" dirty="0">
              <a:latin typeface="Arial" panose="020B0604020202020204" pitchFamily="34" charset="0"/>
            </a:endParaRPr>
          </a:p>
          <a:p>
            <a:pPr marL="342900" indent="-342900">
              <a:spcBef>
                <a:spcPct val="20000"/>
              </a:spcBef>
              <a:buFontTx/>
              <a:buChar char="•"/>
            </a:pPr>
            <a:r>
              <a:rPr lang="en-US" sz="2800" dirty="0">
                <a:latin typeface="Arial" panose="020B0604020202020204" pitchFamily="34" charset="0"/>
              </a:rPr>
              <a:t>Used in FM primarily</a:t>
            </a:r>
          </a:p>
          <a:p>
            <a:pPr marL="742950" lvl="1" indent="-285750">
              <a:spcBef>
                <a:spcPct val="20000"/>
              </a:spcBef>
              <a:buFontTx/>
              <a:buChar char="–"/>
            </a:pPr>
            <a:r>
              <a:rPr lang="en-US" dirty="0">
                <a:latin typeface="Arial" panose="020B0604020202020204" pitchFamily="34" charset="0"/>
              </a:rPr>
              <a:t>Open – allows very weak signals to pass through (along with noise</a:t>
            </a:r>
            <a:r>
              <a:rPr lang="en-US" dirty="0" smtClean="0">
                <a:latin typeface="Arial" panose="020B0604020202020204" pitchFamily="34" charset="0"/>
              </a:rPr>
              <a:t>)</a:t>
            </a:r>
            <a:endParaRPr lang="en-US"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Tight – allows only the strongest signals to </a:t>
            </a:r>
            <a:r>
              <a:rPr lang="en-US" dirty="0" smtClean="0">
                <a:latin typeface="Arial" panose="020B0604020202020204" pitchFamily="34" charset="0"/>
              </a:rPr>
              <a:t>pass</a:t>
            </a:r>
            <a:endParaRPr lang="en-US" dirty="0">
              <a:latin typeface="Arial" panose="020B0604020202020204" pitchFamily="34" charset="0"/>
            </a:endParaRPr>
          </a:p>
          <a:p>
            <a:pPr marL="342900" indent="-342900">
              <a:spcBef>
                <a:spcPct val="20000"/>
              </a:spcBef>
              <a:buFontTx/>
              <a:buChar char="•"/>
            </a:pPr>
            <a:r>
              <a:rPr lang="en-US" sz="2800" dirty="0">
                <a:latin typeface="Arial" panose="020B0604020202020204" pitchFamily="34" charset="0"/>
              </a:rPr>
              <a:t>Advance the squelch control until the noise just </a:t>
            </a:r>
            <a:r>
              <a:rPr lang="en-US" sz="2800" dirty="0" smtClean="0">
                <a:latin typeface="Arial" panose="020B0604020202020204" pitchFamily="34" charset="0"/>
              </a:rPr>
              <a:t>disappears</a:t>
            </a:r>
          </a:p>
          <a:p>
            <a:pPr marL="800100" lvl="1" indent="-342900">
              <a:spcBef>
                <a:spcPct val="20000"/>
              </a:spcBef>
              <a:buFontTx/>
              <a:buChar char="•"/>
            </a:pPr>
            <a:r>
              <a:rPr lang="en-US" dirty="0" smtClean="0">
                <a:latin typeface="Arial" panose="020B0604020202020204" pitchFamily="34" charset="0"/>
              </a:rPr>
              <a:t>Also opened by MON (Monitor) control on handhelds</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778627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45058" name="Rectangle 5"/>
          <p:cNvSpPr>
            <a:spLocks noChangeArrowheads="1"/>
          </p:cNvSpPr>
          <p:nvPr/>
        </p:nvSpPr>
        <p:spPr bwMode="auto">
          <a:xfrm>
            <a:off x="685800" y="1828800"/>
            <a:ext cx="7772400" cy="4419600"/>
          </a:xfrm>
          <a:prstGeom prst="rect">
            <a:avLst/>
          </a:prstGeom>
          <a:noFill/>
          <a:ln w="9525">
            <a:noFill/>
            <a:miter lim="800000"/>
            <a:headEnd/>
            <a:tailEnd/>
          </a:ln>
        </p:spPr>
        <p:txBody>
          <a:bodyPr/>
          <a:lstStyle/>
          <a:p>
            <a:pPr marL="342900" indent="-342900">
              <a:spcBef>
                <a:spcPts val="200"/>
              </a:spcBef>
              <a:buFontTx/>
              <a:buChar char="•"/>
            </a:pPr>
            <a:r>
              <a:rPr lang="en-US" sz="2800" dirty="0" smtClean="0">
                <a:latin typeface="Arial" panose="020B0604020202020204" pitchFamily="34" charset="0"/>
              </a:rPr>
              <a:t>Filters (can be electronic modules or DSP)</a:t>
            </a:r>
            <a:endParaRPr lang="en-US" sz="2800" dirty="0">
              <a:latin typeface="Arial" panose="020B0604020202020204" pitchFamily="34" charset="0"/>
            </a:endParaRPr>
          </a:p>
          <a:p>
            <a:pPr marL="742950" lvl="1" indent="-285750">
              <a:spcBef>
                <a:spcPts val="200"/>
              </a:spcBef>
              <a:buFontTx/>
              <a:buChar char="–"/>
            </a:pPr>
            <a:r>
              <a:rPr lang="en-US" sz="2600" dirty="0" smtClean="0">
                <a:latin typeface="Arial" panose="020B0604020202020204" pitchFamily="34" charset="0"/>
              </a:rPr>
              <a:t>IF </a:t>
            </a:r>
            <a:r>
              <a:rPr lang="en-US" sz="2600" dirty="0">
                <a:latin typeface="Arial" panose="020B0604020202020204" pitchFamily="34" charset="0"/>
              </a:rPr>
              <a:t>filter</a:t>
            </a:r>
          </a:p>
          <a:p>
            <a:pPr marL="1143000" lvl="2" indent="-228600">
              <a:spcBef>
                <a:spcPts val="200"/>
              </a:spcBef>
              <a:buFontTx/>
              <a:buChar char="•"/>
            </a:pPr>
            <a:r>
              <a:rPr lang="en-US" dirty="0">
                <a:latin typeface="Arial" panose="020B0604020202020204" pitchFamily="34" charset="0"/>
              </a:rPr>
              <a:t>Used to narrow the width of signal that is passed.</a:t>
            </a:r>
          </a:p>
          <a:p>
            <a:pPr marL="1143000" lvl="2" indent="-228600">
              <a:spcBef>
                <a:spcPts val="200"/>
              </a:spcBef>
              <a:buFontTx/>
              <a:buChar char="•"/>
            </a:pPr>
            <a:r>
              <a:rPr lang="en-US" dirty="0">
                <a:latin typeface="Arial" panose="020B0604020202020204" pitchFamily="34" charset="0"/>
              </a:rPr>
              <a:t>Can attenuate adjacent </a:t>
            </a:r>
            <a:r>
              <a:rPr lang="en-US" dirty="0" smtClean="0">
                <a:latin typeface="Arial" panose="020B0604020202020204" pitchFamily="34" charset="0"/>
              </a:rPr>
              <a:t>signals.</a:t>
            </a:r>
            <a:endParaRPr lang="en-US" dirty="0">
              <a:latin typeface="Arial" panose="020B0604020202020204" pitchFamily="34" charset="0"/>
            </a:endParaRPr>
          </a:p>
          <a:p>
            <a:pPr marL="742950" lvl="1" indent="-285750">
              <a:spcBef>
                <a:spcPts val="200"/>
              </a:spcBef>
              <a:buFontTx/>
              <a:buChar char="–"/>
            </a:pPr>
            <a:r>
              <a:rPr lang="en-US" sz="2600" dirty="0">
                <a:latin typeface="Arial" panose="020B0604020202020204" pitchFamily="34" charset="0"/>
              </a:rPr>
              <a:t>Notch filter</a:t>
            </a:r>
          </a:p>
          <a:p>
            <a:pPr marL="1143000" lvl="2" indent="-228600">
              <a:spcBef>
                <a:spcPts val="200"/>
              </a:spcBef>
              <a:buFontTx/>
              <a:buChar char="•"/>
            </a:pPr>
            <a:r>
              <a:rPr lang="en-US" dirty="0">
                <a:latin typeface="Arial" panose="020B0604020202020204" pitchFamily="34" charset="0"/>
              </a:rPr>
              <a:t>Very narrow filter that can be moved over an interfering signal to attenuate it</a:t>
            </a:r>
            <a:r>
              <a:rPr lang="en-US" dirty="0" smtClean="0">
                <a:latin typeface="Arial" panose="020B0604020202020204" pitchFamily="34" charset="0"/>
              </a:rPr>
              <a:t>.</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78011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45058" name="Rectangle 5"/>
          <p:cNvSpPr>
            <a:spLocks noChangeArrowheads="1"/>
          </p:cNvSpPr>
          <p:nvPr/>
        </p:nvSpPr>
        <p:spPr bwMode="auto">
          <a:xfrm>
            <a:off x="685800" y="1905000"/>
            <a:ext cx="7772400" cy="4419600"/>
          </a:xfrm>
          <a:prstGeom prst="rect">
            <a:avLst/>
          </a:prstGeom>
          <a:noFill/>
          <a:ln w="9525">
            <a:noFill/>
            <a:miter lim="800000"/>
            <a:headEnd/>
            <a:tailEnd/>
          </a:ln>
        </p:spPr>
        <p:txBody>
          <a:bodyPr/>
          <a:lstStyle/>
          <a:p>
            <a:pPr marL="285750" indent="-285750">
              <a:spcBef>
                <a:spcPts val="200"/>
              </a:spcBef>
              <a:buFont typeface="Arial" pitchFamily="34" charset="0"/>
              <a:buChar char="•"/>
            </a:pPr>
            <a:r>
              <a:rPr lang="en-US" sz="2800" dirty="0" smtClean="0">
                <a:latin typeface="Arial" panose="020B0604020202020204" pitchFamily="34" charset="0"/>
              </a:rPr>
              <a:t>Noise </a:t>
            </a:r>
            <a:r>
              <a:rPr lang="en-US" sz="2800" dirty="0">
                <a:latin typeface="Arial" panose="020B0604020202020204" pitchFamily="34" charset="0"/>
              </a:rPr>
              <a:t>blanker </a:t>
            </a:r>
            <a:r>
              <a:rPr lang="en-US" sz="2800" dirty="0" smtClean="0">
                <a:latin typeface="Arial" panose="020B0604020202020204" pitchFamily="34" charset="0"/>
              </a:rPr>
              <a:t>(NB)</a:t>
            </a:r>
            <a:endParaRPr lang="en-US" sz="2800" dirty="0">
              <a:latin typeface="Arial" panose="020B0604020202020204" pitchFamily="34" charset="0"/>
            </a:endParaRPr>
          </a:p>
          <a:p>
            <a:pPr marL="685800" lvl="1" indent="-228600">
              <a:spcBef>
                <a:spcPts val="200"/>
              </a:spcBef>
              <a:buFontTx/>
              <a:buChar char="•"/>
            </a:pPr>
            <a:r>
              <a:rPr lang="en-US" dirty="0" smtClean="0">
                <a:latin typeface="Arial" panose="020B0604020202020204" pitchFamily="34" charset="0"/>
              </a:rPr>
              <a:t>Removes signal pulses that </a:t>
            </a:r>
            <a:r>
              <a:rPr lang="en-US" dirty="0">
                <a:latin typeface="Arial" panose="020B0604020202020204" pitchFamily="34" charset="0"/>
              </a:rPr>
              <a:t>are frequently associated with random naturally generated </a:t>
            </a:r>
            <a:r>
              <a:rPr lang="en-US" dirty="0" smtClean="0">
                <a:latin typeface="Arial" panose="020B0604020202020204" pitchFamily="34" charset="0"/>
              </a:rPr>
              <a:t>noise</a:t>
            </a:r>
          </a:p>
          <a:p>
            <a:pPr marL="685800" lvl="1" indent="-228600">
              <a:spcBef>
                <a:spcPts val="200"/>
              </a:spcBef>
              <a:buFontTx/>
              <a:buChar char="•"/>
            </a:pPr>
            <a:r>
              <a:rPr lang="en-US" dirty="0" smtClean="0">
                <a:latin typeface="Arial" panose="020B0604020202020204" pitchFamily="34" charset="0"/>
              </a:rPr>
              <a:t>Can cause problems if strong signals are present</a:t>
            </a:r>
          </a:p>
          <a:p>
            <a:pPr marL="228600" indent="-228600">
              <a:spcBef>
                <a:spcPts val="200"/>
              </a:spcBef>
              <a:buFontTx/>
              <a:buChar char="•"/>
            </a:pPr>
            <a:r>
              <a:rPr lang="en-US" sz="2800" dirty="0" smtClean="0">
                <a:latin typeface="Arial" panose="020B0604020202020204" pitchFamily="34" charset="0"/>
              </a:rPr>
              <a:t>Noise reduction (NR)</a:t>
            </a:r>
            <a:endParaRPr lang="en-US" sz="2800" dirty="0">
              <a:latin typeface="Arial" panose="020B0604020202020204" pitchFamily="34" charset="0"/>
            </a:endParaRPr>
          </a:p>
          <a:p>
            <a:pPr marL="685800" lvl="1" indent="-228600">
              <a:spcBef>
                <a:spcPts val="200"/>
              </a:spcBef>
              <a:buFontTx/>
              <a:buChar char="•"/>
            </a:pPr>
            <a:r>
              <a:rPr lang="en-US" dirty="0" smtClean="0">
                <a:latin typeface="Arial" panose="020B0604020202020204" pitchFamily="34" charset="0"/>
              </a:rPr>
              <a:t>DSP function to remove noise from signal</a:t>
            </a:r>
          </a:p>
          <a:p>
            <a:pPr marL="228600" indent="-228600">
              <a:spcBef>
                <a:spcPts val="200"/>
              </a:spcBef>
              <a:buFontTx/>
              <a:buChar char="•"/>
            </a:pPr>
            <a:r>
              <a:rPr lang="en-US" sz="2800" dirty="0" smtClean="0">
                <a:latin typeface="Arial" panose="020B0604020202020204" pitchFamily="34" charset="0"/>
              </a:rPr>
              <a:t>Noise limiter (NL)</a:t>
            </a:r>
          </a:p>
          <a:p>
            <a:pPr marL="685800" lvl="1" indent="-228600">
              <a:spcBef>
                <a:spcPts val="200"/>
              </a:spcBef>
              <a:buFontTx/>
              <a:buChar char="•"/>
            </a:pPr>
            <a:r>
              <a:rPr lang="en-US" dirty="0" smtClean="0">
                <a:latin typeface="Arial" panose="020B0604020202020204" pitchFamily="34" charset="0"/>
              </a:rPr>
              <a:t>Simply limits maximum volume of a noise pulse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48583531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23555" name="Rectangle 5"/>
          <p:cNvSpPr>
            <a:spLocks noChangeArrowheads="1"/>
          </p:cNvSpPr>
          <p:nvPr/>
        </p:nvSpPr>
        <p:spPr bwMode="auto">
          <a:xfrm>
            <a:off x="685800" y="1752600"/>
            <a:ext cx="7772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smtClean="0">
                <a:latin typeface="Arial" panose="020B0604020202020204" pitchFamily="34" charset="0"/>
              </a:rPr>
              <a:t>Preamplifier</a:t>
            </a:r>
          </a:p>
          <a:p>
            <a:pPr marL="800100" lvl="1" indent="-342900">
              <a:spcBef>
                <a:spcPct val="20000"/>
              </a:spcBef>
              <a:buFontTx/>
              <a:buChar char="•"/>
            </a:pPr>
            <a:r>
              <a:rPr lang="en-US" sz="2800" dirty="0" smtClean="0">
                <a:latin typeface="Arial" panose="020B0604020202020204" pitchFamily="34" charset="0"/>
              </a:rPr>
              <a:t>Increases sensitivity but can cause overload</a:t>
            </a:r>
          </a:p>
          <a:p>
            <a:pPr marL="342900" indent="-342900">
              <a:spcBef>
                <a:spcPct val="20000"/>
              </a:spcBef>
              <a:buFontTx/>
              <a:buChar char="•"/>
            </a:pPr>
            <a:r>
              <a:rPr lang="en-US" sz="3200" dirty="0" smtClean="0">
                <a:latin typeface="Arial" panose="020B0604020202020204" pitchFamily="34" charset="0"/>
              </a:rPr>
              <a:t>Reception </a:t>
            </a:r>
            <a:r>
              <a:rPr lang="en-US" sz="3200" dirty="0">
                <a:latin typeface="Arial" panose="020B0604020202020204" pitchFamily="34" charset="0"/>
              </a:rPr>
              <a:t>and Transmission </a:t>
            </a:r>
            <a:r>
              <a:rPr lang="en-US" sz="3200" dirty="0" smtClean="0">
                <a:latin typeface="Arial" panose="020B0604020202020204" pitchFamily="34" charset="0"/>
              </a:rPr>
              <a:t>Meter</a:t>
            </a:r>
            <a:endParaRPr lang="en-US" sz="3200" dirty="0">
              <a:latin typeface="Arial" panose="020B0604020202020204" pitchFamily="34" charset="0"/>
            </a:endParaRPr>
          </a:p>
          <a:p>
            <a:pPr marL="742950" lvl="1" indent="-285750">
              <a:spcBef>
                <a:spcPct val="20000"/>
              </a:spcBef>
              <a:buFontTx/>
              <a:buChar char="–"/>
            </a:pPr>
            <a:r>
              <a:rPr lang="en-US" sz="2800" dirty="0">
                <a:latin typeface="Arial" panose="020B0604020202020204" pitchFamily="34" charset="0"/>
              </a:rPr>
              <a:t>In transmit, indicates output power or ALC or other functions as selected by switch </a:t>
            </a:r>
            <a:r>
              <a:rPr lang="en-US" sz="2800" dirty="0" smtClean="0">
                <a:latin typeface="Arial" panose="020B0604020202020204" pitchFamily="34" charset="0"/>
              </a:rPr>
              <a:t>setting</a:t>
            </a:r>
            <a:endParaRPr lang="en-US" sz="2800" dirty="0">
              <a:latin typeface="Arial" panose="020B0604020202020204" pitchFamily="34" charset="0"/>
            </a:endParaRPr>
          </a:p>
          <a:p>
            <a:pPr marL="742950" lvl="1" indent="-285750">
              <a:spcBef>
                <a:spcPct val="20000"/>
              </a:spcBef>
              <a:buFont typeface="Lucida Grande" charset="0"/>
              <a:buChar char="–"/>
            </a:pPr>
            <a:r>
              <a:rPr lang="en-US" sz="2800" dirty="0">
                <a:latin typeface="Arial" panose="020B0604020202020204" pitchFamily="34" charset="0"/>
              </a:rPr>
              <a:t>In receive, indicates signal </a:t>
            </a:r>
            <a:r>
              <a:rPr lang="en-US" sz="2800" dirty="0" smtClean="0">
                <a:latin typeface="Arial" panose="020B0604020202020204" pitchFamily="34" charset="0"/>
              </a:rPr>
              <a:t>strength</a:t>
            </a:r>
            <a:endParaRPr lang="en-US" sz="2800" dirty="0">
              <a:latin typeface="Arial" panose="020B0604020202020204" pitchFamily="34" charset="0"/>
            </a:endParaRPr>
          </a:p>
          <a:p>
            <a:pPr marL="1201738" lvl="2" indent="-282575">
              <a:spcBef>
                <a:spcPct val="20000"/>
              </a:spcBef>
              <a:buFont typeface="Arial" pitchFamily="34" charset="0"/>
              <a:buChar char="•"/>
            </a:pPr>
            <a:r>
              <a:rPr lang="en-US" dirty="0">
                <a:latin typeface="Arial" panose="020B0604020202020204" pitchFamily="34" charset="0"/>
              </a:rPr>
              <a:t>In </a:t>
            </a:r>
            <a:r>
              <a:rPr lang="en-US" altLang="ja-JP" dirty="0">
                <a:latin typeface="Arial" panose="020B0604020202020204" pitchFamily="34" charset="0"/>
              </a:rPr>
              <a:t>“S” units S1 through S9 – S9 is </a:t>
            </a:r>
            <a:r>
              <a:rPr lang="en-US" altLang="ja-JP" dirty="0" smtClean="0">
                <a:latin typeface="Arial" panose="020B0604020202020204" pitchFamily="34" charset="0"/>
              </a:rPr>
              <a:t>strongest</a:t>
            </a:r>
            <a:endParaRPr lang="en-US" altLang="ja-JP" dirty="0">
              <a:latin typeface="Arial" panose="020B0604020202020204" pitchFamily="34" charset="0"/>
            </a:endParaRPr>
          </a:p>
          <a:p>
            <a:pPr marL="1201738" lvl="2" indent="-282575">
              <a:spcBef>
                <a:spcPct val="20000"/>
              </a:spcBef>
              <a:buFont typeface="Arial" pitchFamily="34" charset="0"/>
              <a:buChar char="•"/>
            </a:pPr>
            <a:r>
              <a:rPr lang="en-US" dirty="0" smtClean="0">
                <a:latin typeface="Arial" panose="020B0604020202020204" pitchFamily="34" charset="0"/>
              </a:rPr>
              <a:t>Above S9, meter is calibrated in dB (</a:t>
            </a:r>
            <a:r>
              <a:rPr lang="en-US" dirty="0" err="1" smtClean="0">
                <a:latin typeface="Arial" panose="020B0604020202020204" pitchFamily="34" charset="0"/>
              </a:rPr>
              <a:t>i.e</a:t>
            </a:r>
            <a:r>
              <a:rPr lang="en-US" dirty="0" smtClean="0">
                <a:latin typeface="Arial" panose="020B0604020202020204" pitchFamily="34" charset="0"/>
              </a:rPr>
              <a:t> S9+10 dB)</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8028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C507-D319-4E03-9952-EF3D8EFB9E4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might the range of VHF and UHF signals be greater in the winter?</a:t>
            </a:r>
          </a:p>
        </p:txBody>
      </p:sp>
      <p:sp>
        <p:nvSpPr>
          <p:cNvPr id="3" name="Text Placeholder 2">
            <a:extLst>
              <a:ext uri="{FF2B5EF4-FFF2-40B4-BE49-F238E27FC236}">
                <a16:creationId xmlns:a16="http://schemas.microsoft.com/office/drawing/2014/main" id="{8E921100-C79A-4FA6-B43D-689F0A27DCFD}"/>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Less </a:t>
            </a:r>
            <a:r>
              <a:rPr lang="en-US" b="0" i="0" u="none" strike="noStrike" baseline="0" dirty="0" err="1">
                <a:solidFill>
                  <a:prstClr val="black"/>
                </a:solidFill>
                <a:cs typeface="Arial" panose="020B0604020202020204" pitchFamily="34" charset="0"/>
              </a:rPr>
              <a:t>ionospheric</a:t>
            </a:r>
            <a:r>
              <a:rPr lang="en-US" b="0" i="0" u="none" strike="noStrike" baseline="0" dirty="0">
                <a:solidFill>
                  <a:prstClr val="black"/>
                </a:solidFill>
                <a:cs typeface="Arial" panose="020B0604020202020204" pitchFamily="34" charset="0"/>
              </a:rPr>
              <a:t> absorption </a:t>
            </a:r>
          </a:p>
          <a:p>
            <a:r>
              <a:rPr lang="en-US" b="1" i="0" u="none" strike="noStrike" baseline="0" dirty="0">
                <a:solidFill>
                  <a:prstClr val="black"/>
                </a:solidFill>
                <a:cs typeface="Arial" panose="020B0604020202020204" pitchFamily="34" charset="0"/>
              </a:rPr>
              <a:t>B. Less absorption by vegetation </a:t>
            </a:r>
          </a:p>
          <a:p>
            <a:r>
              <a:rPr lang="en-US" b="0" i="0" u="none" strike="noStrike" baseline="0" dirty="0">
                <a:solidFill>
                  <a:prstClr val="black"/>
                </a:solidFill>
                <a:cs typeface="Arial" panose="020B0604020202020204" pitchFamily="34" charset="0"/>
              </a:rPr>
              <a:t>C. Less solar activity</a:t>
            </a:r>
          </a:p>
          <a:p>
            <a:r>
              <a:rPr lang="en-US" b="0" i="0" u="none" strike="noStrike" baseline="0" dirty="0">
                <a:solidFill>
                  <a:prstClr val="black"/>
                </a:solidFill>
                <a:cs typeface="Arial" panose="020B0604020202020204" pitchFamily="34" charset="0"/>
              </a:rPr>
              <a:t>D. Less tropospheric absorption</a:t>
            </a:r>
          </a:p>
          <a:p>
            <a:pPr algn="r"/>
            <a:r>
              <a:rPr lang="en-US" sz="1600" b="0" i="0" u="none" strike="noStrike" baseline="0" dirty="0">
                <a:solidFill>
                  <a:prstClr val="black"/>
                </a:solidFill>
                <a:cs typeface="Arial" panose="020B0604020202020204" pitchFamily="34" charset="0"/>
              </a:rPr>
              <a:t> T3A02 HRLM (4 - 2)</a:t>
            </a:r>
          </a:p>
        </p:txBody>
      </p:sp>
    </p:spTree>
    <p:extLst>
      <p:ext uri="{BB962C8B-B14F-4D97-AF65-F5344CB8AC3E}">
        <p14:creationId xmlns:p14="http://schemas.microsoft.com/office/powerpoint/2010/main" val="8636678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Receiver Controls and Functions</a:t>
            </a:r>
          </a:p>
        </p:txBody>
      </p:sp>
      <p:sp>
        <p:nvSpPr>
          <p:cNvPr id="4915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Receivers can be limited to ham bands or can cover other parts of the spectrum.</a:t>
            </a:r>
          </a:p>
          <a:p>
            <a:pPr marL="342900" indent="-342900">
              <a:spcBef>
                <a:spcPct val="20000"/>
              </a:spcBef>
              <a:buFontTx/>
              <a:buChar char="•"/>
            </a:pPr>
            <a:r>
              <a:rPr lang="en-US" sz="3200" dirty="0">
                <a:latin typeface="Arial" panose="020B0604020202020204" pitchFamily="34" charset="0"/>
              </a:rPr>
              <a:t>General coverage receivers cover a wide area of the spectrum and can be used for shortwave listening (SWL).</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8307917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Data Modes</a:t>
            </a:r>
          </a:p>
        </p:txBody>
      </p:sp>
      <p:sp>
        <p:nvSpPr>
          <p:cNvPr id="55298"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Computer-to-computer communication</a:t>
            </a:r>
            <a:endParaRPr lang="en-US" sz="28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Specialized </a:t>
            </a:r>
            <a:r>
              <a:rPr lang="en-US" sz="3200" dirty="0">
                <a:latin typeface="Arial" panose="020B0604020202020204" pitchFamily="34" charset="0"/>
              </a:rPr>
              <a:t>modems </a:t>
            </a:r>
          </a:p>
          <a:p>
            <a:pPr marL="742950" lvl="1" indent="-285750">
              <a:spcBef>
                <a:spcPct val="20000"/>
              </a:spcBef>
              <a:buFont typeface="Arial" pitchFamily="34" charset="0"/>
              <a:buChar char="•"/>
            </a:pPr>
            <a:r>
              <a:rPr lang="en-US" sz="2800" dirty="0">
                <a:latin typeface="Arial" panose="020B0604020202020204" pitchFamily="34" charset="0"/>
              </a:rPr>
              <a:t>Terminal Node Controller (TNC</a:t>
            </a:r>
            <a:r>
              <a:rPr lang="en-US" sz="2800" dirty="0" smtClean="0">
                <a:latin typeface="Arial" panose="020B0604020202020204" pitchFamily="34" charset="0"/>
              </a:rPr>
              <a:t>)</a:t>
            </a:r>
            <a:endParaRPr lang="en-US" sz="2800" dirty="0">
              <a:latin typeface="Arial" panose="020B0604020202020204" pitchFamily="34" charset="0"/>
            </a:endParaRPr>
          </a:p>
          <a:p>
            <a:pPr marL="742950" lvl="1" indent="-285750">
              <a:spcBef>
                <a:spcPct val="20000"/>
              </a:spcBef>
              <a:buFont typeface="Arial" pitchFamily="34" charset="0"/>
              <a:buChar char="•"/>
            </a:pPr>
            <a:r>
              <a:rPr lang="en-US" sz="2800" dirty="0">
                <a:latin typeface="Arial" panose="020B0604020202020204" pitchFamily="34" charset="0"/>
              </a:rPr>
              <a:t>Multiple Protocol Controller (MPC</a:t>
            </a:r>
            <a:r>
              <a:rPr lang="en-US" sz="2800" dirty="0" smtClean="0">
                <a:latin typeface="Arial" panose="020B0604020202020204" pitchFamily="34" charset="0"/>
              </a:rPr>
              <a:t>)</a:t>
            </a:r>
          </a:p>
          <a:p>
            <a:pPr marL="285750" indent="-285750">
              <a:spcBef>
                <a:spcPct val="20000"/>
              </a:spcBef>
              <a:buFont typeface="Arial" pitchFamily="34" charset="0"/>
              <a:buChar char="•"/>
            </a:pPr>
            <a:r>
              <a:rPr lang="en-US" sz="3200" dirty="0" smtClean="0">
                <a:latin typeface="Arial" panose="020B0604020202020204" pitchFamily="34" charset="0"/>
              </a:rPr>
              <a:t>Computer sound card software</a:t>
            </a:r>
          </a:p>
          <a:p>
            <a:pPr marL="742950" lvl="1" indent="-285750">
              <a:spcBef>
                <a:spcPct val="20000"/>
              </a:spcBef>
              <a:buFont typeface="Arial" pitchFamily="34" charset="0"/>
              <a:buChar char="•"/>
            </a:pPr>
            <a:r>
              <a:rPr lang="en-US" sz="2800" dirty="0" smtClean="0">
                <a:latin typeface="Arial" panose="020B0604020202020204" pitchFamily="34" charset="0"/>
              </a:rPr>
              <a:t>Requires radio interface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05294138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7620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Popular Digital Modes &amp; Systems</a:t>
            </a:r>
          </a:p>
        </p:txBody>
      </p:sp>
      <p:sp>
        <p:nvSpPr>
          <p:cNvPr id="61443" name="Content Placeholder 3"/>
          <p:cNvSpPr>
            <a:spLocks noGrp="1"/>
          </p:cNvSpPr>
          <p:nvPr>
            <p:ph idx="1"/>
          </p:nvPr>
        </p:nvSpPr>
        <p:spPr bwMode="auto">
          <a:xfrm>
            <a:off x="685800" y="1676400"/>
            <a:ext cx="7772400" cy="42211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800" dirty="0" err="1">
                <a:ea typeface="ＭＳ Ｐゴシック" charset="0"/>
                <a:cs typeface="+mn-cs"/>
              </a:rPr>
              <a:t>Radioteletype</a:t>
            </a:r>
            <a:r>
              <a:rPr lang="en-US" sz="2800" dirty="0">
                <a:ea typeface="ＭＳ Ｐゴシック" charset="0"/>
                <a:cs typeface="+mn-cs"/>
              </a:rPr>
              <a:t> (RTTY)</a:t>
            </a:r>
          </a:p>
          <a:p>
            <a:pPr>
              <a:defRPr/>
            </a:pPr>
            <a:r>
              <a:rPr lang="en-US" sz="2800" dirty="0" smtClean="0">
                <a:ea typeface="ＭＳ Ｐゴシック" charset="0"/>
                <a:cs typeface="+mn-cs"/>
              </a:rPr>
              <a:t>PSK31</a:t>
            </a:r>
          </a:p>
          <a:p>
            <a:pPr>
              <a:defRPr/>
            </a:pPr>
            <a:r>
              <a:rPr lang="en-US" sz="2800" dirty="0" smtClean="0">
                <a:ea typeface="ＭＳ Ｐゴシック" charset="0"/>
                <a:cs typeface="+mn-cs"/>
              </a:rPr>
              <a:t>FT8</a:t>
            </a:r>
            <a:endParaRPr lang="en-US" sz="2800" dirty="0" smtClean="0">
              <a:ea typeface="ＭＳ Ｐゴシック" charset="0"/>
              <a:cs typeface="+mn-cs"/>
            </a:endParaRPr>
          </a:p>
          <a:p>
            <a:pPr>
              <a:defRPr/>
            </a:pPr>
            <a:r>
              <a:rPr lang="en-US" sz="2800" dirty="0" smtClean="0">
                <a:ea typeface="ＭＳ Ｐゴシック" charset="0"/>
                <a:cs typeface="+mn-cs"/>
              </a:rPr>
              <a:t>MFSK</a:t>
            </a:r>
            <a:endParaRPr lang="en-US" sz="2800" dirty="0">
              <a:ea typeface="ＭＳ Ｐゴシック" charset="0"/>
              <a:cs typeface="+mn-cs"/>
            </a:endParaRPr>
          </a:p>
          <a:p>
            <a:pPr>
              <a:defRPr/>
            </a:pPr>
            <a:r>
              <a:rPr lang="en-US" sz="2800" dirty="0">
                <a:ea typeface="ＭＳ Ｐゴシック" charset="0"/>
                <a:cs typeface="+mn-cs"/>
              </a:rPr>
              <a:t>Packet </a:t>
            </a:r>
            <a:r>
              <a:rPr lang="en-US" sz="2800" dirty="0" smtClean="0">
                <a:ea typeface="ＭＳ Ｐゴシック" charset="0"/>
                <a:cs typeface="+mn-cs"/>
              </a:rPr>
              <a:t>Radio</a:t>
            </a:r>
            <a:r>
              <a:rPr lang="en-US" sz="2800" dirty="0" smtClean="0">
                <a:ea typeface="ＭＳ Ｐゴシック" charset="0"/>
              </a:rPr>
              <a:t> and PACTOR</a:t>
            </a:r>
            <a:endParaRPr lang="en-US" sz="2800" dirty="0" smtClean="0">
              <a:ea typeface="ＭＳ Ｐゴシック" charset="0"/>
              <a:cs typeface="+mn-cs"/>
            </a:endParaRPr>
          </a:p>
          <a:p>
            <a:pPr>
              <a:defRPr/>
            </a:pPr>
            <a:r>
              <a:rPr lang="en-US" sz="2800" dirty="0" smtClean="0">
                <a:ea typeface="ＭＳ Ｐゴシック" charset="0"/>
                <a:cs typeface="+mn-cs"/>
              </a:rPr>
              <a:t>CW (International Morse)</a:t>
            </a:r>
            <a:endParaRPr lang="en-US" sz="2800" dirty="0">
              <a:ea typeface="ＭＳ Ｐゴシック" charset="0"/>
              <a:cs typeface="+mn-cs"/>
            </a:endParaRPr>
          </a:p>
          <a:p>
            <a:pPr>
              <a:defRPr/>
            </a:pPr>
            <a:r>
              <a:rPr lang="en-US" sz="2800" spc="-20" dirty="0">
                <a:ea typeface="ＭＳ Ｐゴシック" charset="0"/>
                <a:cs typeface="+mn-cs"/>
              </a:rPr>
              <a:t>Automatic Packet Reporting </a:t>
            </a:r>
            <a:r>
              <a:rPr lang="en-US" sz="2800" spc="-20" dirty="0" smtClean="0">
                <a:ea typeface="ＭＳ Ｐゴシック" charset="0"/>
                <a:cs typeface="+mn-cs"/>
              </a:rPr>
              <a:t>System (</a:t>
            </a:r>
            <a:r>
              <a:rPr lang="en-US" sz="2800" spc="-20" dirty="0">
                <a:ea typeface="ＭＳ Ｐゴシック" charset="0"/>
                <a:cs typeface="+mn-cs"/>
              </a:rPr>
              <a:t>APRS)</a:t>
            </a:r>
          </a:p>
          <a:p>
            <a:pPr>
              <a:defRPr/>
            </a:pPr>
            <a:r>
              <a:rPr lang="en-US" sz="2800" dirty="0" err="1" smtClean="0">
                <a:ea typeface="ＭＳ Ｐゴシック" charset="0"/>
                <a:cs typeface="+mn-cs"/>
              </a:rPr>
              <a:t>Winlink</a:t>
            </a:r>
            <a:r>
              <a:rPr lang="en-US" sz="2800" dirty="0" smtClean="0">
                <a:ea typeface="ＭＳ Ｐゴシック" charset="0"/>
                <a:cs typeface="+mn-cs"/>
              </a:rPr>
              <a:t> System</a:t>
            </a:r>
            <a:endParaRPr lang="en-US" sz="2800" dirty="0">
              <a:ea typeface="ＭＳ Ｐゴシック" charset="0"/>
              <a:cs typeface="+mn-cs"/>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406990830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7620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Popular Digital Modes</a:t>
            </a:r>
          </a:p>
        </p:txBody>
      </p:sp>
      <p:sp>
        <p:nvSpPr>
          <p:cNvPr id="61443" name="Content Placeholder 3"/>
          <p:cNvSpPr>
            <a:spLocks noGrp="1"/>
          </p:cNvSpPr>
          <p:nvPr>
            <p:ph idx="1"/>
          </p:nvPr>
        </p:nvSpPr>
        <p:spPr bwMode="auto">
          <a:xfrm>
            <a:off x="685800" y="1676400"/>
            <a:ext cx="7772400" cy="42211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ea typeface="ＭＳ Ｐゴシック" charset="0"/>
                <a:cs typeface="+mn-cs"/>
              </a:rPr>
              <a:t>Error detection</a:t>
            </a:r>
          </a:p>
          <a:p>
            <a:pPr lvl="1">
              <a:defRPr/>
            </a:pPr>
            <a:r>
              <a:rPr lang="en-US" dirty="0" smtClean="0">
                <a:ea typeface="ＭＳ Ｐゴシック" charset="0"/>
                <a:cs typeface="+mn-cs"/>
              </a:rPr>
              <a:t>Yes: Packet radio, MFSK</a:t>
            </a:r>
          </a:p>
          <a:p>
            <a:pPr lvl="1">
              <a:defRPr/>
            </a:pPr>
            <a:r>
              <a:rPr lang="en-US" dirty="0" smtClean="0">
                <a:ea typeface="ＭＳ Ｐゴシック" charset="0"/>
                <a:cs typeface="+mn-cs"/>
              </a:rPr>
              <a:t>No: RTTY, PSK31</a:t>
            </a:r>
          </a:p>
          <a:p>
            <a:pPr>
              <a:defRPr/>
            </a:pPr>
            <a:r>
              <a:rPr lang="en-US" dirty="0" smtClean="0">
                <a:ea typeface="ＭＳ Ｐゴシック" charset="0"/>
                <a:cs typeface="+mn-cs"/>
              </a:rPr>
              <a:t>Error correction</a:t>
            </a:r>
          </a:p>
          <a:p>
            <a:pPr lvl="1">
              <a:defRPr/>
            </a:pPr>
            <a:r>
              <a:rPr lang="en-US" dirty="0" smtClean="0">
                <a:ea typeface="ＭＳ Ｐゴシック" charset="0"/>
                <a:cs typeface="+mn-cs"/>
              </a:rPr>
              <a:t>MFSK (forward error correction or FEC)</a:t>
            </a:r>
          </a:p>
          <a:p>
            <a:pPr lvl="1">
              <a:defRPr/>
            </a:pPr>
            <a:r>
              <a:rPr lang="en-US" dirty="0" smtClean="0">
                <a:ea typeface="ＭＳ Ｐゴシック" charset="0"/>
                <a:cs typeface="+mn-cs"/>
              </a:rPr>
              <a:t>Packet radio</a:t>
            </a:r>
          </a:p>
          <a:p>
            <a:pPr lvl="2">
              <a:defRPr/>
            </a:pPr>
            <a:r>
              <a:rPr lang="en-US" dirty="0" smtClean="0">
                <a:ea typeface="ＭＳ Ｐゴシック" charset="0"/>
                <a:cs typeface="+mn-cs"/>
              </a:rPr>
              <a:t>Checksums and call signs</a:t>
            </a:r>
          </a:p>
          <a:p>
            <a:pPr lvl="2">
              <a:defRPr/>
            </a:pPr>
            <a:r>
              <a:rPr lang="en-US" dirty="0" smtClean="0">
                <a:ea typeface="ＭＳ Ｐゴシック" charset="0"/>
                <a:cs typeface="+mn-cs"/>
              </a:rPr>
              <a:t>Retransmission or ARQ</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300186415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Data Station Setup</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5" name="Picture 4" descr="ARRL0038-200.png"/>
          <p:cNvPicPr>
            <a:picLocks noChangeAspect="1"/>
          </p:cNvPicPr>
          <p:nvPr/>
        </p:nvPicPr>
        <p:blipFill>
          <a:blip r:embed="rId3" cstate="print"/>
          <a:stretch>
            <a:fillRect/>
          </a:stretch>
        </p:blipFill>
        <p:spPr>
          <a:xfrm>
            <a:off x="1219200" y="1828800"/>
            <a:ext cx="6773510" cy="3519281"/>
          </a:xfrm>
          <a:prstGeom prst="rect">
            <a:avLst/>
          </a:prstGeom>
        </p:spPr>
      </p:pic>
    </p:spTree>
    <p:extLst>
      <p:ext uri="{BB962C8B-B14F-4D97-AF65-F5344CB8AC3E}">
        <p14:creationId xmlns:p14="http://schemas.microsoft.com/office/powerpoint/2010/main" val="20249636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Internet Gateway</a:t>
            </a:r>
          </a:p>
        </p:txBody>
      </p:sp>
      <p:pic>
        <p:nvPicPr>
          <p:cNvPr id="63490" name="Picture 4" descr="F:\HRLM-Graphics\ARRL0043.jpg"/>
          <p:cNvPicPr>
            <a:picLocks noGrp="1" noChangeAspect="1" noChangeArrowheads="1"/>
          </p:cNvPicPr>
          <p:nvPr>
            <p:ph idx="1"/>
          </p:nvPr>
        </p:nvPicPr>
        <p:blipFill rotWithShape="1">
          <a:blip r:embed="rId3" cstate="print"/>
          <a:srcRect t="7791" r="5948" b="4682"/>
          <a:stretch/>
        </p:blipFill>
        <p:spPr bwMode="auto">
          <a:xfrm>
            <a:off x="1636576" y="1295400"/>
            <a:ext cx="5718447" cy="3991681"/>
          </a:xfrm>
          <a:noFill/>
          <a:ln>
            <a:miter lim="800000"/>
            <a:headEnd/>
            <a:tailEnd/>
          </a:ln>
        </p:spPr>
      </p:pic>
      <p:sp>
        <p:nvSpPr>
          <p:cNvPr id="3" name="Footer Placeholder 2"/>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93955218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Automatic Position Reporting System (APRS)</a:t>
            </a:r>
          </a:p>
        </p:txBody>
      </p:sp>
      <p:pic>
        <p:nvPicPr>
          <p:cNvPr id="59394" name="Picture 2"/>
          <p:cNvPicPr>
            <a:picLocks noGrp="1" noChangeAspect="1" noChangeArrowheads="1"/>
          </p:cNvPicPr>
          <p:nvPr>
            <p:ph idx="1"/>
          </p:nvPr>
        </p:nvPicPr>
        <p:blipFill>
          <a:blip r:embed="rId3" cstate="print"/>
          <a:srcRect/>
          <a:stretch>
            <a:fillRect/>
          </a:stretch>
        </p:blipFill>
        <p:spPr bwMode="auto">
          <a:xfrm>
            <a:off x="1828800" y="1981200"/>
            <a:ext cx="5075238" cy="3806825"/>
          </a:xfrm>
          <a:noFill/>
          <a:ln>
            <a:miter lim="800000"/>
            <a:headEnd/>
            <a:tailEnd/>
          </a:ln>
        </p:spPr>
      </p:pic>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50129824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What Happens During Radio Communication?</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Transmitting (sending a signal):</a:t>
            </a:r>
          </a:p>
          <a:p>
            <a:pPr marL="742950" lvl="1" indent="-285750">
              <a:spcBef>
                <a:spcPct val="20000"/>
              </a:spcBef>
              <a:buFontTx/>
              <a:buChar char="–"/>
            </a:pPr>
            <a:r>
              <a:rPr lang="en-US" sz="2800" dirty="0">
                <a:latin typeface="Arial" panose="020B0604020202020204" pitchFamily="34" charset="0"/>
              </a:rPr>
              <a:t>Information (voice, data, video, commands, etc.) is converted to electronic form.</a:t>
            </a:r>
          </a:p>
          <a:p>
            <a:pPr marL="742950" lvl="1" indent="-285750">
              <a:spcBef>
                <a:spcPct val="20000"/>
              </a:spcBef>
              <a:buFontTx/>
              <a:buChar char="–"/>
            </a:pPr>
            <a:r>
              <a:rPr lang="en-US" sz="2800" dirty="0">
                <a:latin typeface="Arial" panose="020B0604020202020204" pitchFamily="34" charset="0"/>
              </a:rPr>
              <a:t>The information in electronic form is </a:t>
            </a:r>
            <a:r>
              <a:rPr lang="en-US" sz="2800" dirty="0" smtClean="0">
                <a:latin typeface="Arial" panose="020B0604020202020204" pitchFamily="34" charset="0"/>
              </a:rPr>
              <a:t>added to a </a:t>
            </a:r>
            <a:r>
              <a:rPr lang="en-US" sz="2800" dirty="0">
                <a:latin typeface="Arial" panose="020B0604020202020204" pitchFamily="34" charset="0"/>
              </a:rPr>
              <a:t>radio </a:t>
            </a:r>
            <a:r>
              <a:rPr lang="en-US" sz="2800" dirty="0" smtClean="0">
                <a:latin typeface="Arial" panose="020B0604020202020204" pitchFamily="34" charset="0"/>
              </a:rPr>
              <a:t>wave.</a:t>
            </a:r>
            <a:endParaRPr lang="en-US" sz="2800" dirty="0">
              <a:latin typeface="Arial" panose="020B0604020202020204" pitchFamily="34" charset="0"/>
            </a:endParaRPr>
          </a:p>
          <a:p>
            <a:pPr marL="742950" lvl="1" indent="-285750">
              <a:spcBef>
                <a:spcPct val="20000"/>
              </a:spcBef>
              <a:buFontTx/>
              <a:buChar char="–"/>
            </a:pPr>
            <a:r>
              <a:rPr lang="en-US" sz="2800" dirty="0" smtClean="0">
                <a:latin typeface="Arial" panose="020B0604020202020204" pitchFamily="34" charset="0"/>
              </a:rPr>
              <a:t>The radio wave carrying the information </a:t>
            </a:r>
            <a:r>
              <a:rPr lang="en-US" sz="2800" dirty="0">
                <a:latin typeface="Arial" panose="020B0604020202020204" pitchFamily="34" charset="0"/>
              </a:rPr>
              <a:t>is sent </a:t>
            </a:r>
            <a:r>
              <a:rPr lang="en-US" sz="2800" dirty="0" smtClean="0">
                <a:latin typeface="Arial" panose="020B0604020202020204" pitchFamily="34" charset="0"/>
              </a:rPr>
              <a:t>from </a:t>
            </a:r>
            <a:r>
              <a:rPr lang="en-US" sz="2800" dirty="0">
                <a:latin typeface="Arial" panose="020B0604020202020204" pitchFamily="34" charset="0"/>
              </a:rPr>
              <a:t>the station antenna into space.</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47151913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914400"/>
          </a:xfrm>
          <a:prstGeom prst="rect">
            <a:avLst/>
          </a:prstGeom>
          <a:noFill/>
          <a:ln w="9525">
            <a:noFill/>
            <a:miter lim="800000"/>
            <a:headEnd/>
            <a:tailEnd/>
          </a:ln>
        </p:spPr>
        <p:txBody>
          <a:bodyPr anchor="ctr"/>
          <a:lstStyle/>
          <a:p>
            <a:pPr algn="ctr"/>
            <a:r>
              <a:rPr lang="en-US" sz="4000" dirty="0">
                <a:latin typeface="Arial" panose="020B0604020202020204" pitchFamily="34" charset="0"/>
              </a:rPr>
              <a:t>What Happens During Radio Communication?</a:t>
            </a:r>
          </a:p>
        </p:txBody>
      </p:sp>
      <p:sp>
        <p:nvSpPr>
          <p:cNvPr id="11266" name="Rectangle 5"/>
          <p:cNvSpPr>
            <a:spLocks noChangeArrowheads="1"/>
          </p:cNvSpPr>
          <p:nvPr/>
        </p:nvSpPr>
        <p:spPr bwMode="auto">
          <a:xfrm>
            <a:off x="685800" y="1828800"/>
            <a:ext cx="7772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marL="342900" indent="-342900">
              <a:lnSpc>
                <a:spcPct val="90000"/>
              </a:lnSpc>
              <a:spcBef>
                <a:spcPct val="20000"/>
              </a:spcBef>
              <a:buFontTx/>
              <a:buChar char="•"/>
              <a:defRPr/>
            </a:pPr>
            <a:r>
              <a:rPr lang="en-US" sz="3800" dirty="0" smtClean="0">
                <a:latin typeface="Arial" panose="020B0604020202020204" pitchFamily="34" charset="0"/>
                <a:ea typeface="ＭＳ Ｐゴシック" charset="0"/>
                <a:cs typeface="ＭＳ Ｐゴシック" charset="0"/>
              </a:rPr>
              <a:t>Receiving:</a:t>
            </a:r>
            <a:endParaRPr lang="en-US" sz="3800" dirty="0">
              <a:latin typeface="Arial" panose="020B0604020202020204" pitchFamily="34"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radio </a:t>
            </a:r>
            <a:r>
              <a:rPr lang="en-US" sz="3000" dirty="0" smtClean="0">
                <a:latin typeface="Arial" panose="020B0604020202020204" pitchFamily="34" charset="0"/>
                <a:ea typeface="ＭＳ Ｐゴシック" charset="0"/>
                <a:cs typeface="ＭＳ Ｐゴシック" charset="0"/>
              </a:rPr>
              <a:t>wave carrying the </a:t>
            </a:r>
            <a:r>
              <a:rPr lang="en-US" sz="3000" dirty="0">
                <a:latin typeface="Arial" panose="020B0604020202020204" pitchFamily="34" charset="0"/>
                <a:ea typeface="ＭＳ Ｐゴシック" charset="0"/>
                <a:cs typeface="ＭＳ Ｐゴシック" charset="0"/>
              </a:rPr>
              <a:t>information is intercepted by the receiving </a:t>
            </a:r>
            <a:r>
              <a:rPr lang="en-US" sz="3000" dirty="0" smtClean="0">
                <a:latin typeface="Arial" panose="020B0604020202020204" pitchFamily="34" charset="0"/>
                <a:ea typeface="ＭＳ Ｐゴシック" charset="0"/>
                <a:cs typeface="ＭＳ Ｐゴシック" charset="0"/>
              </a:rPr>
              <a:t>station’s </a:t>
            </a:r>
            <a:r>
              <a:rPr lang="en-US" sz="3000" dirty="0">
                <a:latin typeface="Arial" panose="020B0604020202020204" pitchFamily="34" charset="0"/>
                <a:ea typeface="ＭＳ Ｐゴシック" charset="0"/>
                <a:cs typeface="ＭＳ Ｐゴシック" charset="0"/>
              </a:rPr>
              <a:t>antenna.</a:t>
            </a: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receiver extracts the information from the </a:t>
            </a:r>
            <a:r>
              <a:rPr lang="en-US" sz="3000" dirty="0" smtClean="0">
                <a:latin typeface="Arial" panose="020B0604020202020204" pitchFamily="34" charset="0"/>
                <a:ea typeface="ＭＳ Ｐゴシック" charset="0"/>
                <a:cs typeface="ＭＳ Ｐゴシック" charset="0"/>
              </a:rPr>
              <a:t>received wave.</a:t>
            </a:r>
            <a:endParaRPr lang="en-US" sz="3000" dirty="0">
              <a:latin typeface="Arial" panose="020B0604020202020204" pitchFamily="34"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information is then presented to the user in a format that can be understood (sound, picture, words on a computer screen, response to a </a:t>
            </a:r>
            <a:r>
              <a:rPr lang="en-US" sz="3000" dirty="0" smtClean="0">
                <a:latin typeface="Arial" panose="020B0604020202020204" pitchFamily="34" charset="0"/>
                <a:ea typeface="ＭＳ Ｐゴシック" charset="0"/>
                <a:cs typeface="ＭＳ Ｐゴシック" charset="0"/>
              </a:rPr>
              <a:t>command, etc.).</a:t>
            </a:r>
            <a:endParaRPr lang="en-US" sz="3000" dirty="0">
              <a:latin typeface="Arial" panose="020B0604020202020204" pitchFamily="34"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269106628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What Happens During Radio Communication?</a:t>
            </a:r>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smtClean="0">
                <a:latin typeface="Arial" panose="020B0604020202020204" pitchFamily="34" charset="0"/>
                <a:cs typeface="Arial" panose="020B0604020202020204" pitchFamily="34" charset="0"/>
              </a:rPr>
              <a:t>Adding and extracting the information can be simple or complex.</a:t>
            </a:r>
            <a:endParaRPr lang="en-US" sz="2800" dirty="0">
              <a:latin typeface="Arial" panose="020B0604020202020204" pitchFamily="34" charset="0"/>
              <a:cs typeface="Arial" panose="020B0604020202020204" pitchFamily="34" charset="0"/>
            </a:endParaRPr>
          </a:p>
          <a:p>
            <a:pPr marL="342900" indent="-342900">
              <a:spcBef>
                <a:spcPct val="20000"/>
              </a:spcBef>
              <a:buFontTx/>
              <a:buChar char="•"/>
            </a:pPr>
            <a:r>
              <a:rPr lang="en-US" sz="2800" dirty="0">
                <a:latin typeface="Arial" panose="020B0604020202020204" pitchFamily="34" charset="0"/>
                <a:cs typeface="Arial" panose="020B0604020202020204" pitchFamily="34" charset="0"/>
              </a:rPr>
              <a:t>This </a:t>
            </a:r>
            <a:r>
              <a:rPr lang="en-US" sz="2800" dirty="0" smtClean="0">
                <a:latin typeface="Arial" panose="020B0604020202020204" pitchFamily="34" charset="0"/>
                <a:cs typeface="Arial" panose="020B0604020202020204" pitchFamily="34" charset="0"/>
              </a:rPr>
              <a:t>makes </a:t>
            </a:r>
            <a:r>
              <a:rPr lang="en-US" sz="2800" dirty="0">
                <a:latin typeface="Arial" panose="020B0604020202020204" pitchFamily="34" charset="0"/>
                <a:cs typeface="Arial" panose="020B0604020202020204" pitchFamily="34" charset="0"/>
              </a:rPr>
              <a:t>ham radio fun…learning all about how radios work.</a:t>
            </a:r>
          </a:p>
          <a:p>
            <a:pPr marL="342900" indent="-342900">
              <a:spcBef>
                <a:spcPct val="20000"/>
              </a:spcBef>
              <a:buFontTx/>
              <a:buChar char="•"/>
            </a:pPr>
            <a:r>
              <a:rPr lang="en-US" sz="2800" dirty="0">
                <a:latin typeface="Arial" panose="020B0604020202020204" pitchFamily="34" charset="0"/>
                <a:cs typeface="Arial" panose="020B0604020202020204" pitchFamily="34" charset="0"/>
              </a:rPr>
              <a:t>Don</a:t>
            </a:r>
            <a:r>
              <a:rPr lang="en-US" altLang="en-US" sz="2800" dirty="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t be intimidated. You will be required to only know the basics, but you can learn as much about the “art and science” of radio as you want.</a:t>
            </a:r>
            <a:endParaRPr lang="en-US" sz="2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1813135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Flip-flopping</a:t>
            </a:r>
          </a:p>
          <a:p>
            <a:r>
              <a:rPr lang="en-US" dirty="0" smtClean="0"/>
              <a:t>B. Picket fencing</a:t>
            </a:r>
          </a:p>
          <a:p>
            <a:r>
              <a:rPr lang="en-US" dirty="0" smtClean="0"/>
              <a:t>C. Frequency shifting</a:t>
            </a:r>
          </a:p>
          <a:p>
            <a:r>
              <a:rPr lang="en-US" dirty="0" smtClean="0"/>
              <a:t>D. Pulsing</a:t>
            </a:r>
          </a:p>
          <a:p>
            <a:pPr lvl="1"/>
            <a:r>
              <a:rPr lang="en-US" dirty="0" smtClean="0"/>
              <a:t> T3A06 HRLM (4-3)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term is commonly used to describe the rapid fluttering sound sometimes heard from mobile stations that are moving while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17082774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Bandwidth</a:t>
            </a:r>
            <a:endParaRPr lang="en-US" sz="4400" dirty="0">
              <a:latin typeface="Arial" panose="020B0604020202020204" pitchFamily="34" charset="0"/>
            </a:endParaRPr>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The carrier and sidebands have different frequencies, occupying a range of spectrum space.</a:t>
            </a:r>
          </a:p>
          <a:p>
            <a:pPr marL="342900" indent="-342900">
              <a:spcBef>
                <a:spcPct val="20000"/>
              </a:spcBef>
              <a:buFontTx/>
              <a:buChar char="•"/>
            </a:pPr>
            <a:r>
              <a:rPr lang="en-US" sz="2800" dirty="0" smtClean="0">
                <a:latin typeface="Arial" panose="020B0604020202020204" pitchFamily="34" charset="0"/>
              </a:rPr>
              <a:t>The occupied range is the composite signal’s </a:t>
            </a:r>
            <a:r>
              <a:rPr lang="en-US" sz="2800" i="1" dirty="0" smtClean="0">
                <a:latin typeface="Arial" panose="020B0604020202020204" pitchFamily="34" charset="0"/>
              </a:rPr>
              <a:t>bandwidth.</a:t>
            </a:r>
          </a:p>
          <a:p>
            <a:pPr marL="342900" indent="-342900">
              <a:spcBef>
                <a:spcPct val="20000"/>
              </a:spcBef>
              <a:buFontTx/>
              <a:buChar char="•"/>
            </a:pPr>
            <a:r>
              <a:rPr lang="en-US" sz="2800" dirty="0" smtClean="0">
                <a:latin typeface="Arial" panose="020B0604020202020204" pitchFamily="34" charset="0"/>
              </a:rPr>
              <a:t>Different types of modulation and information result in different signal bandwidths.</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46138546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Adding Information </a:t>
            </a:r>
            <a:r>
              <a:rPr lang="en-US" sz="4400" dirty="0" smtClean="0">
                <a:latin typeface="Arial" panose="020B0604020202020204" pitchFamily="34" charset="0"/>
              </a:rPr>
              <a:t>– </a:t>
            </a:r>
            <a:r>
              <a:rPr lang="en-US" sz="4400" dirty="0">
                <a:latin typeface="Arial" panose="020B0604020202020204" pitchFamily="34" charset="0"/>
              </a:rPr>
              <a:t>Modulation</a:t>
            </a: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When we </a:t>
            </a:r>
            <a:r>
              <a:rPr lang="en-US" sz="2800" dirty="0" smtClean="0">
                <a:latin typeface="Arial" panose="020B0604020202020204" pitchFamily="34" charset="0"/>
              </a:rPr>
              <a:t>add some </a:t>
            </a:r>
            <a:r>
              <a:rPr lang="en-US" sz="2800" dirty="0">
                <a:latin typeface="Arial" panose="020B0604020202020204" pitchFamily="34" charset="0"/>
              </a:rPr>
              <a:t>information </a:t>
            </a:r>
            <a:r>
              <a:rPr lang="en-US" sz="2800" dirty="0" smtClean="0">
                <a:latin typeface="Arial" panose="020B0604020202020204" pitchFamily="34" charset="0"/>
              </a:rPr>
              <a:t>to the </a:t>
            </a:r>
            <a:r>
              <a:rPr lang="en-US" sz="2800" dirty="0">
                <a:latin typeface="Arial" panose="020B0604020202020204" pitchFamily="34" charset="0"/>
              </a:rPr>
              <a:t>radio wave</a:t>
            </a:r>
            <a:r>
              <a:rPr lang="en-US" sz="2800" dirty="0" smtClean="0">
                <a:latin typeface="Arial" panose="020B0604020202020204" pitchFamily="34" charset="0"/>
              </a:rPr>
              <a:t>, (the </a:t>
            </a:r>
            <a:r>
              <a:rPr lang="en-US" sz="2800" i="1" dirty="0" smtClean="0">
                <a:latin typeface="Arial" panose="020B0604020202020204" pitchFamily="34" charset="0"/>
              </a:rPr>
              <a:t>carrier</a:t>
            </a:r>
            <a:r>
              <a:rPr lang="en-US" sz="2800" dirty="0" smtClean="0">
                <a:latin typeface="Arial" panose="020B0604020202020204" pitchFamily="34" charset="0"/>
              </a:rPr>
              <a:t>) </a:t>
            </a:r>
            <a:r>
              <a:rPr lang="en-US" sz="2800" dirty="0">
                <a:latin typeface="Arial" panose="020B0604020202020204" pitchFamily="34" charset="0"/>
              </a:rPr>
              <a:t>we </a:t>
            </a:r>
            <a:r>
              <a:rPr lang="en-US" sz="2800" i="1" dirty="0">
                <a:latin typeface="Arial" panose="020B0604020202020204" pitchFamily="34" charset="0"/>
              </a:rPr>
              <a:t>modulate</a:t>
            </a:r>
            <a:r>
              <a:rPr lang="en-US" sz="2800" dirty="0">
                <a:latin typeface="Arial" panose="020B0604020202020204" pitchFamily="34" charset="0"/>
              </a:rPr>
              <a:t> the wave.</a:t>
            </a:r>
          </a:p>
          <a:p>
            <a:pPr marL="742950" lvl="1" indent="-285750">
              <a:spcBef>
                <a:spcPct val="20000"/>
              </a:spcBef>
              <a:buFont typeface="Arial" pitchFamily="34" charset="0"/>
              <a:buChar char="•"/>
            </a:pPr>
            <a:r>
              <a:rPr lang="en-US" dirty="0">
                <a:latin typeface="Arial" panose="020B0604020202020204" pitchFamily="34" charset="0"/>
              </a:rPr>
              <a:t>Turn the wave on and </a:t>
            </a:r>
            <a:r>
              <a:rPr lang="en-US" dirty="0" smtClean="0">
                <a:latin typeface="Arial" panose="020B0604020202020204" pitchFamily="34" charset="0"/>
              </a:rPr>
              <a:t>off (Morse code)</a:t>
            </a:r>
            <a:endParaRPr lang="en-US" dirty="0">
              <a:latin typeface="Arial" panose="020B0604020202020204" pitchFamily="34" charset="0"/>
            </a:endParaRPr>
          </a:p>
          <a:p>
            <a:pPr marL="742950" lvl="1" indent="-285750">
              <a:spcBef>
                <a:spcPct val="20000"/>
              </a:spcBef>
              <a:buFont typeface="Arial" pitchFamily="34" charset="0"/>
              <a:buChar char="•"/>
            </a:pPr>
            <a:r>
              <a:rPr lang="en-US" dirty="0" smtClean="0">
                <a:latin typeface="Arial" panose="020B0604020202020204" pitchFamily="34" charset="0"/>
              </a:rPr>
              <a:t>Speech or music</a:t>
            </a:r>
            <a:endParaRPr lang="en-US" dirty="0">
              <a:latin typeface="Arial" panose="020B0604020202020204" pitchFamily="34" charset="0"/>
            </a:endParaRPr>
          </a:p>
          <a:p>
            <a:pPr marL="742950" lvl="1" indent="-285750">
              <a:spcBef>
                <a:spcPct val="20000"/>
              </a:spcBef>
              <a:buFont typeface="Arial" pitchFamily="34" charset="0"/>
              <a:buChar char="•"/>
            </a:pPr>
            <a:r>
              <a:rPr lang="en-US" dirty="0">
                <a:latin typeface="Arial" panose="020B0604020202020204" pitchFamily="34" charset="0"/>
              </a:rPr>
              <a:t>Data</a:t>
            </a:r>
          </a:p>
          <a:p>
            <a:pPr marL="342900" indent="-342900">
              <a:spcBef>
                <a:spcPct val="20000"/>
              </a:spcBef>
              <a:buFontTx/>
              <a:buChar char="•"/>
            </a:pPr>
            <a:r>
              <a:rPr lang="en-US" sz="2800" dirty="0">
                <a:latin typeface="Arial" panose="020B0604020202020204" pitchFamily="34" charset="0"/>
              </a:rPr>
              <a:t>Different modulation techniques </a:t>
            </a:r>
            <a:r>
              <a:rPr lang="en-US" sz="2800" dirty="0" smtClean="0">
                <a:latin typeface="Arial" panose="020B0604020202020204" pitchFamily="34" charset="0"/>
              </a:rPr>
              <a:t>vary different properties of the wave to add the information:</a:t>
            </a:r>
          </a:p>
          <a:p>
            <a:pPr marL="800100" lvl="1" indent="-342900">
              <a:spcBef>
                <a:spcPct val="20000"/>
              </a:spcBef>
              <a:buFontTx/>
              <a:buChar char="•"/>
            </a:pPr>
            <a:r>
              <a:rPr lang="en-US" dirty="0" smtClean="0">
                <a:latin typeface="Arial" panose="020B0604020202020204" pitchFamily="34" charset="0"/>
              </a:rPr>
              <a:t>Amplitude, frequency, or phase</a:t>
            </a:r>
          </a:p>
          <a:p>
            <a:pPr marL="800100" lvl="1" indent="-342900">
              <a:spcBef>
                <a:spcPct val="20000"/>
              </a:spcBef>
              <a:buFontTx/>
              <a:buChar char="•"/>
            </a:pPr>
            <a:endParaRPr lang="en-US" dirty="0">
              <a:latin typeface="Arial" panose="020B0604020202020204" pitchFamily="34" charset="0"/>
            </a:endParaRPr>
          </a:p>
          <a:p>
            <a:pPr marL="742950" lvl="1" indent="-285750">
              <a:spcBef>
                <a:spcPct val="20000"/>
              </a:spcBef>
            </a:pP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72816558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Phase</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981200"/>
            <a:ext cx="46482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Along with frequency and period, another important property of waves is </a:t>
            </a:r>
            <a:r>
              <a:rPr lang="en-US" sz="2800" i="1" dirty="0" smtClean="0">
                <a:latin typeface="Arial" panose="020B0604020202020204" pitchFamily="34" charset="0"/>
              </a:rPr>
              <a:t>phase</a:t>
            </a:r>
            <a:r>
              <a:rPr lang="en-US" sz="2800" dirty="0" smtClean="0">
                <a:latin typeface="Arial" panose="020B0604020202020204" pitchFamily="34" charset="0"/>
              </a:rPr>
              <a:t>.</a:t>
            </a:r>
          </a:p>
          <a:p>
            <a:pPr marL="342900" indent="-342900">
              <a:spcBef>
                <a:spcPct val="20000"/>
              </a:spcBef>
              <a:buFontTx/>
              <a:buChar char="•"/>
            </a:pPr>
            <a:r>
              <a:rPr lang="en-US" sz="2800" dirty="0" smtClean="0">
                <a:latin typeface="Arial" panose="020B0604020202020204" pitchFamily="34" charset="0"/>
              </a:rPr>
              <a:t>Phase is a position within a cycle.</a:t>
            </a:r>
          </a:p>
          <a:p>
            <a:pPr marL="342900" indent="-342900">
              <a:spcBef>
                <a:spcPct val="20000"/>
              </a:spcBef>
              <a:buFontTx/>
              <a:buChar char="•"/>
            </a:pPr>
            <a:r>
              <a:rPr lang="en-US" sz="2800" dirty="0" smtClean="0">
                <a:latin typeface="Arial" panose="020B0604020202020204" pitchFamily="34" charset="0"/>
              </a:rPr>
              <a:t>Phase is also a relative position between two waves.</a:t>
            </a:r>
            <a:endParaRPr lang="en-US" dirty="0" smtClean="0">
              <a:latin typeface="Arial" panose="020B0604020202020204" pitchFamily="34" charset="0"/>
            </a:endParaRPr>
          </a:p>
          <a:p>
            <a:pPr marL="800100" lvl="1" indent="-342900">
              <a:spcBef>
                <a:spcPct val="20000"/>
              </a:spcBef>
              <a:buFontTx/>
              <a:buChar char="•"/>
            </a:pPr>
            <a:endParaRPr lang="en-US" dirty="0">
              <a:latin typeface="Arial" panose="020B0604020202020204" pitchFamily="34" charset="0"/>
            </a:endParaRPr>
          </a:p>
          <a:p>
            <a:pPr marL="742950" lvl="1" indent="-285750">
              <a:spcBef>
                <a:spcPct val="20000"/>
              </a:spcBef>
            </a:pP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grpSp>
        <p:nvGrpSpPr>
          <p:cNvPr id="7" name="Group 6"/>
          <p:cNvGrpSpPr/>
          <p:nvPr/>
        </p:nvGrpSpPr>
        <p:grpSpPr>
          <a:xfrm>
            <a:off x="5486400" y="533400"/>
            <a:ext cx="2895600" cy="5898445"/>
            <a:chOff x="5181600" y="1600200"/>
            <a:chExt cx="2057400" cy="4191000"/>
          </a:xfrm>
        </p:grpSpPr>
        <p:sp>
          <p:nvSpPr>
            <p:cNvPr id="6" name="Rectangle 5"/>
            <p:cNvSpPr/>
            <p:nvPr/>
          </p:nvSpPr>
          <p:spPr>
            <a:xfrm>
              <a:off x="5181600" y="1600200"/>
              <a:ext cx="2057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descr="HRLM3_02-02.png"/>
            <p:cNvPicPr>
              <a:picLocks noChangeAspect="1"/>
            </p:cNvPicPr>
            <p:nvPr/>
          </p:nvPicPr>
          <p:blipFill>
            <a:blip r:embed="rId3" cstate="print"/>
            <a:stretch>
              <a:fillRect/>
            </a:stretch>
          </p:blipFill>
          <p:spPr>
            <a:xfrm>
              <a:off x="5294326" y="1676400"/>
              <a:ext cx="1807468" cy="4047752"/>
            </a:xfrm>
            <a:prstGeom prst="rect">
              <a:avLst/>
            </a:prstGeom>
          </p:spPr>
        </p:pic>
      </p:grpSp>
    </p:spTree>
    <p:extLst>
      <p:ext uri="{BB962C8B-B14F-4D97-AF65-F5344CB8AC3E}">
        <p14:creationId xmlns:p14="http://schemas.microsoft.com/office/powerpoint/2010/main" val="134217553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CW - Morse Code – On and Off</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2819400" y="1600200"/>
            <a:ext cx="3571875" cy="4171950"/>
          </a:xfrm>
          <a:prstGeom prst="rect">
            <a:avLst/>
          </a:prstGeom>
          <a:noFill/>
          <a:ln w="9525">
            <a:noFill/>
            <a:miter lim="800000"/>
            <a:headEnd/>
            <a:tailEnd/>
          </a:ln>
        </p:spPr>
      </p:pic>
    </p:spTree>
    <p:extLst>
      <p:ext uri="{BB962C8B-B14F-4D97-AF65-F5344CB8AC3E}">
        <p14:creationId xmlns:p14="http://schemas.microsoft.com/office/powerpoint/2010/main" val="137354795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Amplitude Modulation (AM)</a:t>
            </a:r>
          </a:p>
        </p:txBody>
      </p:sp>
      <p:sp>
        <p:nvSpPr>
          <p:cNvPr id="40962"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In AM, the amplitude of the carrier wave is modified in step with the waveform of the information </a:t>
            </a:r>
            <a:r>
              <a:rPr lang="en-US" sz="2800" dirty="0" smtClean="0">
                <a:latin typeface="Arial" panose="020B0604020202020204" pitchFamily="34" charset="0"/>
              </a:rPr>
              <a:t>(the tone shown here).</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4953000" y="1676400"/>
            <a:ext cx="3171825" cy="4591050"/>
          </a:xfrm>
          <a:prstGeom prst="rect">
            <a:avLst/>
          </a:prstGeom>
          <a:noFill/>
          <a:ln w="9525">
            <a:noFill/>
            <a:miter lim="800000"/>
            <a:headEnd/>
            <a:tailEnd/>
          </a:ln>
        </p:spPr>
      </p:pic>
    </p:spTree>
    <p:extLst>
      <p:ext uri="{BB962C8B-B14F-4D97-AF65-F5344CB8AC3E}">
        <p14:creationId xmlns:p14="http://schemas.microsoft.com/office/powerpoint/2010/main" val="312651384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Composite Signals</a:t>
            </a:r>
            <a:endParaRPr lang="en-US" sz="4400" dirty="0">
              <a:latin typeface="Arial" panose="020B0604020202020204" pitchFamily="34" charset="0"/>
            </a:endParaRPr>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The process of adding information to an unmodulated radio wave creates additional signals called </a:t>
            </a:r>
            <a:r>
              <a:rPr lang="en-US" sz="2800" i="1" dirty="0" smtClean="0">
                <a:latin typeface="Arial" panose="020B0604020202020204" pitchFamily="34" charset="0"/>
              </a:rPr>
              <a:t>sidebands</a:t>
            </a:r>
            <a:r>
              <a:rPr lang="en-US" sz="2800" dirty="0" smtClean="0">
                <a:latin typeface="Arial" panose="020B0604020202020204" pitchFamily="34" charset="0"/>
              </a:rPr>
              <a:t>.</a:t>
            </a:r>
          </a:p>
          <a:p>
            <a:pPr marL="342900" indent="-342900">
              <a:spcBef>
                <a:spcPct val="20000"/>
              </a:spcBef>
              <a:buFontTx/>
              <a:buChar char="•"/>
            </a:pPr>
            <a:r>
              <a:rPr lang="en-US" sz="2800" dirty="0" smtClean="0">
                <a:latin typeface="Arial" panose="020B0604020202020204" pitchFamily="34" charset="0"/>
              </a:rPr>
              <a:t>The sidebands and carrier work together to carry the information.</a:t>
            </a:r>
          </a:p>
          <a:p>
            <a:pPr marL="342900" indent="-342900">
              <a:spcBef>
                <a:spcPct val="20000"/>
              </a:spcBef>
              <a:buFontTx/>
              <a:buChar char="•"/>
            </a:pPr>
            <a:r>
              <a:rPr lang="en-US" sz="2800" dirty="0" smtClean="0">
                <a:latin typeface="Arial" panose="020B0604020202020204" pitchFamily="34" charset="0"/>
              </a:rPr>
              <a:t>The combination of carrier and sidebands creates a </a:t>
            </a:r>
            <a:r>
              <a:rPr lang="en-US" sz="2800" i="1" dirty="0" smtClean="0">
                <a:latin typeface="Arial" panose="020B0604020202020204" pitchFamily="34" charset="0"/>
              </a:rPr>
              <a:t>composite signal</a:t>
            </a:r>
            <a:r>
              <a:rPr lang="en-US" sz="2800" dirty="0" smtClean="0">
                <a:latin typeface="Arial" panose="020B0604020202020204" pitchFamily="34" charset="0"/>
              </a:rPr>
              <a:t>.</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p14="http://schemas.microsoft.com/office/powerpoint/2010/main" val="312631916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Characteristics of Voice AM</a:t>
            </a:r>
            <a:endParaRPr lang="en-US" sz="4400" dirty="0">
              <a:latin typeface="Arial" panose="020B0604020202020204" pitchFamily="34" charset="0"/>
            </a:endParaRPr>
          </a:p>
        </p:txBody>
      </p:sp>
      <p:sp>
        <p:nvSpPr>
          <p:cNvPr id="43010"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pPr>
            <a:r>
              <a:rPr lang="en-US" dirty="0">
                <a:latin typeface="Arial" panose="020B0604020202020204" pitchFamily="34" charset="0"/>
              </a:rPr>
              <a:t>AM signals consist of three components:</a:t>
            </a:r>
          </a:p>
          <a:p>
            <a:pPr marL="742950" lvl="1" indent="-285750">
              <a:spcBef>
                <a:spcPct val="20000"/>
              </a:spcBef>
              <a:buFontTx/>
              <a:buChar char="–"/>
            </a:pPr>
            <a:r>
              <a:rPr lang="en-US" dirty="0">
                <a:latin typeface="Arial" panose="020B0604020202020204" pitchFamily="34" charset="0"/>
              </a:rPr>
              <a:t>Carrier</a:t>
            </a:r>
          </a:p>
          <a:p>
            <a:pPr marL="742950" lvl="1" indent="-285750">
              <a:spcBef>
                <a:spcPct val="20000"/>
              </a:spcBef>
              <a:buFontTx/>
              <a:buChar char="–"/>
            </a:pPr>
            <a:r>
              <a:rPr lang="en-US" dirty="0">
                <a:latin typeface="Arial" panose="020B0604020202020204" pitchFamily="34" charset="0"/>
              </a:rPr>
              <a:t>Lower </a:t>
            </a:r>
            <a:r>
              <a:rPr lang="en-US" dirty="0" smtClean="0">
                <a:latin typeface="Arial" panose="020B0604020202020204" pitchFamily="34" charset="0"/>
              </a:rPr>
              <a:t>sideband (LSB)</a:t>
            </a:r>
            <a:endParaRPr lang="en-US"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Upper </a:t>
            </a:r>
            <a:r>
              <a:rPr lang="en-US" dirty="0" smtClean="0">
                <a:latin typeface="Arial" panose="020B0604020202020204" pitchFamily="34" charset="0"/>
              </a:rPr>
              <a:t>sideband (USB)</a:t>
            </a:r>
            <a:endParaRPr lang="en-US" dirty="0">
              <a:latin typeface="Arial" panose="020B0604020202020204" pitchFamily="34" charset="0"/>
            </a:endParaRPr>
          </a:p>
          <a:p>
            <a:pPr marL="342900" indent="-342900">
              <a:spcBef>
                <a:spcPct val="20000"/>
              </a:spcBef>
              <a:buFontTx/>
              <a:buChar char="•"/>
            </a:pPr>
            <a:r>
              <a:rPr lang="en-US" dirty="0" smtClean="0">
                <a:latin typeface="Arial" panose="020B0604020202020204" pitchFamily="34" charset="0"/>
              </a:rPr>
              <a:t>AM </a:t>
            </a:r>
            <a:r>
              <a:rPr lang="en-US" dirty="0">
                <a:latin typeface="Arial" panose="020B0604020202020204" pitchFamily="34" charset="0"/>
              </a:rPr>
              <a:t>bandwidth is twice the </a:t>
            </a:r>
            <a:r>
              <a:rPr lang="en-US" dirty="0" smtClean="0">
                <a:latin typeface="Arial" panose="020B0604020202020204" pitchFamily="34" charset="0"/>
              </a:rPr>
              <a:t>information bandwidth</a:t>
            </a:r>
            <a:r>
              <a:rPr lang="en-US" dirty="0">
                <a:latin typeface="Arial" panose="020B0604020202020204" pitchFamily="34" charset="0"/>
              </a:rPr>
              <a:t>.</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7" name="Rectangle 6"/>
          <p:cNvSpPr/>
          <p:nvPr/>
        </p:nvSpPr>
        <p:spPr>
          <a:xfrm>
            <a:off x="4495800" y="5410200"/>
            <a:ext cx="4114800" cy="307777"/>
          </a:xfrm>
          <a:prstGeom prst="rect">
            <a:avLst/>
          </a:prstGeom>
        </p:spPr>
        <p:txBody>
          <a:bodyPr wrap="square">
            <a:spAutoFit/>
          </a:bodyPr>
          <a:lstStyle/>
          <a:p>
            <a:pPr algn="ctr"/>
            <a:r>
              <a:rPr lang="en-US" sz="1400" dirty="0" smtClean="0">
                <a:latin typeface="Arial" pitchFamily="34" charset="0"/>
                <a:cs typeface="Arial" pitchFamily="34" charset="0"/>
              </a:rPr>
              <a:t>AM signal being modulated by a 600 Hz tone</a:t>
            </a:r>
            <a:endParaRPr lang="en-US" sz="1400" dirty="0">
              <a:latin typeface="Arial" pitchFamily="34" charset="0"/>
              <a:cs typeface="Arial" pitchFamily="34" charset="0"/>
            </a:endParaRPr>
          </a:p>
        </p:txBody>
      </p:sp>
      <p:sp>
        <p:nvSpPr>
          <p:cNvPr id="8" name="Rectangle 7"/>
          <p:cNvSpPr/>
          <p:nvPr/>
        </p:nvSpPr>
        <p:spPr>
          <a:xfrm>
            <a:off x="4572000" y="2057400"/>
            <a:ext cx="396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pitchFamily="34" charset="0"/>
              <a:cs typeface="Arial" pitchFamily="34" charset="0"/>
            </a:endParaRPr>
          </a:p>
        </p:txBody>
      </p:sp>
      <p:grpSp>
        <p:nvGrpSpPr>
          <p:cNvPr id="14" name="Group 13"/>
          <p:cNvGrpSpPr/>
          <p:nvPr/>
        </p:nvGrpSpPr>
        <p:grpSpPr>
          <a:xfrm>
            <a:off x="5105400" y="2438400"/>
            <a:ext cx="2895600" cy="2286000"/>
            <a:chOff x="5105400" y="2667000"/>
            <a:chExt cx="2895600" cy="2286000"/>
          </a:xfrm>
        </p:grpSpPr>
        <p:cxnSp>
          <p:nvCxnSpPr>
            <p:cNvPr id="10" name="Straight Connector 9"/>
            <p:cNvCxnSpPr/>
            <p:nvPr/>
          </p:nvCxnSpPr>
          <p:spPr>
            <a:xfrm>
              <a:off x="5105400" y="2667000"/>
              <a:ext cx="0" cy="228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4953000"/>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553200" y="2819400"/>
            <a:ext cx="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86400" y="4724400"/>
            <a:ext cx="2236510" cy="584775"/>
          </a:xfrm>
          <a:prstGeom prst="rect">
            <a:avLst/>
          </a:prstGeom>
          <a:noFill/>
        </p:spPr>
        <p:txBody>
          <a:bodyPr wrap="none" rtlCol="0">
            <a:spAutoFit/>
          </a:bodyPr>
          <a:lstStyle/>
          <a:p>
            <a:pPr algn="ctr"/>
            <a:r>
              <a:rPr lang="en-US" sz="1800" dirty="0" smtClean="0">
                <a:latin typeface="Arial" pitchFamily="34" charset="0"/>
                <a:cs typeface="Arial" pitchFamily="34" charset="0"/>
              </a:rPr>
              <a:t>799.4    800    800.6</a:t>
            </a:r>
          </a:p>
          <a:p>
            <a:pPr algn="ctr"/>
            <a:r>
              <a:rPr lang="en-US" sz="1400" dirty="0" smtClean="0">
                <a:latin typeface="Arial" pitchFamily="34" charset="0"/>
                <a:cs typeface="Arial" pitchFamily="34" charset="0"/>
              </a:rPr>
              <a:t>Frequency (kHz)</a:t>
            </a:r>
          </a:p>
        </p:txBody>
      </p:sp>
      <p:cxnSp>
        <p:nvCxnSpPr>
          <p:cNvPr id="18" name="Straight Connector 17"/>
          <p:cNvCxnSpPr/>
          <p:nvPr/>
        </p:nvCxnSpPr>
        <p:spPr>
          <a:xfrm flipV="1">
            <a:off x="72390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674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16200000">
            <a:off x="4303772" y="3544828"/>
            <a:ext cx="1210588" cy="369332"/>
          </a:xfrm>
          <a:prstGeom prst="rect">
            <a:avLst/>
          </a:prstGeom>
        </p:spPr>
        <p:txBody>
          <a:bodyPr wrap="none">
            <a:spAutoFit/>
          </a:bodyPr>
          <a:lstStyle/>
          <a:p>
            <a:pPr algn="ctr"/>
            <a:r>
              <a:rPr lang="en-US" sz="1800" dirty="0" smtClean="0">
                <a:latin typeface="Arial" pitchFamily="34" charset="0"/>
                <a:cs typeface="Arial" pitchFamily="34" charset="0"/>
              </a:rPr>
              <a:t>Amplitude</a:t>
            </a:r>
          </a:p>
        </p:txBody>
      </p:sp>
      <p:sp>
        <p:nvSpPr>
          <p:cNvPr id="22" name="Rectangle 21"/>
          <p:cNvSpPr/>
          <p:nvPr/>
        </p:nvSpPr>
        <p:spPr>
          <a:xfrm>
            <a:off x="5562600" y="2971800"/>
            <a:ext cx="620683" cy="369332"/>
          </a:xfrm>
          <a:prstGeom prst="rect">
            <a:avLst/>
          </a:prstGeom>
        </p:spPr>
        <p:txBody>
          <a:bodyPr wrap="none">
            <a:spAutoFit/>
          </a:bodyPr>
          <a:lstStyle/>
          <a:p>
            <a:pPr algn="ctr"/>
            <a:r>
              <a:rPr lang="en-US" sz="1800" dirty="0" smtClean="0">
                <a:latin typeface="Arial" pitchFamily="34" charset="0"/>
                <a:cs typeface="Arial" pitchFamily="34" charset="0"/>
              </a:rPr>
              <a:t>LSB</a:t>
            </a:r>
          </a:p>
        </p:txBody>
      </p:sp>
      <p:sp>
        <p:nvSpPr>
          <p:cNvPr id="23" name="Rectangle 22"/>
          <p:cNvSpPr/>
          <p:nvPr/>
        </p:nvSpPr>
        <p:spPr>
          <a:xfrm>
            <a:off x="6914964" y="2971800"/>
            <a:ext cx="659155" cy="369332"/>
          </a:xfrm>
          <a:prstGeom prst="rect">
            <a:avLst/>
          </a:prstGeom>
        </p:spPr>
        <p:txBody>
          <a:bodyPr wrap="none">
            <a:spAutoFit/>
          </a:bodyPr>
          <a:lstStyle/>
          <a:p>
            <a:pPr algn="ctr"/>
            <a:r>
              <a:rPr lang="en-US" sz="1800" dirty="0" smtClean="0">
                <a:latin typeface="Arial" pitchFamily="34" charset="0"/>
                <a:cs typeface="Arial" pitchFamily="34" charset="0"/>
              </a:rPr>
              <a:t>USB</a:t>
            </a:r>
          </a:p>
        </p:txBody>
      </p:sp>
      <p:sp>
        <p:nvSpPr>
          <p:cNvPr id="24" name="Rectangle 23"/>
          <p:cNvSpPr/>
          <p:nvPr/>
        </p:nvSpPr>
        <p:spPr>
          <a:xfrm>
            <a:off x="6096000" y="2438400"/>
            <a:ext cx="889987" cy="369332"/>
          </a:xfrm>
          <a:prstGeom prst="rect">
            <a:avLst/>
          </a:prstGeom>
        </p:spPr>
        <p:txBody>
          <a:bodyPr wrap="none">
            <a:spAutoFit/>
          </a:bodyPr>
          <a:lstStyle/>
          <a:p>
            <a:pPr algn="ctr"/>
            <a:r>
              <a:rPr lang="en-US" sz="1800" dirty="0" smtClean="0">
                <a:latin typeface="Arial" pitchFamily="34" charset="0"/>
                <a:cs typeface="Arial" pitchFamily="34" charset="0"/>
              </a:rPr>
              <a:t>Carrier</a:t>
            </a:r>
          </a:p>
        </p:txBody>
      </p:sp>
    </p:spTree>
    <p:extLst>
      <p:ext uri="{BB962C8B-B14F-4D97-AF65-F5344CB8AC3E}">
        <p14:creationId xmlns:p14="http://schemas.microsoft.com/office/powerpoint/2010/main" val="21940144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Characteristics of </a:t>
            </a:r>
            <a:r>
              <a:rPr lang="en-US" sz="4400" dirty="0" smtClean="0">
                <a:latin typeface="Arial" panose="020B0604020202020204" pitchFamily="34" charset="0"/>
              </a:rPr>
              <a:t>Voice Information </a:t>
            </a:r>
            <a:endParaRPr lang="en-US" sz="4400" dirty="0">
              <a:latin typeface="Arial" panose="020B0604020202020204" pitchFamily="34" charset="0"/>
            </a:endParaRPr>
          </a:p>
        </p:txBody>
      </p:sp>
      <p:sp>
        <p:nvSpPr>
          <p:cNvPr id="45058" name="Rectangle 5"/>
          <p:cNvSpPr>
            <a:spLocks noChangeArrowheads="1"/>
          </p:cNvSpPr>
          <p:nvPr/>
        </p:nvSpPr>
        <p:spPr bwMode="auto">
          <a:xfrm>
            <a:off x="685800" y="1981200"/>
            <a:ext cx="41148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latin typeface="Arial" panose="020B0604020202020204" pitchFamily="34" charset="0"/>
              </a:rPr>
              <a:t>Sounds </a:t>
            </a:r>
            <a:r>
              <a:rPr lang="en-US" dirty="0">
                <a:latin typeface="Arial" panose="020B0604020202020204" pitchFamily="34" charset="0"/>
              </a:rPr>
              <a:t>that make up </a:t>
            </a:r>
            <a:r>
              <a:rPr lang="en-US" dirty="0" smtClean="0">
                <a:latin typeface="Arial" panose="020B0604020202020204" pitchFamily="34" charset="0"/>
              </a:rPr>
              <a:t>voice </a:t>
            </a:r>
            <a:r>
              <a:rPr lang="en-US" dirty="0">
                <a:latin typeface="Arial" panose="020B0604020202020204" pitchFamily="34" charset="0"/>
              </a:rPr>
              <a:t>are a complex mixture of multiple </a:t>
            </a:r>
            <a:r>
              <a:rPr lang="en-US" dirty="0" smtClean="0">
                <a:latin typeface="Arial" panose="020B0604020202020204" pitchFamily="34" charset="0"/>
              </a:rPr>
              <a:t>frequencies from 300–3000 Hz</a:t>
            </a:r>
            <a:endParaRPr lang="en-US" dirty="0">
              <a:latin typeface="Arial" panose="020B0604020202020204" pitchFamily="34" charset="0"/>
            </a:endParaRPr>
          </a:p>
          <a:p>
            <a:pPr marL="342900" indent="-342900">
              <a:spcBef>
                <a:spcPct val="20000"/>
              </a:spcBef>
              <a:buFontTx/>
              <a:buChar char="•"/>
            </a:pPr>
            <a:r>
              <a:rPr lang="en-US" dirty="0" smtClean="0">
                <a:latin typeface="Arial" panose="020B0604020202020204" pitchFamily="34" charset="0"/>
              </a:rPr>
              <a:t>Two mirror-image sets of sidebands </a:t>
            </a:r>
            <a:r>
              <a:rPr lang="en-US" dirty="0">
                <a:latin typeface="Arial" panose="020B0604020202020204" pitchFamily="34" charset="0"/>
              </a:rPr>
              <a:t>are </a:t>
            </a:r>
            <a:r>
              <a:rPr lang="en-US" dirty="0" smtClean="0">
                <a:latin typeface="Arial" panose="020B0604020202020204" pitchFamily="34" charset="0"/>
              </a:rPr>
              <a:t>created, each up to 3000 Hz wide.</a:t>
            </a:r>
          </a:p>
          <a:p>
            <a:pPr marL="342900" indent="-342900">
              <a:spcBef>
                <a:spcPct val="20000"/>
              </a:spcBef>
              <a:buFontTx/>
              <a:buChar char="•"/>
            </a:pPr>
            <a:r>
              <a:rPr lang="en-US" dirty="0" smtClean="0">
                <a:latin typeface="Arial" panose="020B0604020202020204" pitchFamily="34" charset="0"/>
              </a:rPr>
              <a:t>AM voice signal bandwidth 2 x 3000 Hz = 6000 Hz </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733925" y="2254227"/>
            <a:ext cx="4029076" cy="3044872"/>
          </a:xfrm>
          <a:prstGeom prst="rect">
            <a:avLst/>
          </a:prstGeom>
          <a:noFill/>
          <a:ln w="9525">
            <a:noFill/>
            <a:miter lim="800000"/>
            <a:headEnd/>
            <a:tailEnd/>
          </a:ln>
        </p:spPr>
      </p:pic>
    </p:spTree>
    <p:extLst>
      <p:ext uri="{BB962C8B-B14F-4D97-AF65-F5344CB8AC3E}">
        <p14:creationId xmlns:p14="http://schemas.microsoft.com/office/powerpoint/2010/main" val="76013075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Single Sideband Modulation (SSB)</a:t>
            </a:r>
          </a:p>
        </p:txBody>
      </p:sp>
      <p:sp>
        <p:nvSpPr>
          <p:cNvPr id="47106" name="Rectangle 8"/>
          <p:cNvSpPr>
            <a:spLocks noChangeArrowheads="1"/>
          </p:cNvSpPr>
          <p:nvPr/>
        </p:nvSpPr>
        <p:spPr bwMode="auto">
          <a:xfrm>
            <a:off x="381000" y="1828800"/>
            <a:ext cx="40386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latin typeface="Arial" panose="020B0604020202020204" pitchFamily="34" charset="0"/>
              </a:rPr>
              <a:t>The two sets of voice sidebands carry duplicate information.</a:t>
            </a:r>
            <a:endParaRPr lang="en-US" dirty="0">
              <a:latin typeface="Arial" panose="020B0604020202020204" pitchFamily="34" charset="0"/>
            </a:endParaRPr>
          </a:p>
          <a:p>
            <a:pPr marL="342900" indent="-342900">
              <a:spcBef>
                <a:spcPct val="20000"/>
              </a:spcBef>
              <a:buFontTx/>
              <a:buChar char="•"/>
            </a:pPr>
            <a:r>
              <a:rPr lang="en-US" dirty="0">
                <a:latin typeface="Arial" panose="020B0604020202020204" pitchFamily="34" charset="0"/>
              </a:rPr>
              <a:t>We can improve efficiency </a:t>
            </a:r>
            <a:r>
              <a:rPr lang="en-US" dirty="0" smtClean="0">
                <a:latin typeface="Arial" panose="020B0604020202020204" pitchFamily="34" charset="0"/>
              </a:rPr>
              <a:t>by </a:t>
            </a:r>
            <a:r>
              <a:rPr lang="en-US" dirty="0">
                <a:latin typeface="Arial" panose="020B0604020202020204" pitchFamily="34" charset="0"/>
              </a:rPr>
              <a:t>transmitting only one </a:t>
            </a:r>
            <a:r>
              <a:rPr lang="en-US" dirty="0" smtClean="0">
                <a:latin typeface="Arial" panose="020B0604020202020204" pitchFamily="34" charset="0"/>
              </a:rPr>
              <a:t>sideband and reconstructing </a:t>
            </a:r>
            <a:r>
              <a:rPr lang="en-US" dirty="0">
                <a:latin typeface="Arial" panose="020B0604020202020204" pitchFamily="34" charset="0"/>
              </a:rPr>
              <a:t>the missing </a:t>
            </a:r>
            <a:r>
              <a:rPr lang="en-US" dirty="0" smtClean="0">
                <a:latin typeface="Arial" panose="020B0604020202020204" pitchFamily="34" charset="0"/>
              </a:rPr>
              <a:t>carrier in </a:t>
            </a:r>
            <a:r>
              <a:rPr lang="en-US" dirty="0">
                <a:latin typeface="Arial" panose="020B0604020202020204" pitchFamily="34" charset="0"/>
              </a:rPr>
              <a:t>the receiver</a:t>
            </a:r>
            <a:r>
              <a:rPr lang="en-US" dirty="0" smtClean="0">
                <a:latin typeface="Arial" panose="020B0604020202020204" pitchFamily="34" charset="0"/>
              </a:rPr>
              <a:t>.</a:t>
            </a:r>
          </a:p>
          <a:p>
            <a:pPr marL="342900" indent="-342900">
              <a:spcBef>
                <a:spcPct val="20000"/>
              </a:spcBef>
              <a:buFontTx/>
              <a:buChar char="•"/>
            </a:pPr>
            <a:r>
              <a:rPr lang="en-US" dirty="0" smtClean="0">
                <a:latin typeface="Arial" panose="020B0604020202020204" pitchFamily="34" charset="0"/>
              </a:rPr>
              <a:t>SSB bandwidth is only 3000 Hz for voice signals.</a:t>
            </a:r>
            <a:endParaRPr lang="en-US" dirty="0">
              <a:latin typeface="Arial" panose="020B0604020202020204" pitchFamily="34" charset="0"/>
            </a:endParaRPr>
          </a:p>
        </p:txBody>
      </p:sp>
      <p:pic>
        <p:nvPicPr>
          <p:cNvPr id="47107" name="Picture 9" descr="ARRL0051"/>
          <p:cNvPicPr>
            <a:picLocks noChangeAspect="1" noChangeArrowheads="1"/>
          </p:cNvPicPr>
          <p:nvPr/>
        </p:nvPicPr>
        <p:blipFill rotWithShape="1">
          <a:blip r:embed="rId3" cstate="print"/>
          <a:srcRect l="1676" t="1211" r="5491"/>
          <a:stretch/>
        </p:blipFill>
        <p:spPr bwMode="auto">
          <a:xfrm>
            <a:off x="4572000" y="2173718"/>
            <a:ext cx="4102894" cy="3274581"/>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07202425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Frequency and Phase  </a:t>
            </a:r>
            <a:r>
              <a:rPr lang="en-US" sz="4400" dirty="0">
                <a:latin typeface="Arial" panose="020B0604020202020204" pitchFamily="34" charset="0"/>
              </a:rPr>
              <a:t>Modulation (</a:t>
            </a:r>
            <a:r>
              <a:rPr lang="en-US" sz="4400" dirty="0" smtClean="0">
                <a:latin typeface="Arial" panose="020B0604020202020204" pitchFamily="34" charset="0"/>
              </a:rPr>
              <a:t>FM and PM)</a:t>
            </a:r>
            <a:endParaRPr lang="en-US" sz="4400" dirty="0">
              <a:latin typeface="Arial" panose="020B0604020202020204" pitchFamily="34" charset="0"/>
            </a:endParaRPr>
          </a:p>
        </p:txBody>
      </p:sp>
      <p:sp>
        <p:nvSpPr>
          <p:cNvPr id="49154" name="Rectangle 5"/>
          <p:cNvSpPr>
            <a:spLocks noChangeArrowheads="1"/>
          </p:cNvSpPr>
          <p:nvPr/>
        </p:nvSpPr>
        <p:spPr bwMode="auto">
          <a:xfrm>
            <a:off x="685800" y="1981200"/>
            <a:ext cx="5029200" cy="41148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panose="020B0604020202020204" pitchFamily="34" charset="0"/>
              </a:rPr>
              <a:t>Instead of varying amplitude, if </a:t>
            </a:r>
            <a:r>
              <a:rPr lang="en-US" dirty="0" smtClean="0">
                <a:latin typeface="Arial" panose="020B0604020202020204" pitchFamily="34" charset="0"/>
              </a:rPr>
              <a:t>we use the information to </a:t>
            </a:r>
            <a:r>
              <a:rPr lang="en-US" dirty="0">
                <a:latin typeface="Arial" panose="020B0604020202020204" pitchFamily="34" charset="0"/>
              </a:rPr>
              <a:t>vary </a:t>
            </a:r>
            <a:r>
              <a:rPr lang="en-US" dirty="0" smtClean="0">
                <a:latin typeface="Arial" panose="020B0604020202020204" pitchFamily="34" charset="0"/>
              </a:rPr>
              <a:t>the carrier’s frequency, </a:t>
            </a:r>
            <a:r>
              <a:rPr lang="en-US" i="1" dirty="0" smtClean="0">
                <a:latin typeface="Arial" panose="020B0604020202020204" pitchFamily="34" charset="0"/>
              </a:rPr>
              <a:t>frequency modulation (FM) </a:t>
            </a:r>
            <a:r>
              <a:rPr lang="en-US" dirty="0" smtClean="0">
                <a:latin typeface="Arial" panose="020B0604020202020204" pitchFamily="34" charset="0"/>
              </a:rPr>
              <a:t>is </a:t>
            </a:r>
            <a:r>
              <a:rPr lang="en-US" dirty="0">
                <a:latin typeface="Arial" panose="020B0604020202020204" pitchFamily="34" charset="0"/>
              </a:rPr>
              <a:t>produced.</a:t>
            </a:r>
          </a:p>
          <a:p>
            <a:pPr marL="342900" indent="-342900">
              <a:spcBef>
                <a:spcPct val="20000"/>
              </a:spcBef>
              <a:buFontTx/>
              <a:buChar char="•"/>
            </a:pPr>
            <a:r>
              <a:rPr lang="en-US" dirty="0" smtClean="0">
                <a:latin typeface="Arial" panose="020B0604020202020204" pitchFamily="34" charset="0"/>
              </a:rPr>
              <a:t>FM </a:t>
            </a:r>
            <a:r>
              <a:rPr lang="en-US" dirty="0">
                <a:latin typeface="Arial" panose="020B0604020202020204" pitchFamily="34" charset="0"/>
              </a:rPr>
              <a:t>bandwidth (for voice) is between 5 and 15 kHz</a:t>
            </a:r>
            <a:r>
              <a:rPr lang="en-US" dirty="0" smtClean="0">
                <a:latin typeface="Arial" panose="020B0604020202020204" pitchFamily="34" charset="0"/>
              </a:rPr>
              <a:t>.</a:t>
            </a:r>
          </a:p>
          <a:p>
            <a:pPr marL="342900" indent="-342900">
              <a:spcBef>
                <a:spcPct val="20000"/>
              </a:spcBef>
              <a:buFontTx/>
              <a:buChar char="•"/>
            </a:pPr>
            <a:r>
              <a:rPr lang="en-US" dirty="0" smtClean="0">
                <a:latin typeface="Arial" panose="020B0604020202020204" pitchFamily="34" charset="0"/>
              </a:rPr>
              <a:t>We can also shift the signal’s phase back and forth, creating </a:t>
            </a:r>
            <a:r>
              <a:rPr lang="en-US" i="1" dirty="0" smtClean="0">
                <a:latin typeface="Arial" panose="020B0604020202020204" pitchFamily="34" charset="0"/>
              </a:rPr>
              <a:t>phase modulation (PM)</a:t>
            </a:r>
            <a:r>
              <a:rPr lang="en-US" dirty="0" smtClean="0">
                <a:latin typeface="Arial" panose="020B0604020202020204" pitchFamily="34" charset="0"/>
              </a:rPr>
              <a:t> that is very similar to FM.</a:t>
            </a:r>
            <a:endParaRPr lang="en-US" dirty="0">
              <a:latin typeface="Arial" panose="020B0604020202020204" pitchFamily="34" charset="0"/>
            </a:endParaRPr>
          </a:p>
        </p:txBody>
      </p:sp>
      <p:pic>
        <p:nvPicPr>
          <p:cNvPr id="49155" name="Picture 6" descr="HBK05_09-06"/>
          <p:cNvPicPr>
            <a:picLocks noChangeAspect="1" noChangeArrowheads="1"/>
          </p:cNvPicPr>
          <p:nvPr/>
        </p:nvPicPr>
        <p:blipFill rotWithShape="1">
          <a:blip r:embed="rId3" cstate="print"/>
          <a:srcRect l="-3908" t="-1012" r="-4581" b="-755"/>
          <a:stretch/>
        </p:blipFill>
        <p:spPr bwMode="auto">
          <a:xfrm>
            <a:off x="5690324" y="1937621"/>
            <a:ext cx="2800388" cy="4388144"/>
          </a:xfrm>
          <a:prstGeom prst="rect">
            <a:avLst/>
          </a:prstGeom>
          <a:solidFill>
            <a:schemeClr val="bg1"/>
          </a:solid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477407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Flip-flopping</a:t>
            </a:r>
          </a:p>
          <a:p>
            <a:r>
              <a:rPr lang="en-US" b="1" dirty="0" smtClean="0"/>
              <a:t>B. Picket fencing</a:t>
            </a:r>
          </a:p>
          <a:p>
            <a:r>
              <a:rPr lang="en-US" dirty="0" smtClean="0"/>
              <a:t>C. Frequency shifting</a:t>
            </a:r>
          </a:p>
          <a:p>
            <a:r>
              <a:rPr lang="en-US" dirty="0" smtClean="0"/>
              <a:t>D. Pulsing</a:t>
            </a:r>
          </a:p>
          <a:p>
            <a:pPr lvl="1"/>
            <a:r>
              <a:rPr lang="en-US" dirty="0" smtClean="0"/>
              <a:t> T3A06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term is commonly used to describe the rapid fluttering sound sometimes heard from mobile stations that are moving while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6247461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
        <p:nvSpPr>
          <p:cNvPr id="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Typical Signal Bandwidths</a:t>
            </a:r>
            <a:endParaRPr lang="en-US" sz="4400" dirty="0">
              <a:latin typeface="Arial" panose="020B0604020202020204" pitchFamily="34" charset="0"/>
            </a:endParaRPr>
          </a:p>
        </p:txBody>
      </p:sp>
      <p:graphicFrame>
        <p:nvGraphicFramePr>
          <p:cNvPr id="6" name="Table 5"/>
          <p:cNvGraphicFramePr>
            <a:graphicFrameLocks noGrp="1"/>
          </p:cNvGraphicFramePr>
          <p:nvPr/>
        </p:nvGraphicFramePr>
        <p:xfrm>
          <a:off x="1823085" y="1851660"/>
          <a:ext cx="5497830" cy="2987802"/>
        </p:xfrm>
        <a:graphic>
          <a:graphicData uri="http://schemas.openxmlformats.org/drawingml/2006/table">
            <a:tbl>
              <a:tblPr/>
              <a:tblGrid>
                <a:gridCol w="241173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Type of Signal</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Typical Bandwidth</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AM voice</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6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AM broadcast</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10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Commercial video broadcast</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6 MHz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SSB voice</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2 to 3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SSB digital</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500 to 3000 Hz (0.5 to 3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CW</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150 Hz (0.15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FM voice</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10 to 15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800" b="1" dirty="0">
                          <a:solidFill>
                            <a:srgbClr val="000000"/>
                          </a:solidFill>
                          <a:latin typeface="Calibri"/>
                          <a:ea typeface="Calibri"/>
                          <a:cs typeface="Arial" panose="020B0604020202020204" pitchFamily="34" charset="0"/>
                        </a:rPr>
                        <a:t>FM broadcast</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Arial" panose="020B0604020202020204" pitchFamily="34" charset="0"/>
                        </a:rPr>
                        <a:t>150 kHz</a:t>
                      </a:r>
                      <a:endParaRPr lang="en-US" sz="1100" dirty="0">
                        <a:solidFill>
                          <a:srgbClr val="000000"/>
                        </a:solidFill>
                        <a:latin typeface="Calibri"/>
                        <a:ea typeface="Calibri"/>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7671148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The Basic Transceiver</a:t>
            </a:r>
            <a:endParaRPr lang="en-US" sz="4400" dirty="0">
              <a:latin typeface="Arial" panose="020B0604020202020204" pitchFamily="34" charset="0"/>
            </a:endParaRPr>
          </a:p>
        </p:txBody>
      </p:sp>
      <p:sp>
        <p:nvSpPr>
          <p:cNvPr id="11266" name="Rectangle 5"/>
          <p:cNvSpPr>
            <a:spLocks noChangeArrowheads="1"/>
          </p:cNvSpPr>
          <p:nvPr/>
        </p:nvSpPr>
        <p:spPr bwMode="auto">
          <a:xfrm>
            <a:off x="685800" y="1828800"/>
            <a:ext cx="40386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Combination of “transmitter” and “receiver”</a:t>
            </a:r>
          </a:p>
          <a:p>
            <a:pPr marL="800100" lvl="1" indent="-342900">
              <a:spcBef>
                <a:spcPct val="20000"/>
              </a:spcBef>
              <a:buFontTx/>
              <a:buChar char="•"/>
            </a:pPr>
            <a:r>
              <a:rPr lang="en-US" dirty="0" smtClean="0">
                <a:latin typeface="Arial" panose="020B0604020202020204" pitchFamily="34" charset="0"/>
              </a:rPr>
              <a:t>Abbreviated “XCVR” (X = trans)</a:t>
            </a:r>
          </a:p>
          <a:p>
            <a:pPr marL="800100" lvl="1" indent="-342900">
              <a:spcBef>
                <a:spcPct val="20000"/>
              </a:spcBef>
              <a:buFontTx/>
              <a:buChar char="•"/>
            </a:pPr>
            <a:r>
              <a:rPr lang="en-US" dirty="0" smtClean="0">
                <a:latin typeface="Arial" panose="020B0604020202020204" pitchFamily="34" charset="0"/>
              </a:rPr>
              <a:t>Antenna switched between transmitter and receiver by the TR switch</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5" descr="ARRL0001"/>
          <p:cNvPicPr>
            <a:picLocks noChangeAspect="1" noChangeArrowheads="1"/>
          </p:cNvPicPr>
          <p:nvPr/>
        </p:nvPicPr>
        <p:blipFill>
          <a:blip r:embed="rId3" cstate="print"/>
          <a:srcRect/>
          <a:stretch>
            <a:fillRect/>
          </a:stretch>
        </p:blipFill>
        <p:spPr bwMode="auto">
          <a:xfrm>
            <a:off x="4724400" y="2133600"/>
            <a:ext cx="3962400" cy="2971800"/>
          </a:xfrm>
          <a:prstGeom prst="rect">
            <a:avLst/>
          </a:prstGeom>
          <a:noFill/>
          <a:ln w="9525">
            <a:noFill/>
            <a:miter lim="800000"/>
            <a:headEnd/>
            <a:tailEnd/>
          </a:ln>
        </p:spPr>
      </p:pic>
    </p:spTree>
    <p:extLst>
      <p:ext uri="{BB962C8B-B14F-4D97-AF65-F5344CB8AC3E}">
        <p14:creationId xmlns:p14="http://schemas.microsoft.com/office/powerpoint/2010/main" val="56557241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Transmit/Receive (</a:t>
            </a:r>
            <a:r>
              <a:rPr lang="en-US" sz="4400" dirty="0" smtClean="0">
                <a:latin typeface="Arial" panose="020B0604020202020204" pitchFamily="34" charset="0"/>
              </a:rPr>
              <a:t>TR</a:t>
            </a:r>
            <a:r>
              <a:rPr lang="en-US" sz="4400" dirty="0">
                <a:latin typeface="Arial" panose="020B0604020202020204" pitchFamily="34" charset="0"/>
              </a:rPr>
              <a:t>) Switch</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TR </a:t>
            </a:r>
            <a:r>
              <a:rPr lang="en-US" sz="3200" dirty="0">
                <a:latin typeface="Arial" panose="020B0604020202020204" pitchFamily="34" charset="0"/>
              </a:rPr>
              <a:t>switch allows </a:t>
            </a:r>
            <a:r>
              <a:rPr lang="en-US" sz="3200" dirty="0" smtClean="0">
                <a:latin typeface="Arial" panose="020B0604020202020204" pitchFamily="34" charset="0"/>
              </a:rPr>
              <a:t>a single antenna </a:t>
            </a:r>
            <a:r>
              <a:rPr lang="en-US" sz="3200" dirty="0">
                <a:latin typeface="Arial" panose="020B0604020202020204" pitchFamily="34" charset="0"/>
              </a:rPr>
              <a:t>to be switched to the transmitter when sending and to the receiver when receiving.</a:t>
            </a:r>
          </a:p>
          <a:p>
            <a:pPr marL="742950" lvl="1" indent="-285750">
              <a:spcBef>
                <a:spcPct val="20000"/>
              </a:spcBef>
              <a:buFontTx/>
              <a:buChar char="–"/>
            </a:pPr>
            <a:r>
              <a:rPr lang="en-US" sz="2800" dirty="0">
                <a:latin typeface="Arial" panose="020B0604020202020204" pitchFamily="34" charset="0"/>
              </a:rPr>
              <a:t>In a transceiver, </a:t>
            </a:r>
            <a:r>
              <a:rPr lang="en-US" sz="2800" dirty="0" smtClean="0">
                <a:latin typeface="Arial" panose="020B0604020202020204" pitchFamily="34" charset="0"/>
              </a:rPr>
              <a:t>the </a:t>
            </a:r>
            <a:r>
              <a:rPr lang="en-US" sz="2800" dirty="0">
                <a:latin typeface="Arial" panose="020B0604020202020204" pitchFamily="34" charset="0"/>
              </a:rPr>
              <a:t>TR switch is inside the unit </a:t>
            </a:r>
            <a:r>
              <a:rPr lang="en-US" sz="2800" dirty="0" smtClean="0">
                <a:latin typeface="Arial" panose="020B0604020202020204" pitchFamily="34" charset="0"/>
              </a:rPr>
              <a:t>and operates automatically.</a:t>
            </a:r>
          </a:p>
          <a:p>
            <a:pPr marL="742950" lvl="1" indent="-285750">
              <a:spcBef>
                <a:spcPct val="20000"/>
              </a:spcBef>
              <a:buFontTx/>
              <a:buChar char="–"/>
            </a:pPr>
            <a:r>
              <a:rPr lang="en-US" sz="2800" dirty="0" smtClean="0">
                <a:latin typeface="Arial" panose="020B0604020202020204" pitchFamily="34" charset="0"/>
              </a:rPr>
              <a:t>Transceivers cannot transmit and receive at the same time like a repeater.</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64638431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2209800"/>
            <a:ext cx="38862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1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Basic </a:t>
            </a:r>
            <a:r>
              <a:rPr lang="en-US" sz="4400" dirty="0" smtClean="0">
                <a:latin typeface="Arial" panose="020B0604020202020204" pitchFamily="34" charset="0"/>
              </a:rPr>
              <a:t>Repeater</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4" descr="HRLM3_02-11.png"/>
          <p:cNvPicPr>
            <a:picLocks noChangeAspect="1"/>
          </p:cNvPicPr>
          <p:nvPr/>
        </p:nvPicPr>
        <p:blipFill>
          <a:blip r:embed="rId3" cstate="print"/>
          <a:stretch>
            <a:fillRect/>
          </a:stretch>
        </p:blipFill>
        <p:spPr>
          <a:xfrm>
            <a:off x="4876800" y="2362200"/>
            <a:ext cx="3653351" cy="2438400"/>
          </a:xfrm>
          <a:prstGeom prst="rect">
            <a:avLst/>
          </a:prstGeom>
        </p:spPr>
      </p:pic>
      <p:sp>
        <p:nvSpPr>
          <p:cNvPr id="6" name="Rectangle 5"/>
          <p:cNvSpPr>
            <a:spLocks noChangeArrowheads="1"/>
          </p:cNvSpPr>
          <p:nvPr/>
        </p:nvSpPr>
        <p:spPr bwMode="auto">
          <a:xfrm>
            <a:off x="457200" y="1752600"/>
            <a:ext cx="40386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Relays signals from low-power stations over a wide area</a:t>
            </a:r>
          </a:p>
          <a:p>
            <a:pPr marL="800100" lvl="1" indent="-342900">
              <a:spcBef>
                <a:spcPct val="20000"/>
              </a:spcBef>
              <a:buFontTx/>
              <a:buChar char="•"/>
            </a:pPr>
            <a:r>
              <a:rPr lang="en-US" dirty="0" smtClean="0">
                <a:latin typeface="Arial" panose="020B0604020202020204" pitchFamily="34" charset="0"/>
              </a:rPr>
              <a:t>Simultaneously re-transmits received signal on the same band</a:t>
            </a:r>
          </a:p>
          <a:p>
            <a:pPr marL="800100" lvl="1" indent="-342900">
              <a:spcBef>
                <a:spcPct val="20000"/>
              </a:spcBef>
              <a:buFontTx/>
              <a:buChar char="•"/>
            </a:pPr>
            <a:r>
              <a:rPr lang="en-US" dirty="0" smtClean="0">
                <a:latin typeface="Arial" panose="020B0604020202020204" pitchFamily="34" charset="0"/>
              </a:rPr>
              <a:t>TR switch replaced with duplexer which allows antenna to be shared without switching</a:t>
            </a:r>
          </a:p>
          <a:p>
            <a:pPr marL="800100" lvl="1" indent="-342900">
              <a:spcBef>
                <a:spcPct val="20000"/>
              </a:spcBef>
              <a:buFontTx/>
              <a:buChar char="•"/>
            </a:pPr>
            <a:endParaRPr lang="en-US" dirty="0" smtClean="0">
              <a:latin typeface="Arial" panose="020B0604020202020204" pitchFamily="34" charset="0"/>
            </a:endParaRPr>
          </a:p>
        </p:txBody>
      </p:sp>
    </p:spTree>
    <p:extLst>
      <p:ext uri="{BB962C8B-B14F-4D97-AF65-F5344CB8AC3E}">
        <p14:creationId xmlns:p14="http://schemas.microsoft.com/office/powerpoint/2010/main" val="179304868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What Happens During Radio Communication</a:t>
            </a:r>
            <a:r>
              <a:rPr lang="en-US" sz="4400" dirty="0" smtClean="0">
                <a:latin typeface="Arial" panose="020B0604020202020204" pitchFamily="34" charset="0"/>
              </a:rPr>
              <a:t>? (Review)</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2057400"/>
            <a:ext cx="7772400" cy="4038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Transmitting (sending a signal):</a:t>
            </a:r>
          </a:p>
          <a:p>
            <a:pPr marL="742950" lvl="1" indent="-285750">
              <a:spcBef>
                <a:spcPct val="20000"/>
              </a:spcBef>
              <a:buFontTx/>
              <a:buChar char="–"/>
            </a:pPr>
            <a:r>
              <a:rPr lang="en-US" sz="2800" dirty="0">
                <a:latin typeface="Arial" panose="020B0604020202020204" pitchFamily="34" charset="0"/>
              </a:rPr>
              <a:t>Information (voice, data, video, commands, etc.) is converted to electronic form.</a:t>
            </a:r>
          </a:p>
          <a:p>
            <a:pPr marL="742950" lvl="1" indent="-285750">
              <a:spcBef>
                <a:spcPct val="20000"/>
              </a:spcBef>
              <a:buFontTx/>
              <a:buChar char="–"/>
            </a:pPr>
            <a:r>
              <a:rPr lang="en-US" sz="2800" dirty="0">
                <a:latin typeface="Arial" panose="020B0604020202020204" pitchFamily="34" charset="0"/>
              </a:rPr>
              <a:t>The information in electronic form is </a:t>
            </a:r>
            <a:r>
              <a:rPr lang="en-US" sz="2800" dirty="0" smtClean="0">
                <a:latin typeface="Arial" panose="020B0604020202020204" pitchFamily="34" charset="0"/>
              </a:rPr>
              <a:t>added to a </a:t>
            </a:r>
            <a:r>
              <a:rPr lang="en-US" sz="2800" dirty="0">
                <a:latin typeface="Arial" panose="020B0604020202020204" pitchFamily="34" charset="0"/>
              </a:rPr>
              <a:t>radio </a:t>
            </a:r>
            <a:r>
              <a:rPr lang="en-US" sz="2800" dirty="0" smtClean="0">
                <a:latin typeface="Arial" panose="020B0604020202020204" pitchFamily="34" charset="0"/>
              </a:rPr>
              <a:t>wave.</a:t>
            </a:r>
            <a:endParaRPr lang="en-US" sz="2800" dirty="0">
              <a:latin typeface="Arial" panose="020B0604020202020204" pitchFamily="34" charset="0"/>
            </a:endParaRPr>
          </a:p>
          <a:p>
            <a:pPr marL="742950" lvl="1" indent="-285750">
              <a:spcBef>
                <a:spcPct val="20000"/>
              </a:spcBef>
              <a:buFontTx/>
              <a:buChar char="–"/>
            </a:pPr>
            <a:r>
              <a:rPr lang="en-US" sz="2800" dirty="0" smtClean="0">
                <a:latin typeface="Arial" panose="020B0604020202020204" pitchFamily="34" charset="0"/>
              </a:rPr>
              <a:t>The radio wave carrying the information </a:t>
            </a:r>
            <a:r>
              <a:rPr lang="en-US" sz="2800" dirty="0">
                <a:latin typeface="Arial" panose="020B0604020202020204" pitchFamily="34" charset="0"/>
              </a:rPr>
              <a:t>is sent </a:t>
            </a:r>
            <a:r>
              <a:rPr lang="en-US" sz="2800" dirty="0" smtClean="0">
                <a:latin typeface="Arial" panose="020B0604020202020204" pitchFamily="34" charset="0"/>
              </a:rPr>
              <a:t>from </a:t>
            </a:r>
            <a:r>
              <a:rPr lang="en-US" sz="2800" dirty="0">
                <a:latin typeface="Arial" panose="020B0604020202020204" pitchFamily="34" charset="0"/>
              </a:rPr>
              <a:t>the station antenna into space.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3838209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914400"/>
          </a:xfrm>
          <a:prstGeom prst="rect">
            <a:avLst/>
          </a:prstGeom>
          <a:noFill/>
          <a:ln w="9525">
            <a:noFill/>
            <a:miter lim="800000"/>
            <a:headEnd/>
            <a:tailEnd/>
          </a:ln>
        </p:spPr>
        <p:txBody>
          <a:bodyPr anchor="ctr"/>
          <a:lstStyle/>
          <a:p>
            <a:pPr algn="ctr"/>
            <a:r>
              <a:rPr lang="en-US" sz="4400" dirty="0">
                <a:latin typeface="Arial" panose="020B0604020202020204" pitchFamily="34" charset="0"/>
              </a:rPr>
              <a:t>What Happens During Radio Communication</a:t>
            </a:r>
            <a:r>
              <a:rPr lang="en-US" sz="4400" dirty="0" smtClean="0">
                <a:latin typeface="Arial" panose="020B0604020202020204" pitchFamily="34" charset="0"/>
              </a:rPr>
              <a:t>? (Review)</a:t>
            </a:r>
            <a:endParaRPr lang="en-US" sz="4400" dirty="0">
              <a:latin typeface="Arial" panose="020B0604020202020204" pitchFamily="34" charset="0"/>
            </a:endParaRPr>
          </a:p>
        </p:txBody>
      </p:sp>
      <p:sp>
        <p:nvSpPr>
          <p:cNvPr id="11266" name="Rectangle 5"/>
          <p:cNvSpPr>
            <a:spLocks noChangeArrowheads="1"/>
          </p:cNvSpPr>
          <p:nvPr/>
        </p:nvSpPr>
        <p:spPr bwMode="auto">
          <a:xfrm>
            <a:off x="685800" y="1905000"/>
            <a:ext cx="77724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marL="342900" indent="-342900">
              <a:lnSpc>
                <a:spcPct val="90000"/>
              </a:lnSpc>
              <a:spcBef>
                <a:spcPct val="20000"/>
              </a:spcBef>
              <a:buFontTx/>
              <a:buChar char="•"/>
              <a:defRPr/>
            </a:pPr>
            <a:r>
              <a:rPr lang="en-US" sz="3800" dirty="0" smtClean="0">
                <a:latin typeface="Arial" panose="020B0604020202020204" pitchFamily="34" charset="0"/>
                <a:ea typeface="ＭＳ Ｐゴシック" charset="0"/>
                <a:cs typeface="ＭＳ Ｐゴシック" charset="0"/>
              </a:rPr>
              <a:t>Receiving:</a:t>
            </a:r>
            <a:endParaRPr lang="en-US" sz="3800" dirty="0">
              <a:latin typeface="Arial" panose="020B0604020202020204" pitchFamily="34"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radio </a:t>
            </a:r>
            <a:r>
              <a:rPr lang="en-US" sz="3000" dirty="0" smtClean="0">
                <a:latin typeface="Arial" panose="020B0604020202020204" pitchFamily="34" charset="0"/>
                <a:ea typeface="ＭＳ Ｐゴシック" charset="0"/>
                <a:cs typeface="ＭＳ Ｐゴシック" charset="0"/>
              </a:rPr>
              <a:t>wave carrying the </a:t>
            </a:r>
            <a:r>
              <a:rPr lang="en-US" sz="3000" dirty="0">
                <a:latin typeface="Arial" panose="020B0604020202020204" pitchFamily="34" charset="0"/>
                <a:ea typeface="ＭＳ Ｐゴシック" charset="0"/>
                <a:cs typeface="ＭＳ Ｐゴシック" charset="0"/>
              </a:rPr>
              <a:t>information is intercepted by the receiving </a:t>
            </a:r>
            <a:r>
              <a:rPr lang="en-US" sz="3000" dirty="0" smtClean="0">
                <a:latin typeface="Arial" panose="020B0604020202020204" pitchFamily="34" charset="0"/>
                <a:ea typeface="ＭＳ Ｐゴシック" charset="0"/>
                <a:cs typeface="ＭＳ Ｐゴシック" charset="0"/>
              </a:rPr>
              <a:t>station’s </a:t>
            </a:r>
            <a:r>
              <a:rPr lang="en-US" sz="3000" dirty="0">
                <a:latin typeface="Arial" panose="020B0604020202020204" pitchFamily="34" charset="0"/>
                <a:ea typeface="ＭＳ Ｐゴシック" charset="0"/>
                <a:cs typeface="ＭＳ Ｐゴシック" charset="0"/>
              </a:rPr>
              <a:t>antenna.</a:t>
            </a: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receiver extracts the information from the </a:t>
            </a:r>
            <a:r>
              <a:rPr lang="en-US" sz="3000" dirty="0" smtClean="0">
                <a:latin typeface="Arial" panose="020B0604020202020204" pitchFamily="34" charset="0"/>
                <a:ea typeface="ＭＳ Ｐゴシック" charset="0"/>
                <a:cs typeface="ＭＳ Ｐゴシック" charset="0"/>
              </a:rPr>
              <a:t>received wave.</a:t>
            </a:r>
            <a:endParaRPr lang="en-US" sz="3000" dirty="0">
              <a:latin typeface="Arial" panose="020B0604020202020204" pitchFamily="34"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Arial" panose="020B0604020202020204" pitchFamily="34" charset="0"/>
                <a:ea typeface="ＭＳ Ｐゴシック" charset="0"/>
                <a:cs typeface="ＭＳ Ｐゴシック" charset="0"/>
              </a:rPr>
              <a:t>The information is then presented to the user in a format that can be understood (sound, picture, words on a computer screen, response to a </a:t>
            </a:r>
            <a:r>
              <a:rPr lang="en-US" sz="3000" dirty="0" smtClean="0">
                <a:latin typeface="Arial" panose="020B0604020202020204" pitchFamily="34" charset="0"/>
                <a:ea typeface="ＭＳ Ｐゴシック" charset="0"/>
                <a:cs typeface="ＭＳ Ｐゴシック" charset="0"/>
              </a:rPr>
              <a:t>command, etc.).</a:t>
            </a:r>
            <a:endParaRPr lang="en-US" sz="3000" dirty="0">
              <a:latin typeface="Arial" panose="020B0604020202020204" pitchFamily="34"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18840772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What Happens During Radio Communication</a:t>
            </a:r>
            <a:r>
              <a:rPr lang="en-US" sz="4400" dirty="0" smtClean="0">
                <a:latin typeface="Arial" panose="020B0604020202020204" pitchFamily="34" charset="0"/>
              </a:rPr>
              <a:t>? (Review)</a:t>
            </a:r>
            <a:endParaRPr lang="en-US" sz="4400" dirty="0">
              <a:latin typeface="Arial" panose="020B0604020202020204" pitchFamily="34" charset="0"/>
            </a:endParaRPr>
          </a:p>
        </p:txBody>
      </p:sp>
      <p:sp>
        <p:nvSpPr>
          <p:cNvPr id="13314" name="Rectangle 5"/>
          <p:cNvSpPr>
            <a:spLocks noChangeArrowheads="1"/>
          </p:cNvSpPr>
          <p:nvPr/>
        </p:nvSpPr>
        <p:spPr bwMode="auto">
          <a:xfrm>
            <a:off x="685800" y="2209800"/>
            <a:ext cx="7772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smtClean="0">
                <a:latin typeface="Arial" panose="020B0604020202020204" pitchFamily="34" charset="0"/>
                <a:cs typeface="Arial" panose="020B0604020202020204" pitchFamily="34" charset="0"/>
              </a:rPr>
              <a:t>Adding and extracting the information can be simple or complex.</a:t>
            </a:r>
            <a:endParaRPr lang="en-US" sz="2800" dirty="0">
              <a:latin typeface="Arial" panose="020B0604020202020204" pitchFamily="34" charset="0"/>
              <a:cs typeface="Arial" panose="020B0604020202020204" pitchFamily="34" charset="0"/>
            </a:endParaRPr>
          </a:p>
          <a:p>
            <a:pPr marL="342900" indent="-342900">
              <a:spcBef>
                <a:spcPct val="20000"/>
              </a:spcBef>
              <a:buFontTx/>
              <a:buChar char="•"/>
            </a:pPr>
            <a:r>
              <a:rPr lang="en-US" sz="2800" dirty="0">
                <a:latin typeface="Arial" panose="020B0604020202020204" pitchFamily="34" charset="0"/>
                <a:cs typeface="Arial" panose="020B0604020202020204" pitchFamily="34" charset="0"/>
              </a:rPr>
              <a:t>This </a:t>
            </a:r>
            <a:r>
              <a:rPr lang="en-US" sz="2800" dirty="0" smtClean="0">
                <a:latin typeface="Arial" panose="020B0604020202020204" pitchFamily="34" charset="0"/>
                <a:cs typeface="Arial" panose="020B0604020202020204" pitchFamily="34" charset="0"/>
              </a:rPr>
              <a:t>makes </a:t>
            </a:r>
            <a:r>
              <a:rPr lang="en-US" sz="2800" dirty="0">
                <a:latin typeface="Arial" panose="020B0604020202020204" pitchFamily="34" charset="0"/>
                <a:cs typeface="Arial" panose="020B0604020202020204" pitchFamily="34" charset="0"/>
              </a:rPr>
              <a:t>ham radio fun…learning all about how radios work.</a:t>
            </a:r>
          </a:p>
          <a:p>
            <a:pPr marL="342900" indent="-342900">
              <a:spcBef>
                <a:spcPct val="20000"/>
              </a:spcBef>
              <a:buFontTx/>
              <a:buChar char="•"/>
            </a:pPr>
            <a:r>
              <a:rPr lang="en-US" sz="2800" dirty="0">
                <a:latin typeface="Arial" panose="020B0604020202020204" pitchFamily="34" charset="0"/>
                <a:cs typeface="Arial" panose="020B0604020202020204" pitchFamily="34" charset="0"/>
              </a:rPr>
              <a:t>Don</a:t>
            </a:r>
            <a:r>
              <a:rPr lang="en-US" altLang="en-US" sz="2800" dirty="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t be intimidated. You will be required to only know the basics, but you can learn as much about the “art and science” of radio as you want.</a:t>
            </a:r>
            <a:endParaRPr lang="en-US"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82709891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2133600"/>
            <a:ext cx="54864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24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Arial" panose="020B0604020202020204" pitchFamily="34" charset="0"/>
                <a:ea typeface="+mn-ea"/>
                <a:cs typeface="Arial" charset="0"/>
              </a:rPr>
              <a:t>Simple </a:t>
            </a:r>
            <a:r>
              <a:rPr lang="en-US" sz="4400" dirty="0" smtClean="0">
                <a:latin typeface="Arial" panose="020B0604020202020204" pitchFamily="34" charset="0"/>
                <a:ea typeface="+mn-ea"/>
                <a:cs typeface="Arial" charset="0"/>
              </a:rPr>
              <a:t>Morse (CW) </a:t>
            </a:r>
            <a:r>
              <a:rPr lang="en-US" sz="4400" dirty="0">
                <a:latin typeface="Arial" panose="020B0604020202020204" pitchFamily="34" charset="0"/>
                <a:ea typeface="+mn-ea"/>
                <a:cs typeface="Arial" charset="0"/>
              </a:rPr>
              <a:t>Transmitter </a:t>
            </a:r>
            <a:br>
              <a:rPr lang="en-US" sz="4400" dirty="0">
                <a:latin typeface="Arial" panose="020B0604020202020204" pitchFamily="34" charset="0"/>
                <a:ea typeface="+mn-ea"/>
                <a:cs typeface="Arial" charset="0"/>
              </a:rPr>
            </a:br>
            <a:r>
              <a:rPr lang="en-US" sz="4400" dirty="0">
                <a:latin typeface="Arial" panose="020B0604020202020204" pitchFamily="34" charset="0"/>
                <a:ea typeface="+mn-ea"/>
                <a:cs typeface="Arial" charset="0"/>
              </a:rPr>
              <a:t>Block Diagram</a:t>
            </a:r>
            <a:endParaRPr lang="en-US" sz="4400" dirty="0">
              <a:latin typeface="Arial" panose="020B0604020202020204" pitchFamily="34" charset="0"/>
              <a:ea typeface="+mn-ea"/>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800" dirty="0">
              <a:latin typeface="Arial" panose="020B0604020202020204" pitchFamily="34" charset="0"/>
            </a:endParaRPr>
          </a:p>
        </p:txBody>
      </p:sp>
      <p:sp>
        <p:nvSpPr>
          <p:cNvPr id="6" name="Footer Placeholder 5"/>
          <p:cNvSpPr>
            <a:spLocks noGrp="1"/>
          </p:cNvSpPr>
          <p:nvPr>
            <p:ph type="ftr" sz="quarter" idx="10"/>
          </p:nvPr>
        </p:nvSpPr>
        <p:spPr/>
        <p:txBody>
          <a:bodyPr/>
          <a:lstStyle/>
          <a:p>
            <a:r>
              <a:rPr lang="en-US" smtClean="0"/>
              <a:t>2014 Technician License Course</a:t>
            </a:r>
            <a:endParaRPr lang="en-US"/>
          </a:p>
        </p:txBody>
      </p:sp>
      <p:pic>
        <p:nvPicPr>
          <p:cNvPr id="3" name="Picture 2" descr="HRLM3_03-17.png"/>
          <p:cNvPicPr>
            <a:picLocks noChangeAspect="1"/>
          </p:cNvPicPr>
          <p:nvPr/>
        </p:nvPicPr>
        <p:blipFill rotWithShape="1">
          <a:blip r:embed="rId3" cstate="print">
            <a:extLst>
              <a:ext uri="{28A0092B-C50C-407E-A947-70E740481C1C}">
                <a14:useLocalDpi xmlns:a14="http://schemas.microsoft.com/office/drawing/2010/main" val="0"/>
              </a:ext>
            </a:extLst>
          </a:blip>
          <a:srcRect b="7313"/>
          <a:stretch/>
        </p:blipFill>
        <p:spPr>
          <a:xfrm>
            <a:off x="2455334" y="2544158"/>
            <a:ext cx="4783666" cy="2789842"/>
          </a:xfrm>
          <a:prstGeom prst="rect">
            <a:avLst/>
          </a:prstGeom>
        </p:spPr>
      </p:pic>
    </p:spTree>
    <p:extLst>
      <p:ext uri="{BB962C8B-B14F-4D97-AF65-F5344CB8AC3E}">
        <p14:creationId xmlns:p14="http://schemas.microsoft.com/office/powerpoint/2010/main" val="195980679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Filters</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Circuits that act on signals differently according to their frequency.</a:t>
            </a:r>
          </a:p>
          <a:p>
            <a:pPr marL="342900" indent="-342900">
              <a:spcBef>
                <a:spcPct val="20000"/>
              </a:spcBef>
              <a:buFontTx/>
              <a:buChar char="•"/>
            </a:pPr>
            <a:r>
              <a:rPr lang="en-US" sz="3200" dirty="0" smtClean="0">
                <a:latin typeface="Arial" panose="020B0604020202020204" pitchFamily="34" charset="0"/>
              </a:rPr>
              <a:t>Filters can reject, enhance, or modify signals.</a:t>
            </a:r>
            <a:endParaRPr lang="en-US" sz="2800" dirty="0" smtClean="0">
              <a:latin typeface="Arial" panose="020B0604020202020204" pitchFamily="34" charset="0"/>
            </a:endParaRPr>
          </a:p>
          <a:p>
            <a:pPr marL="800100" lvl="1" indent="-342900">
              <a:spcBef>
                <a:spcPct val="20000"/>
              </a:spcBef>
              <a:buFontTx/>
              <a:buChar char="•"/>
            </a:pPr>
            <a:endParaRPr lang="en-US" dirty="0">
              <a:latin typeface="Arial" panose="020B0604020202020204" pitchFamily="34" charset="0"/>
            </a:endParaRPr>
          </a:p>
          <a:p>
            <a:pPr marL="742950" lvl="1" indent="-285750">
              <a:spcBef>
                <a:spcPct val="20000"/>
              </a:spcBef>
            </a:pPr>
            <a:endParaRPr lang="en-US" dirty="0">
              <a:latin typeface="Arial" panose="020B0604020202020204"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extLst>
      <p:ext uri="{BB962C8B-B14F-4D97-AF65-F5344CB8AC3E}">
        <p14:creationId xmlns:p14="http://schemas.microsoft.com/office/powerpoint/2010/main" val="154830497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Types of Filters</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800100" lvl="1" indent="-342900">
              <a:spcBef>
                <a:spcPct val="20000"/>
              </a:spcBef>
              <a:buFontTx/>
              <a:buChar char="•"/>
            </a:pPr>
            <a:endParaRPr lang="en-US" dirty="0">
              <a:latin typeface="Arial" panose="020B0604020202020204" pitchFamily="34" charset="0"/>
            </a:endParaRPr>
          </a:p>
          <a:p>
            <a:pPr marL="742950" lvl="1" indent="-285750">
              <a:spcBef>
                <a:spcPct val="20000"/>
              </a:spcBef>
            </a:pPr>
            <a:endParaRPr lang="en-US" dirty="0">
              <a:latin typeface="Arial" panose="020B0604020202020204"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pic>
        <p:nvPicPr>
          <p:cNvPr id="5" name="Picture 4" descr="HRLM3_03-08.png"/>
          <p:cNvPicPr>
            <a:picLocks noChangeAspect="1"/>
          </p:cNvPicPr>
          <p:nvPr/>
        </p:nvPicPr>
        <p:blipFill>
          <a:blip r:embed="rId3" cstate="print"/>
          <a:stretch>
            <a:fillRect/>
          </a:stretch>
        </p:blipFill>
        <p:spPr>
          <a:xfrm>
            <a:off x="1944618" y="1828800"/>
            <a:ext cx="5254763" cy="4029464"/>
          </a:xfrm>
          <a:prstGeom prst="rect">
            <a:avLst/>
          </a:prstGeom>
        </p:spPr>
      </p:pic>
    </p:spTree>
    <p:extLst>
      <p:ext uri="{BB962C8B-B14F-4D97-AF65-F5344CB8AC3E}">
        <p14:creationId xmlns:p14="http://schemas.microsoft.com/office/powerpoint/2010/main" val="93261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shift due to Faraday rotation</a:t>
            </a:r>
          </a:p>
          <a:p>
            <a:r>
              <a:rPr lang="en-US" smtClean="0"/>
              <a:t>B. Interference from thunderstorms</a:t>
            </a:r>
          </a:p>
          <a:p>
            <a:r>
              <a:rPr lang="en-US" smtClean="0"/>
              <a:t>C. Random combining of signals arriving via different paths </a:t>
            </a:r>
          </a:p>
          <a:p>
            <a:r>
              <a:rPr lang="en-US" smtClean="0"/>
              <a:t>D. Intermodulation distortion </a:t>
            </a:r>
          </a:p>
          <a:p>
            <a:pPr lvl="1"/>
            <a:r>
              <a:rPr lang="en-US" smtClean="0"/>
              <a:t> T3A08 HRLM (4-2)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 likely cause of irregular fading of signals received by </a:t>
            </a:r>
            <a:r>
              <a:rPr lang="en-US" dirty="0" err="1" smtClean="0">
                <a:solidFill>
                  <a:srgbClr val="000000"/>
                </a:solidFill>
                <a:latin typeface="Arial"/>
                <a:ea typeface="ＭＳ Ｐゴシック" charset="0"/>
                <a:cs typeface="+mj-cs"/>
              </a:rPr>
              <a:t>ionospheric</a:t>
            </a:r>
            <a:r>
              <a:rPr lang="en-US" dirty="0" smtClean="0">
                <a:solidFill>
                  <a:srgbClr val="000000"/>
                </a:solidFill>
                <a:latin typeface="Arial"/>
                <a:ea typeface="ＭＳ Ｐゴシック" charset="0"/>
                <a:cs typeface="+mj-cs"/>
              </a:rPr>
              <a:t>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950270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Adding Information - Modulation</a:t>
            </a:r>
          </a:p>
        </p:txBody>
      </p:sp>
      <p:sp>
        <p:nvSpPr>
          <p:cNvPr id="36866"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When we </a:t>
            </a:r>
            <a:r>
              <a:rPr lang="en-US" sz="2800" dirty="0" smtClean="0">
                <a:latin typeface="Arial" panose="020B0604020202020204" pitchFamily="34" charset="0"/>
              </a:rPr>
              <a:t>add some </a:t>
            </a:r>
            <a:r>
              <a:rPr lang="en-US" sz="2800" dirty="0">
                <a:latin typeface="Arial" panose="020B0604020202020204" pitchFamily="34" charset="0"/>
              </a:rPr>
              <a:t>information </a:t>
            </a:r>
            <a:r>
              <a:rPr lang="en-US" sz="2800" dirty="0" smtClean="0">
                <a:latin typeface="Arial" panose="020B0604020202020204" pitchFamily="34" charset="0"/>
              </a:rPr>
              <a:t>to the </a:t>
            </a:r>
            <a:r>
              <a:rPr lang="en-US" sz="2800" dirty="0">
                <a:latin typeface="Arial" panose="020B0604020202020204" pitchFamily="34" charset="0"/>
              </a:rPr>
              <a:t>radio </a:t>
            </a:r>
            <a:r>
              <a:rPr lang="en-US" sz="2800" dirty="0" smtClean="0">
                <a:latin typeface="Arial" panose="020B0604020202020204" pitchFamily="34" charset="0"/>
              </a:rPr>
              <a:t>wave (the </a:t>
            </a:r>
            <a:r>
              <a:rPr lang="en-US" sz="2800" i="1" dirty="0" smtClean="0">
                <a:latin typeface="Arial" panose="020B0604020202020204" pitchFamily="34" charset="0"/>
              </a:rPr>
              <a:t>carrier</a:t>
            </a:r>
            <a:r>
              <a:rPr lang="en-US" sz="2800" dirty="0" smtClean="0">
                <a:latin typeface="Arial" panose="020B0604020202020204" pitchFamily="34" charset="0"/>
              </a:rPr>
              <a:t>), </a:t>
            </a:r>
            <a:r>
              <a:rPr lang="en-US" sz="2800" dirty="0">
                <a:latin typeface="Arial" panose="020B0604020202020204" pitchFamily="34" charset="0"/>
              </a:rPr>
              <a:t>we </a:t>
            </a:r>
            <a:r>
              <a:rPr lang="en-US" sz="2800" i="1" dirty="0">
                <a:latin typeface="Arial" panose="020B0604020202020204" pitchFamily="34" charset="0"/>
              </a:rPr>
              <a:t>modulate</a:t>
            </a:r>
            <a:r>
              <a:rPr lang="en-US" sz="2800" dirty="0">
                <a:latin typeface="Arial" panose="020B0604020202020204" pitchFamily="34" charset="0"/>
              </a:rPr>
              <a:t> the wave.</a:t>
            </a:r>
          </a:p>
          <a:p>
            <a:pPr marL="742950" lvl="1" indent="-285750">
              <a:spcBef>
                <a:spcPct val="20000"/>
              </a:spcBef>
              <a:buFont typeface="Arial" pitchFamily="34" charset="0"/>
              <a:buChar char="•"/>
            </a:pPr>
            <a:r>
              <a:rPr lang="en-US" dirty="0" smtClean="0">
                <a:latin typeface="Arial" panose="020B0604020202020204" pitchFamily="34" charset="0"/>
              </a:rPr>
              <a:t>Morse code (CW), speech, data</a:t>
            </a:r>
            <a:endParaRPr lang="en-US" dirty="0">
              <a:latin typeface="Arial" panose="020B0604020202020204" pitchFamily="34" charset="0"/>
            </a:endParaRPr>
          </a:p>
          <a:p>
            <a:pPr marL="342900" indent="-342900">
              <a:spcBef>
                <a:spcPct val="20000"/>
              </a:spcBef>
              <a:buFontTx/>
              <a:buChar char="•"/>
            </a:pPr>
            <a:r>
              <a:rPr lang="en-US" sz="2800" dirty="0" smtClean="0">
                <a:latin typeface="Arial" panose="020B0604020202020204" pitchFamily="34" charset="0"/>
              </a:rPr>
              <a:t>Different </a:t>
            </a:r>
            <a:r>
              <a:rPr lang="en-US" sz="2800" dirty="0">
                <a:latin typeface="Arial" panose="020B0604020202020204" pitchFamily="34" charset="0"/>
              </a:rPr>
              <a:t>modulation techniques </a:t>
            </a:r>
            <a:r>
              <a:rPr lang="en-US" sz="2800" dirty="0" smtClean="0">
                <a:latin typeface="Arial" panose="020B0604020202020204" pitchFamily="34" charset="0"/>
              </a:rPr>
              <a:t>vary different properties of the wave to add the information:</a:t>
            </a:r>
          </a:p>
          <a:p>
            <a:pPr marL="800100" lvl="1" indent="-342900">
              <a:spcBef>
                <a:spcPct val="20000"/>
              </a:spcBef>
              <a:buFontTx/>
              <a:buChar char="•"/>
            </a:pPr>
            <a:r>
              <a:rPr lang="en-US" dirty="0" smtClean="0">
                <a:latin typeface="Arial" panose="020B0604020202020204" pitchFamily="34" charset="0"/>
              </a:rPr>
              <a:t>Amplitude, frequency, or phase</a:t>
            </a:r>
          </a:p>
          <a:p>
            <a:pPr marL="342900" indent="-342900">
              <a:spcBef>
                <a:spcPct val="20000"/>
              </a:spcBef>
              <a:buFontTx/>
              <a:buChar char="•"/>
            </a:pPr>
            <a:r>
              <a:rPr lang="en-US" sz="2800" dirty="0" smtClean="0">
                <a:latin typeface="Arial" panose="020B0604020202020204" pitchFamily="34" charset="0"/>
              </a:rPr>
              <a:t>Modulator and demodulator circuits</a:t>
            </a:r>
          </a:p>
          <a:p>
            <a:pPr marL="800100" lvl="1" indent="-342900">
              <a:spcBef>
                <a:spcPct val="20000"/>
              </a:spcBef>
              <a:buFontTx/>
              <a:buChar char="•"/>
            </a:pPr>
            <a:r>
              <a:rPr lang="en-US" dirty="0" smtClean="0">
                <a:latin typeface="Arial" panose="020B0604020202020204" pitchFamily="34" charset="0"/>
              </a:rPr>
              <a:t>Modulators add information to an RF signal, demodulators recover the information</a:t>
            </a:r>
            <a:endParaRPr lang="en-US" dirty="0">
              <a:latin typeface="Arial" panose="020B0604020202020204" pitchFamily="34" charset="0"/>
            </a:endParaRPr>
          </a:p>
          <a:p>
            <a:pPr marL="742950" lvl="1" indent="-285750">
              <a:spcBef>
                <a:spcPct val="20000"/>
              </a:spcBef>
            </a:pPr>
            <a:endParaRPr lang="en-US" dirty="0">
              <a:latin typeface="Arial" panose="020B0604020202020204"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extLst>
      <p:ext uri="{BB962C8B-B14F-4D97-AF65-F5344CB8AC3E}">
        <p14:creationId xmlns:p14="http://schemas.microsoft.com/office/powerpoint/2010/main" val="242621132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Changing Frequency - Mixers</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Signal frequencies can be changed by combining with another signal, called </a:t>
            </a:r>
            <a:r>
              <a:rPr lang="en-US" sz="2800" i="1" dirty="0" smtClean="0">
                <a:latin typeface="Arial" panose="020B0604020202020204" pitchFamily="34" charset="0"/>
              </a:rPr>
              <a:t>mixing</a:t>
            </a:r>
          </a:p>
          <a:p>
            <a:pPr marL="800100" lvl="1" indent="-342900">
              <a:spcBef>
                <a:spcPct val="20000"/>
              </a:spcBef>
              <a:buFontTx/>
              <a:buChar char="•"/>
            </a:pPr>
            <a:r>
              <a:rPr lang="en-US" dirty="0" smtClean="0">
                <a:latin typeface="Arial" panose="020B0604020202020204" pitchFamily="34" charset="0"/>
              </a:rPr>
              <a:t>Also referred to as </a:t>
            </a:r>
            <a:r>
              <a:rPr lang="en-US" i="1" dirty="0" smtClean="0">
                <a:latin typeface="Arial" panose="020B0604020202020204" pitchFamily="34" charset="0"/>
              </a:rPr>
              <a:t>heterodyning</a:t>
            </a:r>
          </a:p>
          <a:p>
            <a:pPr marL="342900" indent="-342900">
              <a:spcBef>
                <a:spcPct val="20000"/>
              </a:spcBef>
              <a:buFontTx/>
              <a:buChar char="•"/>
            </a:pPr>
            <a:r>
              <a:rPr lang="en-US" sz="2800" dirty="0" smtClean="0">
                <a:latin typeface="Arial" panose="020B0604020202020204" pitchFamily="34" charset="0"/>
              </a:rPr>
              <a:t>Two signals are combined in a </a:t>
            </a:r>
            <a:r>
              <a:rPr lang="en-US" sz="2800" i="1" dirty="0" smtClean="0">
                <a:latin typeface="Arial" panose="020B0604020202020204" pitchFamily="34" charset="0"/>
              </a:rPr>
              <a:t>mixer</a:t>
            </a:r>
            <a:endParaRPr lang="en-US" sz="2800" dirty="0" smtClean="0">
              <a:latin typeface="Arial" panose="020B0604020202020204" pitchFamily="34" charset="0"/>
            </a:endParaRPr>
          </a:p>
          <a:p>
            <a:pPr marL="800100" lvl="1" indent="-342900">
              <a:spcBef>
                <a:spcPct val="20000"/>
              </a:spcBef>
              <a:buFontTx/>
              <a:buChar char="•"/>
            </a:pPr>
            <a:r>
              <a:rPr lang="en-US" dirty="0" smtClean="0">
                <a:latin typeface="Arial" panose="020B0604020202020204" pitchFamily="34" charset="0"/>
              </a:rPr>
              <a:t>Generates </a:t>
            </a:r>
            <a:r>
              <a:rPr lang="en-US" i="1" dirty="0" smtClean="0">
                <a:latin typeface="Arial" panose="020B0604020202020204" pitchFamily="34" charset="0"/>
              </a:rPr>
              <a:t>mixing product </a:t>
            </a:r>
            <a:r>
              <a:rPr lang="en-US" dirty="0" smtClean="0">
                <a:latin typeface="Arial" panose="020B0604020202020204" pitchFamily="34" charset="0"/>
              </a:rPr>
              <a:t>signals</a:t>
            </a:r>
          </a:p>
          <a:p>
            <a:pPr marL="800100" lvl="1" indent="-342900">
              <a:spcBef>
                <a:spcPct val="20000"/>
              </a:spcBef>
              <a:buFontTx/>
              <a:buChar char="•"/>
            </a:pPr>
            <a:r>
              <a:rPr lang="en-US" dirty="0" smtClean="0">
                <a:latin typeface="Arial" panose="020B0604020202020204" pitchFamily="34" charset="0"/>
              </a:rPr>
              <a:t>Sum and difference of the input signals</a:t>
            </a:r>
          </a:p>
          <a:p>
            <a:pPr marL="800100" lvl="1" indent="-342900">
              <a:spcBef>
                <a:spcPct val="20000"/>
              </a:spcBef>
              <a:buFontTx/>
              <a:buChar char="•"/>
            </a:pPr>
            <a:r>
              <a:rPr lang="en-US" dirty="0" smtClean="0">
                <a:latin typeface="Arial" panose="020B0604020202020204" pitchFamily="34" charset="0"/>
              </a:rPr>
              <a:t>Shifts frequency by adding or subtracting</a:t>
            </a:r>
          </a:p>
          <a:p>
            <a:pPr marL="342900" indent="-342900">
              <a:spcBef>
                <a:spcPct val="20000"/>
              </a:spcBef>
              <a:buFontTx/>
              <a:buChar char="•"/>
            </a:pPr>
            <a:r>
              <a:rPr lang="en-US" dirty="0" smtClean="0">
                <a:latin typeface="Arial" panose="020B0604020202020204" pitchFamily="34" charset="0"/>
              </a:rPr>
              <a:t>Different than a </a:t>
            </a:r>
            <a:r>
              <a:rPr lang="en-US" i="1" dirty="0" smtClean="0">
                <a:latin typeface="Arial" panose="020B0604020202020204" pitchFamily="34" charset="0"/>
              </a:rPr>
              <a:t>multiplier</a:t>
            </a:r>
            <a:r>
              <a:rPr lang="en-US" dirty="0" smtClean="0">
                <a:latin typeface="Arial" panose="020B0604020202020204" pitchFamily="34" charset="0"/>
              </a:rPr>
              <a:t> which multiplies a signal’s frequency by some integer, usually 2 or 3</a:t>
            </a: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extLst>
      <p:ext uri="{BB962C8B-B14F-4D97-AF65-F5344CB8AC3E}">
        <p14:creationId xmlns:p14="http://schemas.microsoft.com/office/powerpoint/2010/main" val="130115992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Sensitivity and Selectivity</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Two essential tasks for a receiver:</a:t>
            </a:r>
          </a:p>
          <a:p>
            <a:pPr marL="800100" lvl="1" indent="-342900">
              <a:spcBef>
                <a:spcPct val="20000"/>
              </a:spcBef>
              <a:buFontTx/>
              <a:buChar char="•"/>
            </a:pPr>
            <a:r>
              <a:rPr lang="en-US" dirty="0" smtClean="0">
                <a:latin typeface="Arial" panose="020B0604020202020204" pitchFamily="34" charset="0"/>
              </a:rPr>
              <a:t>Hear a signal and hear only one signal</a:t>
            </a:r>
          </a:p>
          <a:p>
            <a:pPr marL="342900" indent="-342900">
              <a:spcBef>
                <a:spcPct val="20000"/>
              </a:spcBef>
              <a:buFontTx/>
              <a:buChar char="•"/>
            </a:pPr>
            <a:r>
              <a:rPr lang="en-US" sz="2800" i="1" dirty="0" smtClean="0">
                <a:latin typeface="Arial" panose="020B0604020202020204" pitchFamily="34" charset="0"/>
              </a:rPr>
              <a:t>Sensitivity</a:t>
            </a:r>
            <a:r>
              <a:rPr lang="en-US" sz="2800" dirty="0" smtClean="0">
                <a:latin typeface="Arial" panose="020B0604020202020204" pitchFamily="34" charset="0"/>
              </a:rPr>
              <a:t> is a measure of how well the receiver can detect weak signals</a:t>
            </a:r>
          </a:p>
          <a:p>
            <a:pPr marL="342900" indent="-342900">
              <a:spcBef>
                <a:spcPct val="20000"/>
              </a:spcBef>
              <a:buFontTx/>
              <a:buChar char="•"/>
            </a:pPr>
            <a:r>
              <a:rPr lang="en-US" sz="2800" i="1" dirty="0" smtClean="0">
                <a:latin typeface="Arial" panose="020B0604020202020204" pitchFamily="34" charset="0"/>
              </a:rPr>
              <a:t>Selectivity</a:t>
            </a:r>
            <a:r>
              <a:rPr lang="en-US" sz="2800" dirty="0" smtClean="0">
                <a:latin typeface="Arial" panose="020B0604020202020204" pitchFamily="34" charset="0"/>
              </a:rPr>
              <a:t> is a measure of the receiver’s ability to discriminate between signals</a:t>
            </a:r>
          </a:p>
          <a:p>
            <a:pPr marL="342900" indent="-342900">
              <a:spcBef>
                <a:spcPct val="20000"/>
              </a:spcBef>
              <a:buFontTx/>
              <a:buChar char="•"/>
            </a:pPr>
            <a:r>
              <a:rPr lang="en-US" sz="2800" i="1" dirty="0" smtClean="0">
                <a:latin typeface="Arial" panose="020B0604020202020204" pitchFamily="34" charset="0"/>
              </a:rPr>
              <a:t>Preamplifiers</a:t>
            </a:r>
            <a:r>
              <a:rPr lang="en-US" sz="2800" dirty="0" smtClean="0">
                <a:latin typeface="Arial" panose="020B0604020202020204" pitchFamily="34" charset="0"/>
              </a:rPr>
              <a:t> make a receiver more sensitive</a:t>
            </a:r>
          </a:p>
          <a:p>
            <a:pPr marL="800100" lvl="1" indent="-342900">
              <a:spcBef>
                <a:spcPct val="20000"/>
              </a:spcBef>
              <a:buFontTx/>
              <a:buChar char="•"/>
            </a:pPr>
            <a:r>
              <a:rPr lang="en-US" dirty="0" smtClean="0">
                <a:latin typeface="Arial" panose="020B0604020202020204" pitchFamily="34" charset="0"/>
              </a:rPr>
              <a:t>Preamplifiers added between antenna and receiver</a:t>
            </a:r>
            <a:endParaRPr lang="en-US" dirty="0">
              <a:latin typeface="Arial" panose="020B0604020202020204"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extLst>
      <p:ext uri="{BB962C8B-B14F-4D97-AF65-F5344CB8AC3E}">
        <p14:creationId xmlns:p14="http://schemas.microsoft.com/office/powerpoint/2010/main" val="224502238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Transverter</a:t>
            </a:r>
            <a:endParaRPr lang="en-US" sz="4400" dirty="0">
              <a:latin typeface="Arial" panose="020B0604020202020204" pitchFamily="34" charset="0"/>
            </a:endParaRPr>
          </a:p>
        </p:txBody>
      </p:sp>
      <p:sp>
        <p:nvSpPr>
          <p:cNvPr id="36866"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Short for “</a:t>
            </a:r>
            <a:r>
              <a:rPr lang="en-US" sz="2800" dirty="0" err="1" smtClean="0">
                <a:latin typeface="Arial" panose="020B0604020202020204" pitchFamily="34" charset="0"/>
              </a:rPr>
              <a:t>transceiving</a:t>
            </a:r>
            <a:r>
              <a:rPr lang="en-US" sz="2800" dirty="0" smtClean="0">
                <a:latin typeface="Arial" panose="020B0604020202020204" pitchFamily="34" charset="0"/>
              </a:rPr>
              <a:t> converter” (XVTR)</a:t>
            </a:r>
          </a:p>
          <a:p>
            <a:pPr marL="342900" indent="-342900">
              <a:spcBef>
                <a:spcPct val="20000"/>
              </a:spcBef>
              <a:buFontTx/>
              <a:buChar char="•"/>
            </a:pPr>
            <a:r>
              <a:rPr lang="en-US" sz="2800" dirty="0" smtClean="0">
                <a:latin typeface="Arial" panose="020B0604020202020204" pitchFamily="34" charset="0"/>
              </a:rPr>
              <a:t>Converts a transceiver to operate on another band</a:t>
            </a:r>
          </a:p>
          <a:p>
            <a:pPr marL="800100" lvl="1" indent="-342900">
              <a:spcBef>
                <a:spcPct val="20000"/>
              </a:spcBef>
              <a:buFontTx/>
              <a:buChar char="•"/>
            </a:pPr>
            <a:r>
              <a:rPr lang="en-US" dirty="0" smtClean="0">
                <a:latin typeface="Arial" panose="020B0604020202020204" pitchFamily="34" charset="0"/>
              </a:rPr>
              <a:t>Usually to a higher frequency</a:t>
            </a:r>
          </a:p>
          <a:p>
            <a:pPr marL="800100" lvl="1" indent="-342900">
              <a:spcBef>
                <a:spcPct val="20000"/>
              </a:spcBef>
              <a:buFontTx/>
              <a:buChar char="•"/>
            </a:pPr>
            <a:r>
              <a:rPr lang="en-US" dirty="0" smtClean="0">
                <a:latin typeface="Arial" panose="020B0604020202020204" pitchFamily="34" charset="0"/>
              </a:rPr>
              <a:t>External mixers shift frequency</a:t>
            </a:r>
          </a:p>
          <a:p>
            <a:pPr marL="342900" indent="-342900">
              <a:spcBef>
                <a:spcPct val="20000"/>
              </a:spcBef>
              <a:buFontTx/>
              <a:buChar char="•"/>
            </a:pPr>
            <a:r>
              <a:rPr lang="en-US" dirty="0" smtClean="0">
                <a:latin typeface="Arial" panose="020B0604020202020204" pitchFamily="34" charset="0"/>
              </a:rPr>
              <a:t>Typical examples</a:t>
            </a:r>
          </a:p>
          <a:p>
            <a:pPr marL="800100" lvl="1" indent="-342900">
              <a:spcBef>
                <a:spcPct val="20000"/>
              </a:spcBef>
              <a:buFontTx/>
              <a:buChar char="•"/>
            </a:pPr>
            <a:r>
              <a:rPr lang="en-US" dirty="0" smtClean="0">
                <a:latin typeface="Arial" panose="020B0604020202020204" pitchFamily="34" charset="0"/>
              </a:rPr>
              <a:t>HF SSB/CW at 28 MHz converted to/from 222 MHz</a:t>
            </a:r>
          </a:p>
          <a:p>
            <a:pPr marL="800100" lvl="1" indent="-342900">
              <a:spcBef>
                <a:spcPct val="20000"/>
              </a:spcBef>
              <a:buFontTx/>
              <a:buChar char="•"/>
            </a:pPr>
            <a:r>
              <a:rPr lang="en-US" dirty="0" smtClean="0">
                <a:latin typeface="Arial" panose="020B0604020202020204" pitchFamily="34" charset="0"/>
              </a:rPr>
              <a:t>VHF SSB/CW at 144 MHz converted to/from 10 GHz</a:t>
            </a:r>
          </a:p>
          <a:p>
            <a:pPr marL="800100" lvl="1" indent="-342900">
              <a:spcBef>
                <a:spcPct val="20000"/>
              </a:spcBef>
              <a:buFontTx/>
              <a:buChar char="•"/>
            </a:pPr>
            <a:endParaRPr lang="en-US" dirty="0" smtClean="0">
              <a:latin typeface="Arial" panose="020B0604020202020204"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2014 Technician License Course</a:t>
            </a:r>
            <a:endParaRPr lang="en-US"/>
          </a:p>
        </p:txBody>
      </p:sp>
    </p:spTree>
    <p:extLst>
      <p:ext uri="{BB962C8B-B14F-4D97-AF65-F5344CB8AC3E}">
        <p14:creationId xmlns:p14="http://schemas.microsoft.com/office/powerpoint/2010/main" val="171587757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57200" y="2667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Practice Questions</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71189609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59BF-F50F-41E6-A1EA-F8AE67664D61}"/>
              </a:ext>
            </a:extLst>
          </p:cNvPr>
          <p:cNvSpPr>
            <a:spLocks noGrp="1"/>
          </p:cNvSpPr>
          <p:nvPr>
            <p:ph type="title"/>
          </p:nvPr>
        </p:nvSpPr>
        <p:spPr/>
        <p:txBody>
          <a:bodyPr/>
          <a:lstStyle/>
          <a:p>
            <a:r>
              <a:rPr lang="en-US" b="0" i="0" u="none" strike="noStrike" baseline="0" dirty="0">
                <a:solidFill>
                  <a:prstClr val="black"/>
                </a:solidFill>
              </a:rPr>
              <a:t>Which of the following is a form of amplitude modulation?</a:t>
            </a:r>
          </a:p>
        </p:txBody>
      </p:sp>
      <p:sp>
        <p:nvSpPr>
          <p:cNvPr id="3" name="Text Placeholder 2">
            <a:extLst>
              <a:ext uri="{FF2B5EF4-FFF2-40B4-BE49-F238E27FC236}">
                <a16:creationId xmlns:a16="http://schemas.microsoft.com/office/drawing/2014/main" id="{C1800CD7-DAF4-408B-8898-55E54514F354}"/>
              </a:ext>
            </a:extLst>
          </p:cNvPr>
          <p:cNvSpPr>
            <a:spLocks noGrp="1"/>
          </p:cNvSpPr>
          <p:nvPr>
            <p:ph type="body" idx="1"/>
          </p:nvPr>
        </p:nvSpPr>
        <p:spPr/>
        <p:txBody>
          <a:bodyPr/>
          <a:lstStyle/>
          <a:p>
            <a:r>
              <a:rPr lang="en-US" b="0" i="0" u="none" strike="noStrike" baseline="0" dirty="0">
                <a:solidFill>
                  <a:prstClr val="black"/>
                </a:solidFill>
              </a:rPr>
              <a:t>A. Spread spectrum</a:t>
            </a:r>
          </a:p>
          <a:p>
            <a:r>
              <a:rPr lang="en-US" b="0" i="0" u="none" strike="noStrike" baseline="0" dirty="0">
                <a:solidFill>
                  <a:prstClr val="black"/>
                </a:solidFill>
              </a:rPr>
              <a:t>B. Packet radio</a:t>
            </a:r>
          </a:p>
          <a:p>
            <a:r>
              <a:rPr lang="en-US" b="0" i="0" u="none" strike="noStrike" baseline="0" dirty="0">
                <a:solidFill>
                  <a:prstClr val="black"/>
                </a:solidFill>
              </a:rPr>
              <a:t>C. Single sideband</a:t>
            </a:r>
          </a:p>
          <a:p>
            <a:r>
              <a:rPr lang="en-US" b="0" i="0" u="none" strike="noStrike" baseline="0" dirty="0">
                <a:solidFill>
                  <a:prstClr val="black"/>
                </a:solidFill>
              </a:rPr>
              <a:t>D. Phase shift keying (PSK)</a:t>
            </a:r>
          </a:p>
          <a:p>
            <a:pPr algn="r"/>
            <a:r>
              <a:rPr lang="en-US" sz="1600" b="0" i="0" u="none" strike="noStrike" baseline="0" dirty="0">
                <a:solidFill>
                  <a:prstClr val="black"/>
                </a:solidFill>
              </a:rPr>
              <a:t> T8A01 HRLM (5 - 3)</a:t>
            </a:r>
          </a:p>
        </p:txBody>
      </p:sp>
    </p:spTree>
    <p:extLst>
      <p:ext uri="{BB962C8B-B14F-4D97-AF65-F5344CB8AC3E}">
        <p14:creationId xmlns:p14="http://schemas.microsoft.com/office/powerpoint/2010/main" val="288266014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64FB-6A71-4EF4-ADF9-097D778F3D53}"/>
              </a:ext>
            </a:extLst>
          </p:cNvPr>
          <p:cNvSpPr>
            <a:spLocks noGrp="1"/>
          </p:cNvSpPr>
          <p:nvPr>
            <p:ph type="title"/>
          </p:nvPr>
        </p:nvSpPr>
        <p:spPr/>
        <p:txBody>
          <a:bodyPr/>
          <a:lstStyle/>
          <a:p>
            <a:r>
              <a:rPr lang="en-US" b="0" i="0" u="none" strike="noStrike" baseline="0" dirty="0">
                <a:solidFill>
                  <a:prstClr val="black"/>
                </a:solidFill>
              </a:rPr>
              <a:t>Which of the following is a form of amplitude modulation?</a:t>
            </a:r>
          </a:p>
        </p:txBody>
      </p:sp>
      <p:sp>
        <p:nvSpPr>
          <p:cNvPr id="3" name="Text Placeholder 2">
            <a:extLst>
              <a:ext uri="{FF2B5EF4-FFF2-40B4-BE49-F238E27FC236}">
                <a16:creationId xmlns:a16="http://schemas.microsoft.com/office/drawing/2014/main" id="{D52D2F10-D917-47DB-A91F-240D1C4B8494}"/>
              </a:ext>
            </a:extLst>
          </p:cNvPr>
          <p:cNvSpPr>
            <a:spLocks noGrp="1"/>
          </p:cNvSpPr>
          <p:nvPr>
            <p:ph type="body" idx="1"/>
          </p:nvPr>
        </p:nvSpPr>
        <p:spPr/>
        <p:txBody>
          <a:bodyPr/>
          <a:lstStyle/>
          <a:p>
            <a:r>
              <a:rPr lang="en-US" b="0" i="0" u="none" strike="noStrike" baseline="0" dirty="0">
                <a:solidFill>
                  <a:prstClr val="black"/>
                </a:solidFill>
              </a:rPr>
              <a:t>A. Spread spectrum</a:t>
            </a:r>
          </a:p>
          <a:p>
            <a:r>
              <a:rPr lang="en-US" b="0" i="0" u="none" strike="noStrike" baseline="0" dirty="0">
                <a:solidFill>
                  <a:prstClr val="black"/>
                </a:solidFill>
              </a:rPr>
              <a:t>B. Packet radio</a:t>
            </a:r>
          </a:p>
          <a:p>
            <a:r>
              <a:rPr lang="en-US" b="1" i="0" u="none" strike="noStrike" baseline="0" dirty="0">
                <a:solidFill>
                  <a:prstClr val="black"/>
                </a:solidFill>
              </a:rPr>
              <a:t>C. Single sideband</a:t>
            </a:r>
          </a:p>
          <a:p>
            <a:r>
              <a:rPr lang="en-US" b="0" i="0" u="none" strike="noStrike" baseline="0" dirty="0">
                <a:solidFill>
                  <a:prstClr val="black"/>
                </a:solidFill>
              </a:rPr>
              <a:t>D. Phase shift keying (PSK)</a:t>
            </a:r>
          </a:p>
          <a:p>
            <a:pPr algn="r"/>
            <a:r>
              <a:rPr lang="fr-FR" sz="1600" b="0" i="0" u="none" strike="noStrike" baseline="0" dirty="0" smtClean="0">
                <a:solidFill>
                  <a:prstClr val="black"/>
                </a:solidFill>
              </a:rPr>
              <a:t>T8A01 </a:t>
            </a:r>
            <a:r>
              <a:rPr lang="fr-FR" sz="1600" b="0" i="0" u="none" strike="noStrike" baseline="0" dirty="0">
                <a:solidFill>
                  <a:prstClr val="black"/>
                </a:solidFill>
              </a:rPr>
              <a:t>HRLM (5 - 3)</a:t>
            </a:r>
          </a:p>
        </p:txBody>
      </p:sp>
    </p:spTree>
    <p:extLst>
      <p:ext uri="{BB962C8B-B14F-4D97-AF65-F5344CB8AC3E}">
        <p14:creationId xmlns:p14="http://schemas.microsoft.com/office/powerpoint/2010/main" val="292484374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9A53-DD7B-4654-92C7-DEACBFD4DD13}"/>
              </a:ext>
            </a:extLst>
          </p:cNvPr>
          <p:cNvSpPr>
            <a:spLocks noGrp="1"/>
          </p:cNvSpPr>
          <p:nvPr>
            <p:ph type="title"/>
          </p:nvPr>
        </p:nvSpPr>
        <p:spPr/>
        <p:txBody>
          <a:bodyPr/>
          <a:lstStyle/>
          <a:p>
            <a:r>
              <a:rPr lang="en-US" b="0" i="0" u="none" strike="noStrike" baseline="0" dirty="0">
                <a:solidFill>
                  <a:prstClr val="black"/>
                </a:solidFill>
              </a:rPr>
              <a:t>What type of modulation is most commonly used for VHF packet radio transmissions?</a:t>
            </a:r>
          </a:p>
        </p:txBody>
      </p:sp>
      <p:sp>
        <p:nvSpPr>
          <p:cNvPr id="3" name="Text Placeholder 2">
            <a:extLst>
              <a:ext uri="{FF2B5EF4-FFF2-40B4-BE49-F238E27FC236}">
                <a16:creationId xmlns:a16="http://schemas.microsoft.com/office/drawing/2014/main" id="{67D9177B-1618-40DB-806B-1ADBC6F6A4E0}"/>
              </a:ext>
            </a:extLst>
          </p:cNvPr>
          <p:cNvSpPr>
            <a:spLocks noGrp="1"/>
          </p:cNvSpPr>
          <p:nvPr>
            <p:ph type="body" idx="1"/>
          </p:nvPr>
        </p:nvSpPr>
        <p:spPr/>
        <p:txBody>
          <a:bodyPr/>
          <a:lstStyle/>
          <a:p>
            <a:r>
              <a:rPr lang="en-US" b="0" i="0" u="none" strike="noStrike" baseline="0" dirty="0">
                <a:solidFill>
                  <a:prstClr val="black"/>
                </a:solidFill>
              </a:rPr>
              <a:t>A. FM</a:t>
            </a:r>
          </a:p>
          <a:p>
            <a:r>
              <a:rPr lang="en-US" b="0" i="0" u="none" strike="noStrike" baseline="0" dirty="0">
                <a:solidFill>
                  <a:prstClr val="black"/>
                </a:solidFill>
              </a:rPr>
              <a:t>B. SSB</a:t>
            </a:r>
          </a:p>
          <a:p>
            <a:r>
              <a:rPr lang="en-US" b="0" i="0" u="none" strike="noStrike" baseline="0" dirty="0">
                <a:solidFill>
                  <a:prstClr val="black"/>
                </a:solidFill>
              </a:rPr>
              <a:t>C. AM</a:t>
            </a:r>
          </a:p>
          <a:p>
            <a:r>
              <a:rPr lang="en-US" b="0" i="0" u="none" strike="noStrike" baseline="0" dirty="0">
                <a:solidFill>
                  <a:prstClr val="black"/>
                </a:solidFill>
              </a:rPr>
              <a:t>D. PSK</a:t>
            </a:r>
          </a:p>
          <a:p>
            <a:pPr algn="r"/>
            <a:r>
              <a:rPr lang="en-US" sz="1600" b="0" i="0" u="none" strike="noStrike" baseline="0" dirty="0">
                <a:solidFill>
                  <a:prstClr val="black"/>
                </a:solidFill>
              </a:rPr>
              <a:t> T8A02 HRLM (5 - 4)</a:t>
            </a:r>
          </a:p>
        </p:txBody>
      </p:sp>
    </p:spTree>
    <p:extLst>
      <p:ext uri="{BB962C8B-B14F-4D97-AF65-F5344CB8AC3E}">
        <p14:creationId xmlns:p14="http://schemas.microsoft.com/office/powerpoint/2010/main" val="399634181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131-0135-4093-9B3C-952A0C78F9D1}"/>
              </a:ext>
            </a:extLst>
          </p:cNvPr>
          <p:cNvSpPr>
            <a:spLocks noGrp="1"/>
          </p:cNvSpPr>
          <p:nvPr>
            <p:ph type="title"/>
          </p:nvPr>
        </p:nvSpPr>
        <p:spPr/>
        <p:txBody>
          <a:bodyPr/>
          <a:lstStyle/>
          <a:p>
            <a:r>
              <a:rPr lang="en-US" b="0" i="0" u="none" strike="noStrike" baseline="0" dirty="0">
                <a:solidFill>
                  <a:prstClr val="black"/>
                </a:solidFill>
              </a:rPr>
              <a:t>What type of modulation is most commonly used for VHF packet radio transmissions?</a:t>
            </a:r>
          </a:p>
        </p:txBody>
      </p:sp>
      <p:sp>
        <p:nvSpPr>
          <p:cNvPr id="3" name="Text Placeholder 2">
            <a:extLst>
              <a:ext uri="{FF2B5EF4-FFF2-40B4-BE49-F238E27FC236}">
                <a16:creationId xmlns:a16="http://schemas.microsoft.com/office/drawing/2014/main" id="{E4312DE7-79F5-485A-9862-09216E1C8607}"/>
              </a:ext>
            </a:extLst>
          </p:cNvPr>
          <p:cNvSpPr>
            <a:spLocks noGrp="1"/>
          </p:cNvSpPr>
          <p:nvPr>
            <p:ph type="body" idx="1"/>
          </p:nvPr>
        </p:nvSpPr>
        <p:spPr/>
        <p:txBody>
          <a:bodyPr/>
          <a:lstStyle/>
          <a:p>
            <a:r>
              <a:rPr lang="en-US" b="1" i="0" u="none" strike="noStrike" baseline="0" dirty="0">
                <a:solidFill>
                  <a:prstClr val="black"/>
                </a:solidFill>
              </a:rPr>
              <a:t>A. FM</a:t>
            </a:r>
          </a:p>
          <a:p>
            <a:r>
              <a:rPr lang="en-US" b="0" i="0" u="none" strike="noStrike" baseline="0" dirty="0">
                <a:solidFill>
                  <a:prstClr val="black"/>
                </a:solidFill>
              </a:rPr>
              <a:t>B. SSB</a:t>
            </a:r>
          </a:p>
          <a:p>
            <a:r>
              <a:rPr lang="en-US" b="0" i="0" u="none" strike="noStrike" baseline="0" dirty="0">
                <a:solidFill>
                  <a:prstClr val="black"/>
                </a:solidFill>
              </a:rPr>
              <a:t>C. AM</a:t>
            </a:r>
          </a:p>
          <a:p>
            <a:r>
              <a:rPr lang="en-US" b="0" i="0" u="none" strike="noStrike" baseline="0" dirty="0">
                <a:solidFill>
                  <a:prstClr val="black"/>
                </a:solidFill>
              </a:rPr>
              <a:t>D. PSK</a:t>
            </a:r>
          </a:p>
          <a:p>
            <a:pPr algn="r"/>
            <a:r>
              <a:rPr lang="en-US" sz="1600" b="0" i="0" u="none" strike="noStrike" baseline="0" dirty="0" smtClean="0">
                <a:solidFill>
                  <a:prstClr val="black"/>
                </a:solidFill>
              </a:rPr>
              <a:t>T8A02 </a:t>
            </a:r>
            <a:r>
              <a:rPr lang="en-US" sz="1600" b="0" i="0" u="none" strike="noStrike" baseline="0" dirty="0">
                <a:solidFill>
                  <a:prstClr val="black"/>
                </a:solidFill>
              </a:rPr>
              <a:t>HRLM (5 - 4)</a:t>
            </a:r>
          </a:p>
        </p:txBody>
      </p:sp>
    </p:spTree>
    <p:extLst>
      <p:ext uri="{BB962C8B-B14F-4D97-AF65-F5344CB8AC3E}">
        <p14:creationId xmlns:p14="http://schemas.microsoft.com/office/powerpoint/2010/main" val="274593661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0A59-749C-4150-8887-BB460F5ACC70}"/>
              </a:ext>
            </a:extLst>
          </p:cNvPr>
          <p:cNvSpPr>
            <a:spLocks noGrp="1"/>
          </p:cNvSpPr>
          <p:nvPr>
            <p:ph type="title"/>
          </p:nvPr>
        </p:nvSpPr>
        <p:spPr/>
        <p:txBody>
          <a:bodyPr/>
          <a:lstStyle/>
          <a:p>
            <a:r>
              <a:rPr lang="en-US" b="0" i="0" u="none" strike="noStrike" baseline="0" dirty="0">
                <a:solidFill>
                  <a:prstClr val="black"/>
                </a:solidFill>
              </a:rPr>
              <a:t>Which type of voice mode is most often used for long-distance (weak signal) contacts on the VHF and UHF bands?</a:t>
            </a:r>
          </a:p>
        </p:txBody>
      </p:sp>
      <p:sp>
        <p:nvSpPr>
          <p:cNvPr id="3" name="Text Placeholder 2">
            <a:extLst>
              <a:ext uri="{FF2B5EF4-FFF2-40B4-BE49-F238E27FC236}">
                <a16:creationId xmlns:a16="http://schemas.microsoft.com/office/drawing/2014/main" id="{5CB55A30-CA80-497A-B6F2-368175F493D6}"/>
              </a:ext>
            </a:extLst>
          </p:cNvPr>
          <p:cNvSpPr>
            <a:spLocks noGrp="1"/>
          </p:cNvSpPr>
          <p:nvPr>
            <p:ph type="body" idx="1"/>
          </p:nvPr>
        </p:nvSpPr>
        <p:spPr/>
        <p:txBody>
          <a:bodyPr/>
          <a:lstStyle/>
          <a:p>
            <a:r>
              <a:rPr lang="en-US" b="0" i="0" u="none" strike="noStrike" baseline="0" dirty="0">
                <a:solidFill>
                  <a:prstClr val="black"/>
                </a:solidFill>
              </a:rPr>
              <a:t>A. FM</a:t>
            </a:r>
          </a:p>
          <a:p>
            <a:r>
              <a:rPr lang="en-US" b="0" i="0" u="none" strike="noStrike" baseline="0" dirty="0">
                <a:solidFill>
                  <a:prstClr val="black"/>
                </a:solidFill>
              </a:rPr>
              <a:t>B. DRM</a:t>
            </a:r>
          </a:p>
          <a:p>
            <a:r>
              <a:rPr lang="en-US" b="0" i="0" u="none" strike="noStrike" baseline="0" dirty="0">
                <a:solidFill>
                  <a:prstClr val="black"/>
                </a:solidFill>
              </a:rPr>
              <a:t>C. SSB</a:t>
            </a:r>
          </a:p>
          <a:p>
            <a:r>
              <a:rPr lang="en-US" b="0" i="0" u="none" strike="noStrike" baseline="0" dirty="0">
                <a:solidFill>
                  <a:prstClr val="black"/>
                </a:solidFill>
              </a:rPr>
              <a:t>D. PM</a:t>
            </a:r>
          </a:p>
          <a:p>
            <a:pPr algn="r"/>
            <a:r>
              <a:rPr lang="en-US" sz="1600" b="0" i="0" u="none" strike="noStrike" baseline="0" dirty="0">
                <a:solidFill>
                  <a:prstClr val="black"/>
                </a:solidFill>
              </a:rPr>
              <a:t> T8A03 HRLM (5 - 4)</a:t>
            </a:r>
          </a:p>
        </p:txBody>
      </p:sp>
    </p:spTree>
    <p:extLst>
      <p:ext uri="{BB962C8B-B14F-4D97-AF65-F5344CB8AC3E}">
        <p14:creationId xmlns:p14="http://schemas.microsoft.com/office/powerpoint/2010/main" val="119849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shift due to Faraday rotation</a:t>
            </a:r>
          </a:p>
          <a:p>
            <a:r>
              <a:rPr lang="en-US" smtClean="0"/>
              <a:t>B. Interference from thunderstorms</a:t>
            </a:r>
          </a:p>
          <a:p>
            <a:r>
              <a:rPr lang="en-US" b="1" smtClean="0"/>
              <a:t>C. Random combining of signals arriving via different paths </a:t>
            </a:r>
          </a:p>
          <a:p>
            <a:r>
              <a:rPr lang="en-US" smtClean="0"/>
              <a:t>D. Intermodulation distortion </a:t>
            </a:r>
          </a:p>
          <a:p>
            <a:pPr lvl="1"/>
            <a:r>
              <a:rPr lang="en-US" smtClean="0"/>
              <a:t> T3A08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likely cause of irregular fading of signals received by ionospheric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809159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6F3D-41CB-423C-A008-DABE46BDB866}"/>
              </a:ext>
            </a:extLst>
          </p:cNvPr>
          <p:cNvSpPr>
            <a:spLocks noGrp="1"/>
          </p:cNvSpPr>
          <p:nvPr>
            <p:ph type="title"/>
          </p:nvPr>
        </p:nvSpPr>
        <p:spPr/>
        <p:txBody>
          <a:bodyPr/>
          <a:lstStyle/>
          <a:p>
            <a:r>
              <a:rPr lang="en-US" b="0" i="0" u="none" strike="noStrike" baseline="0" dirty="0">
                <a:solidFill>
                  <a:prstClr val="black"/>
                </a:solidFill>
              </a:rPr>
              <a:t>Which type of voice mode is most often used for long-distance (weak signal) contacts on the VHF and UHF bands?</a:t>
            </a:r>
          </a:p>
        </p:txBody>
      </p:sp>
      <p:sp>
        <p:nvSpPr>
          <p:cNvPr id="3" name="Text Placeholder 2">
            <a:extLst>
              <a:ext uri="{FF2B5EF4-FFF2-40B4-BE49-F238E27FC236}">
                <a16:creationId xmlns:a16="http://schemas.microsoft.com/office/drawing/2014/main" id="{49AD67A8-4E7C-4F15-B536-E3E6BF839DD7}"/>
              </a:ext>
            </a:extLst>
          </p:cNvPr>
          <p:cNvSpPr>
            <a:spLocks noGrp="1"/>
          </p:cNvSpPr>
          <p:nvPr>
            <p:ph type="body" idx="1"/>
          </p:nvPr>
        </p:nvSpPr>
        <p:spPr/>
        <p:txBody>
          <a:bodyPr/>
          <a:lstStyle/>
          <a:p>
            <a:r>
              <a:rPr lang="en-US" b="0" i="0" u="none" strike="noStrike" baseline="0" dirty="0">
                <a:solidFill>
                  <a:prstClr val="black"/>
                </a:solidFill>
              </a:rPr>
              <a:t>A. FM</a:t>
            </a:r>
          </a:p>
          <a:p>
            <a:r>
              <a:rPr lang="en-US" b="0" i="0" u="none" strike="noStrike" baseline="0" dirty="0">
                <a:solidFill>
                  <a:prstClr val="black"/>
                </a:solidFill>
              </a:rPr>
              <a:t>B. DRM</a:t>
            </a:r>
          </a:p>
          <a:p>
            <a:r>
              <a:rPr lang="en-US" b="1" i="0" u="none" strike="noStrike" baseline="0" dirty="0">
                <a:solidFill>
                  <a:prstClr val="black"/>
                </a:solidFill>
              </a:rPr>
              <a:t>C. SSB</a:t>
            </a:r>
          </a:p>
          <a:p>
            <a:r>
              <a:rPr lang="en-US" b="0" i="0" u="none" strike="noStrike" baseline="0" dirty="0">
                <a:solidFill>
                  <a:prstClr val="black"/>
                </a:solidFill>
              </a:rPr>
              <a:t>D. PM</a:t>
            </a:r>
          </a:p>
          <a:p>
            <a:pPr algn="r"/>
            <a:r>
              <a:rPr lang="fr-FR" sz="1600" b="0" i="0" u="none" strike="noStrike" baseline="0" dirty="0" smtClean="0">
                <a:solidFill>
                  <a:prstClr val="black"/>
                </a:solidFill>
              </a:rPr>
              <a:t>T8A03 </a:t>
            </a:r>
            <a:r>
              <a:rPr lang="fr-FR" sz="1600" b="0" i="0" u="none" strike="noStrike" baseline="0" dirty="0">
                <a:solidFill>
                  <a:prstClr val="black"/>
                </a:solidFill>
              </a:rPr>
              <a:t>HRLM (5 - 4)</a:t>
            </a:r>
          </a:p>
        </p:txBody>
      </p:sp>
    </p:spTree>
    <p:extLst>
      <p:ext uri="{BB962C8B-B14F-4D97-AF65-F5344CB8AC3E}">
        <p14:creationId xmlns:p14="http://schemas.microsoft.com/office/powerpoint/2010/main" val="411917154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653-B91C-4F8F-8926-A40BAF53AFCC}"/>
              </a:ext>
            </a:extLst>
          </p:cNvPr>
          <p:cNvSpPr>
            <a:spLocks noGrp="1"/>
          </p:cNvSpPr>
          <p:nvPr>
            <p:ph type="title"/>
          </p:nvPr>
        </p:nvSpPr>
        <p:spPr/>
        <p:txBody>
          <a:bodyPr/>
          <a:lstStyle/>
          <a:p>
            <a:r>
              <a:rPr lang="en-US" b="0" i="0" u="none" strike="noStrike" baseline="0" dirty="0">
                <a:solidFill>
                  <a:prstClr val="black"/>
                </a:solidFill>
              </a:rPr>
              <a:t>Which type of modulation is most commonly used for VHF and UHF voice repeaters?</a:t>
            </a:r>
          </a:p>
        </p:txBody>
      </p:sp>
      <p:sp>
        <p:nvSpPr>
          <p:cNvPr id="3" name="Text Placeholder 2">
            <a:extLst>
              <a:ext uri="{FF2B5EF4-FFF2-40B4-BE49-F238E27FC236}">
                <a16:creationId xmlns:a16="http://schemas.microsoft.com/office/drawing/2014/main" id="{389FE916-CAC8-4862-A399-978D02ACF284}"/>
              </a:ext>
            </a:extLst>
          </p:cNvPr>
          <p:cNvSpPr>
            <a:spLocks noGrp="1"/>
          </p:cNvSpPr>
          <p:nvPr>
            <p:ph type="body" idx="1"/>
          </p:nvPr>
        </p:nvSpPr>
        <p:spPr/>
        <p:txBody>
          <a:bodyPr/>
          <a:lstStyle/>
          <a:p>
            <a:r>
              <a:rPr lang="en-US" b="0" i="0" u="none" strike="noStrike" baseline="0" dirty="0">
                <a:solidFill>
                  <a:prstClr val="black"/>
                </a:solidFill>
              </a:rPr>
              <a:t>A. AM</a:t>
            </a:r>
          </a:p>
          <a:p>
            <a:r>
              <a:rPr lang="en-US" b="0" i="0" u="none" strike="noStrike" baseline="0" dirty="0">
                <a:solidFill>
                  <a:prstClr val="black"/>
                </a:solidFill>
              </a:rPr>
              <a:t>B. SSB</a:t>
            </a:r>
          </a:p>
          <a:p>
            <a:r>
              <a:rPr lang="en-US" b="0" i="0" u="none" strike="noStrike" baseline="0" dirty="0">
                <a:solidFill>
                  <a:prstClr val="black"/>
                </a:solidFill>
              </a:rPr>
              <a:t>C. PSK</a:t>
            </a:r>
          </a:p>
          <a:p>
            <a:r>
              <a:rPr lang="en-US" b="0" i="0" u="none" strike="noStrike" baseline="0" dirty="0">
                <a:solidFill>
                  <a:prstClr val="black"/>
                </a:solidFill>
              </a:rPr>
              <a:t>D. FM</a:t>
            </a:r>
          </a:p>
          <a:p>
            <a:pPr algn="r"/>
            <a:r>
              <a:rPr lang="en-US" sz="1600" b="0" i="0" u="none" strike="noStrike" baseline="0" dirty="0">
                <a:solidFill>
                  <a:prstClr val="black"/>
                </a:solidFill>
              </a:rPr>
              <a:t> T8A04 HRLM (5 - 4)</a:t>
            </a:r>
          </a:p>
        </p:txBody>
      </p:sp>
    </p:spTree>
    <p:extLst>
      <p:ext uri="{BB962C8B-B14F-4D97-AF65-F5344CB8AC3E}">
        <p14:creationId xmlns:p14="http://schemas.microsoft.com/office/powerpoint/2010/main" val="333736563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E642-C1B4-47B4-8F47-1B3A61855284}"/>
              </a:ext>
            </a:extLst>
          </p:cNvPr>
          <p:cNvSpPr>
            <a:spLocks noGrp="1"/>
          </p:cNvSpPr>
          <p:nvPr>
            <p:ph type="title"/>
          </p:nvPr>
        </p:nvSpPr>
        <p:spPr/>
        <p:txBody>
          <a:bodyPr/>
          <a:lstStyle/>
          <a:p>
            <a:r>
              <a:rPr lang="en-US" b="0" i="0" u="none" strike="noStrike" baseline="0" dirty="0">
                <a:solidFill>
                  <a:prstClr val="black"/>
                </a:solidFill>
              </a:rPr>
              <a:t>Which type of modulation is most commonly used for VHF and UHF voice repeaters?</a:t>
            </a:r>
          </a:p>
        </p:txBody>
      </p:sp>
      <p:sp>
        <p:nvSpPr>
          <p:cNvPr id="3" name="Text Placeholder 2">
            <a:extLst>
              <a:ext uri="{FF2B5EF4-FFF2-40B4-BE49-F238E27FC236}">
                <a16:creationId xmlns:a16="http://schemas.microsoft.com/office/drawing/2014/main" id="{BA8E792C-378C-4692-AAE0-03E1E07E10EF}"/>
              </a:ext>
            </a:extLst>
          </p:cNvPr>
          <p:cNvSpPr>
            <a:spLocks noGrp="1"/>
          </p:cNvSpPr>
          <p:nvPr>
            <p:ph type="body" idx="1"/>
          </p:nvPr>
        </p:nvSpPr>
        <p:spPr/>
        <p:txBody>
          <a:bodyPr/>
          <a:lstStyle/>
          <a:p>
            <a:r>
              <a:rPr lang="en-US" b="0" i="0" u="none" strike="noStrike" baseline="0" dirty="0">
                <a:solidFill>
                  <a:prstClr val="black"/>
                </a:solidFill>
              </a:rPr>
              <a:t>A. AM</a:t>
            </a:r>
          </a:p>
          <a:p>
            <a:r>
              <a:rPr lang="en-US" b="0" i="0" u="none" strike="noStrike" baseline="0" dirty="0">
                <a:solidFill>
                  <a:prstClr val="black"/>
                </a:solidFill>
              </a:rPr>
              <a:t>B. SSB</a:t>
            </a:r>
          </a:p>
          <a:p>
            <a:r>
              <a:rPr lang="en-US" b="0" i="0" u="none" strike="noStrike" baseline="0" dirty="0">
                <a:solidFill>
                  <a:prstClr val="black"/>
                </a:solidFill>
              </a:rPr>
              <a:t>C. PSK</a:t>
            </a:r>
          </a:p>
          <a:p>
            <a:r>
              <a:rPr lang="en-US" b="1" i="0" u="none" strike="noStrike" baseline="0" dirty="0">
                <a:solidFill>
                  <a:prstClr val="black"/>
                </a:solidFill>
              </a:rPr>
              <a:t>D. FM</a:t>
            </a:r>
          </a:p>
          <a:p>
            <a:pPr algn="r"/>
            <a:r>
              <a:rPr lang="fr-FR" sz="1600" b="0" i="0" u="none" strike="noStrike" baseline="0" dirty="0" smtClean="0">
                <a:solidFill>
                  <a:prstClr val="black"/>
                </a:solidFill>
              </a:rPr>
              <a:t>T8A04 </a:t>
            </a:r>
            <a:r>
              <a:rPr lang="fr-FR" sz="1600" b="0" i="0" u="none" strike="noStrike" baseline="0" dirty="0">
                <a:solidFill>
                  <a:prstClr val="black"/>
                </a:solidFill>
              </a:rPr>
              <a:t>HRLM (5 - 4)</a:t>
            </a:r>
          </a:p>
        </p:txBody>
      </p:sp>
    </p:spTree>
    <p:extLst>
      <p:ext uri="{BB962C8B-B14F-4D97-AF65-F5344CB8AC3E}">
        <p14:creationId xmlns:p14="http://schemas.microsoft.com/office/powerpoint/2010/main" val="178010745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98E7-01A6-4A81-88BF-0CB6241DC122}"/>
              </a:ext>
            </a:extLst>
          </p:cNvPr>
          <p:cNvSpPr>
            <a:spLocks noGrp="1"/>
          </p:cNvSpPr>
          <p:nvPr>
            <p:ph type="title"/>
          </p:nvPr>
        </p:nvSpPr>
        <p:spPr/>
        <p:txBody>
          <a:bodyPr/>
          <a:lstStyle/>
          <a:p>
            <a:r>
              <a:rPr lang="en-US" b="0" i="0" u="none" strike="noStrike" baseline="0" dirty="0">
                <a:solidFill>
                  <a:prstClr val="black"/>
                </a:solidFill>
              </a:rPr>
              <a:t>What is an advantage of single sideband (SSB) over FM for voice transmissions?</a:t>
            </a:r>
          </a:p>
        </p:txBody>
      </p:sp>
      <p:sp>
        <p:nvSpPr>
          <p:cNvPr id="3" name="Text Placeholder 2">
            <a:extLst>
              <a:ext uri="{FF2B5EF4-FFF2-40B4-BE49-F238E27FC236}">
                <a16:creationId xmlns:a16="http://schemas.microsoft.com/office/drawing/2014/main" id="{87B9C58E-E081-44C1-8B6B-C72C79FD000F}"/>
              </a:ext>
            </a:extLst>
          </p:cNvPr>
          <p:cNvSpPr>
            <a:spLocks noGrp="1"/>
          </p:cNvSpPr>
          <p:nvPr>
            <p:ph type="body" idx="1"/>
          </p:nvPr>
        </p:nvSpPr>
        <p:spPr/>
        <p:txBody>
          <a:bodyPr/>
          <a:lstStyle/>
          <a:p>
            <a:r>
              <a:rPr lang="en-US" b="0" i="0" u="none" strike="noStrike" baseline="0" dirty="0">
                <a:solidFill>
                  <a:prstClr val="black"/>
                </a:solidFill>
              </a:rPr>
              <a:t>A. SSB signals are easier to tune</a:t>
            </a:r>
          </a:p>
          <a:p>
            <a:r>
              <a:rPr lang="en-US" b="0" i="0" u="none" strike="noStrike" baseline="0" dirty="0">
                <a:solidFill>
                  <a:prstClr val="black"/>
                </a:solidFill>
              </a:rPr>
              <a:t>B. SSB signals are less susceptible to interference</a:t>
            </a:r>
          </a:p>
          <a:p>
            <a:r>
              <a:rPr lang="en-US" b="0" i="0" u="none" strike="noStrike" baseline="0" dirty="0">
                <a:solidFill>
                  <a:prstClr val="black"/>
                </a:solidFill>
              </a:rPr>
              <a:t>C. SSB signals have narrower bandwidth</a:t>
            </a:r>
          </a:p>
          <a:p>
            <a:r>
              <a:rPr lang="en-US" b="0" i="0" u="none" strike="noStrike" baseline="0" dirty="0">
                <a:solidFill>
                  <a:prstClr val="black"/>
                </a:solidFill>
              </a:rPr>
              <a:t>D. All of these choices are correct</a:t>
            </a:r>
          </a:p>
          <a:p>
            <a:pPr algn="r"/>
            <a:r>
              <a:rPr lang="en-US" sz="1600" b="0" i="0" u="none" strike="noStrike" baseline="0" dirty="0" smtClean="0">
                <a:solidFill>
                  <a:prstClr val="black"/>
                </a:solidFill>
              </a:rPr>
              <a:t>T8A07 </a:t>
            </a:r>
            <a:r>
              <a:rPr lang="en-US" sz="1600" b="0" i="0" u="none" strike="noStrike" baseline="0" dirty="0">
                <a:solidFill>
                  <a:prstClr val="black"/>
                </a:solidFill>
              </a:rPr>
              <a:t>HRLM (5 - 4)</a:t>
            </a:r>
          </a:p>
        </p:txBody>
      </p:sp>
    </p:spTree>
    <p:extLst>
      <p:ext uri="{BB962C8B-B14F-4D97-AF65-F5344CB8AC3E}">
        <p14:creationId xmlns:p14="http://schemas.microsoft.com/office/powerpoint/2010/main" val="372296229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0514-D934-4284-A3C9-85421790F138}"/>
              </a:ext>
            </a:extLst>
          </p:cNvPr>
          <p:cNvSpPr>
            <a:spLocks noGrp="1"/>
          </p:cNvSpPr>
          <p:nvPr>
            <p:ph type="title"/>
          </p:nvPr>
        </p:nvSpPr>
        <p:spPr/>
        <p:txBody>
          <a:bodyPr/>
          <a:lstStyle/>
          <a:p>
            <a:r>
              <a:rPr lang="en-US" b="0" i="0" u="none" strike="noStrike" baseline="0" dirty="0">
                <a:solidFill>
                  <a:prstClr val="black"/>
                </a:solidFill>
              </a:rPr>
              <a:t>What is an advantage of single sideband (SSB) over FM for voice transmissions?</a:t>
            </a:r>
          </a:p>
        </p:txBody>
      </p:sp>
      <p:sp>
        <p:nvSpPr>
          <p:cNvPr id="3" name="Text Placeholder 2">
            <a:extLst>
              <a:ext uri="{FF2B5EF4-FFF2-40B4-BE49-F238E27FC236}">
                <a16:creationId xmlns:a16="http://schemas.microsoft.com/office/drawing/2014/main" id="{DBDCBEC3-32D6-4045-BC0A-0F733EFAFC3B}"/>
              </a:ext>
            </a:extLst>
          </p:cNvPr>
          <p:cNvSpPr>
            <a:spLocks noGrp="1"/>
          </p:cNvSpPr>
          <p:nvPr>
            <p:ph type="body" idx="1"/>
          </p:nvPr>
        </p:nvSpPr>
        <p:spPr/>
        <p:txBody>
          <a:bodyPr/>
          <a:lstStyle/>
          <a:p>
            <a:r>
              <a:rPr lang="en-US" b="0" i="0" u="none" strike="noStrike" baseline="0" dirty="0">
                <a:solidFill>
                  <a:prstClr val="black"/>
                </a:solidFill>
              </a:rPr>
              <a:t>A. SSB signals are easier to tune</a:t>
            </a:r>
          </a:p>
          <a:p>
            <a:r>
              <a:rPr lang="en-US" b="0" i="0" u="none" strike="noStrike" baseline="0" dirty="0">
                <a:solidFill>
                  <a:prstClr val="black"/>
                </a:solidFill>
              </a:rPr>
              <a:t>B. SSB signals are less susceptible to interference</a:t>
            </a:r>
          </a:p>
          <a:p>
            <a:r>
              <a:rPr lang="en-US" b="1" i="0" u="none" strike="noStrike" baseline="0" dirty="0">
                <a:solidFill>
                  <a:prstClr val="black"/>
                </a:solidFill>
              </a:rPr>
              <a:t>C. SSB signals have narrower bandwidth</a:t>
            </a:r>
          </a:p>
          <a:p>
            <a:r>
              <a:rPr lang="en-US" b="0" i="0" u="none" strike="noStrike" baseline="0" dirty="0">
                <a:solidFill>
                  <a:prstClr val="black"/>
                </a:solidFill>
              </a:rPr>
              <a:t>D. All of these choices are correct</a:t>
            </a:r>
          </a:p>
          <a:p>
            <a:pPr algn="r"/>
            <a:r>
              <a:rPr lang="fr-FR" sz="1600" b="0" i="0" u="none" strike="noStrike" baseline="0" dirty="0" smtClean="0">
                <a:solidFill>
                  <a:prstClr val="black"/>
                </a:solidFill>
              </a:rPr>
              <a:t>T8A07 </a:t>
            </a:r>
            <a:r>
              <a:rPr lang="fr-FR" sz="1600" b="0" i="0" u="none" strike="noStrike" baseline="0" dirty="0">
                <a:solidFill>
                  <a:prstClr val="black"/>
                </a:solidFill>
              </a:rPr>
              <a:t>HRLM (5 - 4)</a:t>
            </a:r>
          </a:p>
        </p:txBody>
      </p:sp>
    </p:spTree>
    <p:extLst>
      <p:ext uri="{BB962C8B-B14F-4D97-AF65-F5344CB8AC3E}">
        <p14:creationId xmlns:p14="http://schemas.microsoft.com/office/powerpoint/2010/main" val="333471887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E513-9C2F-42B4-B121-7CC88FCCB90D}"/>
              </a:ext>
            </a:extLst>
          </p:cNvPr>
          <p:cNvSpPr>
            <a:spLocks noGrp="1"/>
          </p:cNvSpPr>
          <p:nvPr>
            <p:ph type="title"/>
          </p:nvPr>
        </p:nvSpPr>
        <p:spPr/>
        <p:txBody>
          <a:bodyPr/>
          <a:lstStyle/>
          <a:p>
            <a:r>
              <a:rPr lang="en-US" b="0" i="0" u="none" strike="noStrike" baseline="0" dirty="0">
                <a:solidFill>
                  <a:prstClr val="black"/>
                </a:solidFill>
              </a:rPr>
              <a:t>Which of the following types of emission has the narrowest bandwidth?</a:t>
            </a:r>
          </a:p>
        </p:txBody>
      </p:sp>
      <p:sp>
        <p:nvSpPr>
          <p:cNvPr id="3" name="Text Placeholder 2">
            <a:extLst>
              <a:ext uri="{FF2B5EF4-FFF2-40B4-BE49-F238E27FC236}">
                <a16:creationId xmlns:a16="http://schemas.microsoft.com/office/drawing/2014/main" id="{B4DEF1C4-D8E2-48A9-906E-A75F61302382}"/>
              </a:ext>
            </a:extLst>
          </p:cNvPr>
          <p:cNvSpPr>
            <a:spLocks noGrp="1"/>
          </p:cNvSpPr>
          <p:nvPr>
            <p:ph type="body" idx="1"/>
          </p:nvPr>
        </p:nvSpPr>
        <p:spPr/>
        <p:txBody>
          <a:bodyPr/>
          <a:lstStyle/>
          <a:p>
            <a:r>
              <a:rPr lang="en-US" b="0" i="0" u="none" strike="noStrike" baseline="0" dirty="0">
                <a:solidFill>
                  <a:prstClr val="black"/>
                </a:solidFill>
              </a:rPr>
              <a:t>A. FM voice</a:t>
            </a:r>
          </a:p>
          <a:p>
            <a:r>
              <a:rPr lang="en-US" b="0" i="0" u="none" strike="noStrike" baseline="0" dirty="0">
                <a:solidFill>
                  <a:prstClr val="black"/>
                </a:solidFill>
              </a:rPr>
              <a:t>B. SSB voice</a:t>
            </a:r>
          </a:p>
          <a:p>
            <a:r>
              <a:rPr lang="en-US" b="0" i="0" u="none" strike="noStrike" baseline="0" dirty="0">
                <a:solidFill>
                  <a:prstClr val="black"/>
                </a:solidFill>
              </a:rPr>
              <a:t>C. CW</a:t>
            </a:r>
          </a:p>
          <a:p>
            <a:r>
              <a:rPr lang="en-US" b="0" i="0" u="none" strike="noStrike" baseline="0" dirty="0">
                <a:solidFill>
                  <a:prstClr val="black"/>
                </a:solidFill>
              </a:rPr>
              <a:t>D. Slow-scan TV</a:t>
            </a:r>
          </a:p>
          <a:p>
            <a:pPr algn="r"/>
            <a:r>
              <a:rPr lang="en-US" sz="1600" b="0" i="0" u="none" strike="noStrike" baseline="0" dirty="0">
                <a:solidFill>
                  <a:prstClr val="black"/>
                </a:solidFill>
              </a:rPr>
              <a:t> T8A05 HRLM (5 - 5)</a:t>
            </a:r>
          </a:p>
        </p:txBody>
      </p:sp>
    </p:spTree>
    <p:extLst>
      <p:ext uri="{BB962C8B-B14F-4D97-AF65-F5344CB8AC3E}">
        <p14:creationId xmlns:p14="http://schemas.microsoft.com/office/powerpoint/2010/main" val="3125627271"/>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5BB9-A7DC-4E96-941C-0846FFF67492}"/>
              </a:ext>
            </a:extLst>
          </p:cNvPr>
          <p:cNvSpPr>
            <a:spLocks noGrp="1"/>
          </p:cNvSpPr>
          <p:nvPr>
            <p:ph type="title"/>
          </p:nvPr>
        </p:nvSpPr>
        <p:spPr/>
        <p:txBody>
          <a:bodyPr/>
          <a:lstStyle/>
          <a:p>
            <a:r>
              <a:rPr lang="en-US" b="0" i="0" u="none" strike="noStrike" baseline="0" dirty="0">
                <a:solidFill>
                  <a:prstClr val="black"/>
                </a:solidFill>
              </a:rPr>
              <a:t>Which of the following types of emission has the narrowest bandwidth?</a:t>
            </a:r>
          </a:p>
        </p:txBody>
      </p:sp>
      <p:sp>
        <p:nvSpPr>
          <p:cNvPr id="3" name="Text Placeholder 2">
            <a:extLst>
              <a:ext uri="{FF2B5EF4-FFF2-40B4-BE49-F238E27FC236}">
                <a16:creationId xmlns:a16="http://schemas.microsoft.com/office/drawing/2014/main" id="{15B6282D-2266-4ADC-8F50-929A1CF24830}"/>
              </a:ext>
            </a:extLst>
          </p:cNvPr>
          <p:cNvSpPr>
            <a:spLocks noGrp="1"/>
          </p:cNvSpPr>
          <p:nvPr>
            <p:ph type="body" idx="1"/>
          </p:nvPr>
        </p:nvSpPr>
        <p:spPr/>
        <p:txBody>
          <a:bodyPr/>
          <a:lstStyle/>
          <a:p>
            <a:r>
              <a:rPr lang="en-US" b="0" i="0" u="none" strike="noStrike" baseline="0" dirty="0">
                <a:solidFill>
                  <a:prstClr val="black"/>
                </a:solidFill>
              </a:rPr>
              <a:t>A. FM voice</a:t>
            </a:r>
          </a:p>
          <a:p>
            <a:r>
              <a:rPr lang="en-US" b="0" i="0" u="none" strike="noStrike" baseline="0" dirty="0">
                <a:solidFill>
                  <a:prstClr val="black"/>
                </a:solidFill>
              </a:rPr>
              <a:t>B. SSB voice</a:t>
            </a:r>
          </a:p>
          <a:p>
            <a:r>
              <a:rPr lang="en-US" b="1" i="0" u="none" strike="noStrike" baseline="0" dirty="0">
                <a:solidFill>
                  <a:prstClr val="black"/>
                </a:solidFill>
              </a:rPr>
              <a:t>C. CW</a:t>
            </a:r>
          </a:p>
          <a:p>
            <a:r>
              <a:rPr lang="en-US" b="0" i="0" u="none" strike="noStrike" baseline="0" dirty="0">
                <a:solidFill>
                  <a:prstClr val="black"/>
                </a:solidFill>
              </a:rPr>
              <a:t>D. Slow-scan TV</a:t>
            </a:r>
          </a:p>
          <a:p>
            <a:pPr algn="r"/>
            <a:r>
              <a:rPr lang="fr-FR" sz="1600" b="0" i="0" u="none" strike="noStrike" baseline="0" dirty="0" smtClean="0">
                <a:solidFill>
                  <a:prstClr val="black"/>
                </a:solidFill>
              </a:rPr>
              <a:t>T8A05 </a:t>
            </a:r>
            <a:r>
              <a:rPr lang="fr-FR" sz="1600" b="0" i="0" u="none" strike="noStrike" baseline="0" dirty="0">
                <a:solidFill>
                  <a:prstClr val="black"/>
                </a:solidFill>
              </a:rPr>
              <a:t>HRLM (5 - 5)</a:t>
            </a:r>
          </a:p>
        </p:txBody>
      </p:sp>
    </p:spTree>
    <p:extLst>
      <p:ext uri="{BB962C8B-B14F-4D97-AF65-F5344CB8AC3E}">
        <p14:creationId xmlns:p14="http://schemas.microsoft.com/office/powerpoint/2010/main" val="195134014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98CB-95C5-48F5-9634-7EB6F87078DA}"/>
              </a:ext>
            </a:extLst>
          </p:cNvPr>
          <p:cNvSpPr>
            <a:spLocks noGrp="1"/>
          </p:cNvSpPr>
          <p:nvPr>
            <p:ph type="title"/>
          </p:nvPr>
        </p:nvSpPr>
        <p:spPr/>
        <p:txBody>
          <a:bodyPr/>
          <a:lstStyle/>
          <a:p>
            <a:r>
              <a:rPr lang="en-US" b="0" i="0" u="none" strike="noStrike" baseline="0" dirty="0">
                <a:solidFill>
                  <a:prstClr val="black"/>
                </a:solidFill>
              </a:rPr>
              <a:t>Which sideband is normally used for 10 meter HF, VHF, and UHF single-sideband communications?</a:t>
            </a:r>
          </a:p>
        </p:txBody>
      </p:sp>
      <p:sp>
        <p:nvSpPr>
          <p:cNvPr id="3" name="Text Placeholder 2">
            <a:extLst>
              <a:ext uri="{FF2B5EF4-FFF2-40B4-BE49-F238E27FC236}">
                <a16:creationId xmlns:a16="http://schemas.microsoft.com/office/drawing/2014/main" id="{1EB3931C-6FA6-4EF6-ABCC-ED678491C491}"/>
              </a:ext>
            </a:extLst>
          </p:cNvPr>
          <p:cNvSpPr>
            <a:spLocks noGrp="1"/>
          </p:cNvSpPr>
          <p:nvPr>
            <p:ph type="body" idx="1"/>
          </p:nvPr>
        </p:nvSpPr>
        <p:spPr/>
        <p:txBody>
          <a:bodyPr/>
          <a:lstStyle/>
          <a:p>
            <a:r>
              <a:rPr lang="en-US" b="0" i="0" u="none" strike="noStrike" baseline="0" dirty="0">
                <a:solidFill>
                  <a:prstClr val="black"/>
                </a:solidFill>
              </a:rPr>
              <a:t>A. Upper sideband</a:t>
            </a:r>
          </a:p>
          <a:p>
            <a:r>
              <a:rPr lang="en-US" b="0" i="0" u="none" strike="noStrike" baseline="0" dirty="0">
                <a:solidFill>
                  <a:prstClr val="black"/>
                </a:solidFill>
              </a:rPr>
              <a:t>B. Lower sideband</a:t>
            </a:r>
          </a:p>
          <a:p>
            <a:r>
              <a:rPr lang="en-US" b="0" i="0" u="none" strike="noStrike" baseline="0" dirty="0">
                <a:solidFill>
                  <a:prstClr val="black"/>
                </a:solidFill>
              </a:rPr>
              <a:t>C. Suppressed sideband</a:t>
            </a:r>
          </a:p>
          <a:p>
            <a:r>
              <a:rPr lang="en-US" b="0" i="0" u="none" strike="noStrike" baseline="0" dirty="0">
                <a:solidFill>
                  <a:prstClr val="black"/>
                </a:solidFill>
              </a:rPr>
              <a:t>D. Inverted sideband</a:t>
            </a:r>
          </a:p>
          <a:p>
            <a:pPr algn="r"/>
            <a:r>
              <a:rPr lang="en-US" sz="1600" b="0" i="0" u="none" strike="noStrike" baseline="0" dirty="0">
                <a:solidFill>
                  <a:prstClr val="black"/>
                </a:solidFill>
              </a:rPr>
              <a:t> T8A06 HRLM (5 - 5)</a:t>
            </a:r>
          </a:p>
        </p:txBody>
      </p:sp>
    </p:spTree>
    <p:extLst>
      <p:ext uri="{BB962C8B-B14F-4D97-AF65-F5344CB8AC3E}">
        <p14:creationId xmlns:p14="http://schemas.microsoft.com/office/powerpoint/2010/main" val="342443214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C09E-79C5-4625-805C-CCF6C59A012E}"/>
              </a:ext>
            </a:extLst>
          </p:cNvPr>
          <p:cNvSpPr>
            <a:spLocks noGrp="1"/>
          </p:cNvSpPr>
          <p:nvPr>
            <p:ph type="title"/>
          </p:nvPr>
        </p:nvSpPr>
        <p:spPr/>
        <p:txBody>
          <a:bodyPr/>
          <a:lstStyle/>
          <a:p>
            <a:r>
              <a:rPr lang="en-US" b="0" i="0" u="none" strike="noStrike" baseline="0" dirty="0">
                <a:solidFill>
                  <a:prstClr val="black"/>
                </a:solidFill>
              </a:rPr>
              <a:t>Which sideband is normally used for 10 meter HF, VHF, and UHF single-sideband communications?</a:t>
            </a:r>
          </a:p>
        </p:txBody>
      </p:sp>
      <p:sp>
        <p:nvSpPr>
          <p:cNvPr id="3" name="Text Placeholder 2">
            <a:extLst>
              <a:ext uri="{FF2B5EF4-FFF2-40B4-BE49-F238E27FC236}">
                <a16:creationId xmlns:a16="http://schemas.microsoft.com/office/drawing/2014/main" id="{ABBCE44A-6069-4130-B0AB-C533FA513D7D}"/>
              </a:ext>
            </a:extLst>
          </p:cNvPr>
          <p:cNvSpPr>
            <a:spLocks noGrp="1"/>
          </p:cNvSpPr>
          <p:nvPr>
            <p:ph type="body" idx="1"/>
          </p:nvPr>
        </p:nvSpPr>
        <p:spPr/>
        <p:txBody>
          <a:bodyPr/>
          <a:lstStyle/>
          <a:p>
            <a:r>
              <a:rPr lang="en-US" b="1" i="0" u="none" strike="noStrike" baseline="0" dirty="0">
                <a:solidFill>
                  <a:prstClr val="black"/>
                </a:solidFill>
              </a:rPr>
              <a:t>A. Upper sideband</a:t>
            </a:r>
          </a:p>
          <a:p>
            <a:r>
              <a:rPr lang="en-US" b="0" i="0" u="none" strike="noStrike" baseline="0" dirty="0">
                <a:solidFill>
                  <a:prstClr val="black"/>
                </a:solidFill>
              </a:rPr>
              <a:t>B. Lower sideband</a:t>
            </a:r>
          </a:p>
          <a:p>
            <a:r>
              <a:rPr lang="en-US" b="0" i="0" u="none" strike="noStrike" baseline="0" dirty="0">
                <a:solidFill>
                  <a:prstClr val="black"/>
                </a:solidFill>
              </a:rPr>
              <a:t>C. Suppressed sideband</a:t>
            </a:r>
          </a:p>
          <a:p>
            <a:r>
              <a:rPr lang="en-US" b="0" i="0" u="none" strike="noStrike" baseline="0" dirty="0">
                <a:solidFill>
                  <a:prstClr val="black"/>
                </a:solidFill>
              </a:rPr>
              <a:t>D. Inverted sideband</a:t>
            </a:r>
          </a:p>
          <a:p>
            <a:pPr algn="r"/>
            <a:r>
              <a:rPr lang="en-US" sz="1600" b="0" i="0" u="none" strike="noStrike" baseline="0" dirty="0" smtClean="0">
                <a:solidFill>
                  <a:prstClr val="black"/>
                </a:solidFill>
              </a:rPr>
              <a:t>T8A06 </a:t>
            </a:r>
            <a:r>
              <a:rPr lang="en-US" sz="1600" b="0" i="0" u="none" strike="noStrike" baseline="0" dirty="0">
                <a:solidFill>
                  <a:prstClr val="black"/>
                </a:solidFill>
              </a:rPr>
              <a:t>HRLM (5 - 5)</a:t>
            </a:r>
          </a:p>
        </p:txBody>
      </p:sp>
    </p:spTree>
    <p:extLst>
      <p:ext uri="{BB962C8B-B14F-4D97-AF65-F5344CB8AC3E}">
        <p14:creationId xmlns:p14="http://schemas.microsoft.com/office/powerpoint/2010/main" val="280210418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C85-CB73-432E-A189-60B3BEE71C70}"/>
              </a:ext>
            </a:extLst>
          </p:cNvPr>
          <p:cNvSpPr>
            <a:spLocks noGrp="1"/>
          </p:cNvSpPr>
          <p:nvPr>
            <p:ph type="title"/>
          </p:nvPr>
        </p:nvSpPr>
        <p:spPr/>
        <p:txBody>
          <a:bodyPr/>
          <a:lstStyle/>
          <a:p>
            <a:r>
              <a:rPr lang="en-US" b="0" i="0" u="none" strike="noStrike" baseline="0" dirty="0">
                <a:solidFill>
                  <a:prstClr val="black"/>
                </a:solidFill>
              </a:rPr>
              <a:t>What is the approximate bandwidth of a single sideband (SSB) voice signal?</a:t>
            </a:r>
          </a:p>
        </p:txBody>
      </p:sp>
      <p:sp>
        <p:nvSpPr>
          <p:cNvPr id="3" name="Text Placeholder 2">
            <a:extLst>
              <a:ext uri="{FF2B5EF4-FFF2-40B4-BE49-F238E27FC236}">
                <a16:creationId xmlns:a16="http://schemas.microsoft.com/office/drawing/2014/main" id="{5BBAF548-39B1-4290-B7F9-48BEB82BDEBD}"/>
              </a:ext>
            </a:extLst>
          </p:cNvPr>
          <p:cNvSpPr>
            <a:spLocks noGrp="1"/>
          </p:cNvSpPr>
          <p:nvPr>
            <p:ph type="body" idx="1"/>
          </p:nvPr>
        </p:nvSpPr>
        <p:spPr/>
        <p:txBody>
          <a:bodyPr/>
          <a:lstStyle/>
          <a:p>
            <a:r>
              <a:rPr lang="en-US" b="0" i="0" u="none" strike="noStrike" baseline="0" dirty="0">
                <a:solidFill>
                  <a:prstClr val="black"/>
                </a:solidFill>
              </a:rPr>
              <a:t>A. 1 kHz</a:t>
            </a:r>
          </a:p>
          <a:p>
            <a:r>
              <a:rPr lang="en-US" b="0" i="0" u="none" strike="noStrike" baseline="0" dirty="0">
                <a:solidFill>
                  <a:prstClr val="black"/>
                </a:solidFill>
              </a:rPr>
              <a:t>B. 3 kHz</a:t>
            </a:r>
          </a:p>
          <a:p>
            <a:r>
              <a:rPr lang="en-US" b="0" i="0" u="none" strike="noStrike" baseline="0" dirty="0">
                <a:solidFill>
                  <a:prstClr val="black"/>
                </a:solidFill>
              </a:rPr>
              <a:t>C. 6 kHz</a:t>
            </a:r>
          </a:p>
          <a:p>
            <a:r>
              <a:rPr lang="en-US" b="0" i="0" u="none" strike="noStrike" baseline="0" dirty="0">
                <a:solidFill>
                  <a:prstClr val="black"/>
                </a:solidFill>
              </a:rPr>
              <a:t>D. 15 kHz</a:t>
            </a:r>
          </a:p>
          <a:p>
            <a:pPr algn="r"/>
            <a:r>
              <a:rPr lang="en-US" sz="1600" b="0" i="0" u="none" strike="noStrike" baseline="0" dirty="0" smtClean="0">
                <a:solidFill>
                  <a:prstClr val="black"/>
                </a:solidFill>
              </a:rPr>
              <a:t>T8A08 </a:t>
            </a:r>
            <a:r>
              <a:rPr lang="en-US" sz="1600" b="0" i="0" u="none" strike="noStrike" baseline="0" dirty="0">
                <a:solidFill>
                  <a:prstClr val="black"/>
                </a:solidFill>
              </a:rPr>
              <a:t>HRLM (5 - 5)</a:t>
            </a:r>
          </a:p>
        </p:txBody>
      </p:sp>
    </p:spTree>
    <p:extLst>
      <p:ext uri="{BB962C8B-B14F-4D97-AF65-F5344CB8AC3E}">
        <p14:creationId xmlns:p14="http://schemas.microsoft.com/office/powerpoint/2010/main" val="3764812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Transmission rates can be increased by a factor equal to the number of separate paths observed</a:t>
            </a:r>
          </a:p>
          <a:p>
            <a:r>
              <a:rPr lang="en-US" dirty="0" smtClean="0"/>
              <a:t>B. Transmission rates must be decreased by a factor equal to the number of separate paths observed</a:t>
            </a:r>
          </a:p>
          <a:p>
            <a:r>
              <a:rPr lang="en-US" dirty="0" smtClean="0"/>
              <a:t>C. No significant changes will occur if the signals are transmitting using FM</a:t>
            </a:r>
          </a:p>
          <a:p>
            <a:r>
              <a:rPr lang="en-US" dirty="0" smtClean="0"/>
              <a:t>D. Error rates are likely to increase</a:t>
            </a:r>
          </a:p>
          <a:p>
            <a:pPr lvl="1"/>
            <a:r>
              <a:rPr lang="en-US" dirty="0" smtClean="0"/>
              <a:t> T3A10 HRLM (4-3)</a:t>
            </a:r>
          </a:p>
        </p:txBody>
      </p:sp>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may occur if data signals propagate over multiple paths?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9524534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DB98-1E82-43BC-9568-644B915DED34}"/>
              </a:ext>
            </a:extLst>
          </p:cNvPr>
          <p:cNvSpPr>
            <a:spLocks noGrp="1"/>
          </p:cNvSpPr>
          <p:nvPr>
            <p:ph type="title"/>
          </p:nvPr>
        </p:nvSpPr>
        <p:spPr/>
        <p:txBody>
          <a:bodyPr/>
          <a:lstStyle/>
          <a:p>
            <a:r>
              <a:rPr lang="en-US" b="0" i="0" u="none" strike="noStrike" baseline="0" dirty="0">
                <a:solidFill>
                  <a:prstClr val="black"/>
                </a:solidFill>
              </a:rPr>
              <a:t>What is the approximate bandwidth of a single sideband (SSB) voice signal?</a:t>
            </a:r>
          </a:p>
        </p:txBody>
      </p:sp>
      <p:sp>
        <p:nvSpPr>
          <p:cNvPr id="3" name="Text Placeholder 2">
            <a:extLst>
              <a:ext uri="{FF2B5EF4-FFF2-40B4-BE49-F238E27FC236}">
                <a16:creationId xmlns:a16="http://schemas.microsoft.com/office/drawing/2014/main" id="{25BAE142-0355-49CC-95A7-D80002F41FDC}"/>
              </a:ext>
            </a:extLst>
          </p:cNvPr>
          <p:cNvSpPr>
            <a:spLocks noGrp="1"/>
          </p:cNvSpPr>
          <p:nvPr>
            <p:ph type="body" idx="1"/>
          </p:nvPr>
        </p:nvSpPr>
        <p:spPr/>
        <p:txBody>
          <a:bodyPr/>
          <a:lstStyle/>
          <a:p>
            <a:r>
              <a:rPr lang="en-US" b="0" i="0" u="none" strike="noStrike" baseline="0" dirty="0">
                <a:solidFill>
                  <a:prstClr val="black"/>
                </a:solidFill>
              </a:rPr>
              <a:t>A. 1 kHz</a:t>
            </a:r>
          </a:p>
          <a:p>
            <a:r>
              <a:rPr lang="en-US" b="1" i="0" u="none" strike="noStrike" baseline="0" dirty="0">
                <a:solidFill>
                  <a:prstClr val="black"/>
                </a:solidFill>
              </a:rPr>
              <a:t>B. 3 kHz</a:t>
            </a:r>
          </a:p>
          <a:p>
            <a:r>
              <a:rPr lang="en-US" b="0" i="0" u="none" strike="noStrike" baseline="0" dirty="0">
                <a:solidFill>
                  <a:prstClr val="black"/>
                </a:solidFill>
              </a:rPr>
              <a:t>C. 6 kHz</a:t>
            </a:r>
          </a:p>
          <a:p>
            <a:r>
              <a:rPr lang="en-US" b="0" i="0" u="none" strike="noStrike" baseline="0" dirty="0">
                <a:solidFill>
                  <a:prstClr val="black"/>
                </a:solidFill>
              </a:rPr>
              <a:t>D. 15 kHz</a:t>
            </a:r>
          </a:p>
          <a:p>
            <a:pPr algn="r"/>
            <a:r>
              <a:rPr lang="fr-FR" sz="1600" b="0" i="0" u="none" strike="noStrike" baseline="0" dirty="0" smtClean="0">
                <a:solidFill>
                  <a:prstClr val="black"/>
                </a:solidFill>
              </a:rPr>
              <a:t>T8A08 </a:t>
            </a:r>
            <a:r>
              <a:rPr lang="fr-FR" sz="1600" b="0" i="0" u="none" strike="noStrike" baseline="0" dirty="0">
                <a:solidFill>
                  <a:prstClr val="black"/>
                </a:solidFill>
              </a:rPr>
              <a:t>HRLM (5 - 5)</a:t>
            </a:r>
          </a:p>
        </p:txBody>
      </p:sp>
    </p:spTree>
    <p:extLst>
      <p:ext uri="{BB962C8B-B14F-4D97-AF65-F5344CB8AC3E}">
        <p14:creationId xmlns:p14="http://schemas.microsoft.com/office/powerpoint/2010/main" val="129116977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62D4-07CF-4300-857E-A2BC7A601893}"/>
              </a:ext>
            </a:extLst>
          </p:cNvPr>
          <p:cNvSpPr>
            <a:spLocks noGrp="1"/>
          </p:cNvSpPr>
          <p:nvPr>
            <p:ph type="title"/>
          </p:nvPr>
        </p:nvSpPr>
        <p:spPr/>
        <p:txBody>
          <a:bodyPr/>
          <a:lstStyle/>
          <a:p>
            <a:r>
              <a:rPr lang="en-US" b="0" i="0" u="none" strike="noStrike" baseline="0" dirty="0">
                <a:solidFill>
                  <a:prstClr val="black"/>
                </a:solidFill>
              </a:rPr>
              <a:t>What is the approximate bandwidth of a VHF repeater FM phone signal?</a:t>
            </a:r>
          </a:p>
        </p:txBody>
      </p:sp>
      <p:sp>
        <p:nvSpPr>
          <p:cNvPr id="3" name="Text Placeholder 2">
            <a:extLst>
              <a:ext uri="{FF2B5EF4-FFF2-40B4-BE49-F238E27FC236}">
                <a16:creationId xmlns:a16="http://schemas.microsoft.com/office/drawing/2014/main" id="{A1D986CF-9BD3-4E10-A518-5CE45576DA10}"/>
              </a:ext>
            </a:extLst>
          </p:cNvPr>
          <p:cNvSpPr>
            <a:spLocks noGrp="1"/>
          </p:cNvSpPr>
          <p:nvPr>
            <p:ph type="body" idx="1"/>
          </p:nvPr>
        </p:nvSpPr>
        <p:spPr/>
        <p:txBody>
          <a:bodyPr/>
          <a:lstStyle/>
          <a:p>
            <a:r>
              <a:rPr lang="en-US" b="0" i="0" u="none" strike="noStrike" baseline="0" dirty="0">
                <a:solidFill>
                  <a:prstClr val="black"/>
                </a:solidFill>
              </a:rPr>
              <a:t>A. Less than 500 Hz </a:t>
            </a:r>
          </a:p>
          <a:p>
            <a:r>
              <a:rPr lang="en-US" b="0" i="0" u="none" strike="noStrike" baseline="0" dirty="0">
                <a:solidFill>
                  <a:prstClr val="black"/>
                </a:solidFill>
              </a:rPr>
              <a:t>B. About 150 kHz</a:t>
            </a:r>
          </a:p>
          <a:p>
            <a:r>
              <a:rPr lang="en-US" b="0" i="0" u="none" strike="noStrike" baseline="0" dirty="0">
                <a:solidFill>
                  <a:prstClr val="black"/>
                </a:solidFill>
              </a:rPr>
              <a:t>C. Between 10 and 15 kHz</a:t>
            </a:r>
          </a:p>
          <a:p>
            <a:r>
              <a:rPr lang="en-US" b="0" i="0" u="none" strike="noStrike" baseline="0" dirty="0">
                <a:solidFill>
                  <a:prstClr val="black"/>
                </a:solidFill>
              </a:rPr>
              <a:t>D. Between 50 and 125 kHz</a:t>
            </a:r>
          </a:p>
          <a:p>
            <a:pPr algn="r"/>
            <a:r>
              <a:rPr lang="en-US" sz="1600" b="0" i="0" u="none" strike="noStrike" baseline="0" dirty="0" smtClean="0">
                <a:solidFill>
                  <a:prstClr val="black"/>
                </a:solidFill>
              </a:rPr>
              <a:t>T8A09 </a:t>
            </a:r>
            <a:r>
              <a:rPr lang="en-US" sz="1600" b="0" i="0" u="none" strike="noStrike" baseline="0" dirty="0">
                <a:solidFill>
                  <a:prstClr val="black"/>
                </a:solidFill>
              </a:rPr>
              <a:t>HRLM (5 - 5)</a:t>
            </a:r>
          </a:p>
        </p:txBody>
      </p:sp>
    </p:spTree>
    <p:extLst>
      <p:ext uri="{BB962C8B-B14F-4D97-AF65-F5344CB8AC3E}">
        <p14:creationId xmlns:p14="http://schemas.microsoft.com/office/powerpoint/2010/main" val="71795642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C07E-9B4F-4860-8DB1-5980542444C9}"/>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approximate bandwidth of a VHF repeater FM phone signal?</a:t>
            </a:r>
          </a:p>
        </p:txBody>
      </p:sp>
      <p:sp>
        <p:nvSpPr>
          <p:cNvPr id="3" name="Text Placeholder 2">
            <a:extLst>
              <a:ext uri="{FF2B5EF4-FFF2-40B4-BE49-F238E27FC236}">
                <a16:creationId xmlns:a16="http://schemas.microsoft.com/office/drawing/2014/main" id="{15503B8A-9035-43C6-BAF4-598DEA21420C}"/>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Less than 500 Hz </a:t>
            </a:r>
          </a:p>
          <a:p>
            <a:r>
              <a:rPr lang="en-US" b="0" i="0" u="none" strike="noStrike" baseline="0" dirty="0">
                <a:solidFill>
                  <a:prstClr val="black"/>
                </a:solidFill>
                <a:cs typeface="Arial" panose="020B0604020202020204" pitchFamily="34" charset="0"/>
              </a:rPr>
              <a:t>B. About 150 kHz</a:t>
            </a:r>
          </a:p>
          <a:p>
            <a:r>
              <a:rPr lang="en-US" b="1" i="0" u="none" strike="noStrike" baseline="0" dirty="0">
                <a:solidFill>
                  <a:prstClr val="black"/>
                </a:solidFill>
                <a:cs typeface="Arial" panose="020B0604020202020204" pitchFamily="34" charset="0"/>
              </a:rPr>
              <a:t>C. Between 10 and 15 kHz</a:t>
            </a:r>
          </a:p>
          <a:p>
            <a:r>
              <a:rPr lang="en-US" b="0" i="0" u="none" strike="noStrike" baseline="0" dirty="0">
                <a:solidFill>
                  <a:prstClr val="black"/>
                </a:solidFill>
                <a:cs typeface="Arial" panose="020B0604020202020204" pitchFamily="34" charset="0"/>
              </a:rPr>
              <a:t>D. Between 50 and 125 </a:t>
            </a:r>
            <a:r>
              <a:rPr lang="en-US" b="0" i="0" u="none" strike="noStrike" baseline="0" dirty="0" smtClean="0">
                <a:solidFill>
                  <a:prstClr val="black"/>
                </a:solidFill>
                <a:cs typeface="Arial" panose="020B0604020202020204" pitchFamily="34" charset="0"/>
              </a:rPr>
              <a:t>kHz</a:t>
            </a:r>
          </a:p>
          <a:p>
            <a:pPr algn="r"/>
            <a:r>
              <a:rPr lang="fr-FR" sz="1600" b="0" i="0" u="none" strike="noStrike" baseline="0" dirty="0" smtClean="0">
                <a:solidFill>
                  <a:prstClr val="black"/>
                </a:solidFill>
                <a:cs typeface="Arial" panose="020B0604020202020204" pitchFamily="34" charset="0"/>
              </a:rPr>
              <a:t>T8A09 HRLM (5 - 5)</a:t>
            </a:r>
            <a:endParaRPr lang="fr-FR"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366449039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9A8F-979D-446A-801E-85A636C33AA2}"/>
              </a:ext>
            </a:extLst>
          </p:cNvPr>
          <p:cNvSpPr>
            <a:spLocks noGrp="1"/>
          </p:cNvSpPr>
          <p:nvPr>
            <p:ph type="title"/>
          </p:nvPr>
        </p:nvSpPr>
        <p:spPr/>
        <p:txBody>
          <a:bodyPr/>
          <a:lstStyle/>
          <a:p>
            <a:r>
              <a:rPr lang="en-US" b="0" i="0" u="none" strike="noStrike" baseline="0" dirty="0">
                <a:solidFill>
                  <a:prstClr val="black"/>
                </a:solidFill>
              </a:rPr>
              <a:t>What is the typical bandwidth of analog fast-scan TV transmissions on the 70 centimeter band?</a:t>
            </a:r>
          </a:p>
        </p:txBody>
      </p:sp>
      <p:sp>
        <p:nvSpPr>
          <p:cNvPr id="3" name="Text Placeholder 2">
            <a:extLst>
              <a:ext uri="{FF2B5EF4-FFF2-40B4-BE49-F238E27FC236}">
                <a16:creationId xmlns:a16="http://schemas.microsoft.com/office/drawing/2014/main" id="{E920131A-E6D0-485F-9949-43BE1B766117}"/>
              </a:ext>
            </a:extLst>
          </p:cNvPr>
          <p:cNvSpPr>
            <a:spLocks noGrp="1"/>
          </p:cNvSpPr>
          <p:nvPr>
            <p:ph type="body" idx="1"/>
          </p:nvPr>
        </p:nvSpPr>
        <p:spPr/>
        <p:txBody>
          <a:bodyPr/>
          <a:lstStyle/>
          <a:p>
            <a:r>
              <a:rPr lang="en-US" b="0" i="0" u="none" strike="noStrike" baseline="0" dirty="0">
                <a:solidFill>
                  <a:prstClr val="black"/>
                </a:solidFill>
              </a:rPr>
              <a:t>A. More than 10 MHz</a:t>
            </a:r>
          </a:p>
          <a:p>
            <a:r>
              <a:rPr lang="en-US" b="0" i="0" u="none" strike="noStrike" baseline="0" dirty="0">
                <a:solidFill>
                  <a:prstClr val="black"/>
                </a:solidFill>
              </a:rPr>
              <a:t>B. About 6 MHz</a:t>
            </a:r>
          </a:p>
          <a:p>
            <a:r>
              <a:rPr lang="en-US" b="0" i="0" u="none" strike="noStrike" baseline="0" dirty="0">
                <a:solidFill>
                  <a:prstClr val="black"/>
                </a:solidFill>
              </a:rPr>
              <a:t>C. About 3 MHz</a:t>
            </a:r>
          </a:p>
          <a:p>
            <a:r>
              <a:rPr lang="en-US" b="0" i="0" u="none" strike="noStrike" baseline="0" dirty="0">
                <a:solidFill>
                  <a:prstClr val="black"/>
                </a:solidFill>
              </a:rPr>
              <a:t>D. About 1 MHz</a:t>
            </a:r>
          </a:p>
          <a:p>
            <a:pPr algn="r"/>
            <a:r>
              <a:rPr lang="en-US" sz="1600" b="0" i="0" u="none" strike="noStrike" baseline="0" dirty="0">
                <a:solidFill>
                  <a:prstClr val="black"/>
                </a:solidFill>
              </a:rPr>
              <a:t> T8A10 HRLM (5 - 5)</a:t>
            </a:r>
          </a:p>
        </p:txBody>
      </p:sp>
    </p:spTree>
    <p:extLst>
      <p:ext uri="{BB962C8B-B14F-4D97-AF65-F5344CB8AC3E}">
        <p14:creationId xmlns:p14="http://schemas.microsoft.com/office/powerpoint/2010/main" val="4607265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C32E-F654-45E4-8341-E866A9F438D3}"/>
              </a:ext>
            </a:extLst>
          </p:cNvPr>
          <p:cNvSpPr>
            <a:spLocks noGrp="1"/>
          </p:cNvSpPr>
          <p:nvPr>
            <p:ph type="title"/>
          </p:nvPr>
        </p:nvSpPr>
        <p:spPr/>
        <p:txBody>
          <a:bodyPr/>
          <a:lstStyle/>
          <a:p>
            <a:r>
              <a:rPr lang="en-US" b="0" i="0" u="none" strike="noStrike" baseline="0" dirty="0">
                <a:solidFill>
                  <a:prstClr val="black"/>
                </a:solidFill>
              </a:rPr>
              <a:t>What is the typical bandwidth of analog fast-scan TV transmissions on the 70 centimeter band?</a:t>
            </a:r>
          </a:p>
        </p:txBody>
      </p:sp>
      <p:sp>
        <p:nvSpPr>
          <p:cNvPr id="3" name="Text Placeholder 2">
            <a:extLst>
              <a:ext uri="{FF2B5EF4-FFF2-40B4-BE49-F238E27FC236}">
                <a16:creationId xmlns:a16="http://schemas.microsoft.com/office/drawing/2014/main" id="{79C67349-3505-4317-A8F0-6D9448714A0F}"/>
              </a:ext>
            </a:extLst>
          </p:cNvPr>
          <p:cNvSpPr>
            <a:spLocks noGrp="1"/>
          </p:cNvSpPr>
          <p:nvPr>
            <p:ph type="body" idx="1"/>
          </p:nvPr>
        </p:nvSpPr>
        <p:spPr/>
        <p:txBody>
          <a:bodyPr/>
          <a:lstStyle/>
          <a:p>
            <a:r>
              <a:rPr lang="en-US" b="0" i="0" u="none" strike="noStrike" baseline="0" dirty="0">
                <a:solidFill>
                  <a:prstClr val="black"/>
                </a:solidFill>
              </a:rPr>
              <a:t>A. More than 10 MHz</a:t>
            </a:r>
          </a:p>
          <a:p>
            <a:r>
              <a:rPr lang="en-US" b="1" i="0" u="none" strike="noStrike" baseline="0" dirty="0">
                <a:solidFill>
                  <a:prstClr val="black"/>
                </a:solidFill>
              </a:rPr>
              <a:t>B. About 6 MHz</a:t>
            </a:r>
          </a:p>
          <a:p>
            <a:r>
              <a:rPr lang="en-US" b="0" i="0" u="none" strike="noStrike" baseline="0" dirty="0">
                <a:solidFill>
                  <a:prstClr val="black"/>
                </a:solidFill>
              </a:rPr>
              <a:t>C. About 3 MHz</a:t>
            </a:r>
          </a:p>
          <a:p>
            <a:r>
              <a:rPr lang="en-US" b="0" i="0" u="none" strike="noStrike" baseline="0" dirty="0">
                <a:solidFill>
                  <a:prstClr val="black"/>
                </a:solidFill>
              </a:rPr>
              <a:t>D. About 1 MHz</a:t>
            </a:r>
          </a:p>
          <a:p>
            <a:pPr algn="r"/>
            <a:r>
              <a:rPr lang="fr-FR" sz="1600" b="0" i="0" u="none" strike="noStrike" baseline="0" dirty="0" smtClean="0">
                <a:solidFill>
                  <a:prstClr val="black"/>
                </a:solidFill>
              </a:rPr>
              <a:t>T8A10 </a:t>
            </a:r>
            <a:r>
              <a:rPr lang="fr-FR" sz="1600" b="0" i="0" u="none" strike="noStrike" baseline="0" dirty="0">
                <a:solidFill>
                  <a:prstClr val="black"/>
                </a:solidFill>
              </a:rPr>
              <a:t>HRLM (5 - 5)</a:t>
            </a:r>
          </a:p>
        </p:txBody>
      </p:sp>
    </p:spTree>
    <p:extLst>
      <p:ext uri="{BB962C8B-B14F-4D97-AF65-F5344CB8AC3E}">
        <p14:creationId xmlns:p14="http://schemas.microsoft.com/office/powerpoint/2010/main" val="80387068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B0B-B50C-4FAE-B5A1-DD702D686FB6}"/>
              </a:ext>
            </a:extLst>
          </p:cNvPr>
          <p:cNvSpPr>
            <a:spLocks noGrp="1"/>
          </p:cNvSpPr>
          <p:nvPr>
            <p:ph type="title"/>
          </p:nvPr>
        </p:nvSpPr>
        <p:spPr/>
        <p:txBody>
          <a:bodyPr/>
          <a:lstStyle/>
          <a:p>
            <a:r>
              <a:rPr lang="en-US" b="0" i="0" u="none" strike="noStrike" baseline="0" dirty="0">
                <a:solidFill>
                  <a:prstClr val="black"/>
                </a:solidFill>
              </a:rPr>
              <a:t>What is the approximate maximum bandwidth required to transmit a CW signal?</a:t>
            </a:r>
          </a:p>
        </p:txBody>
      </p:sp>
      <p:sp>
        <p:nvSpPr>
          <p:cNvPr id="3" name="Text Placeholder 2">
            <a:extLst>
              <a:ext uri="{FF2B5EF4-FFF2-40B4-BE49-F238E27FC236}">
                <a16:creationId xmlns:a16="http://schemas.microsoft.com/office/drawing/2014/main" id="{D1933374-D803-471F-892C-FBF1831803AF}"/>
              </a:ext>
            </a:extLst>
          </p:cNvPr>
          <p:cNvSpPr>
            <a:spLocks noGrp="1"/>
          </p:cNvSpPr>
          <p:nvPr>
            <p:ph type="body" idx="1"/>
          </p:nvPr>
        </p:nvSpPr>
        <p:spPr/>
        <p:txBody>
          <a:bodyPr/>
          <a:lstStyle/>
          <a:p>
            <a:r>
              <a:rPr lang="en-US" b="0" i="0" u="none" strike="noStrike" baseline="0" dirty="0">
                <a:solidFill>
                  <a:prstClr val="black"/>
                </a:solidFill>
              </a:rPr>
              <a:t>A. 2.4 kHz</a:t>
            </a:r>
          </a:p>
          <a:p>
            <a:r>
              <a:rPr lang="en-US" b="0" i="0" u="none" strike="noStrike" baseline="0" dirty="0">
                <a:solidFill>
                  <a:prstClr val="black"/>
                </a:solidFill>
              </a:rPr>
              <a:t>B. 150 Hz</a:t>
            </a:r>
          </a:p>
          <a:p>
            <a:r>
              <a:rPr lang="en-US" b="0" i="0" u="none" strike="noStrike" baseline="0" dirty="0">
                <a:solidFill>
                  <a:prstClr val="black"/>
                </a:solidFill>
              </a:rPr>
              <a:t>C. 1000 Hz</a:t>
            </a:r>
          </a:p>
          <a:p>
            <a:r>
              <a:rPr lang="en-US" b="0" i="0" u="none" strike="noStrike" baseline="0" dirty="0">
                <a:solidFill>
                  <a:prstClr val="black"/>
                </a:solidFill>
              </a:rPr>
              <a:t>D. 15 </a:t>
            </a:r>
            <a:r>
              <a:rPr lang="en-US" b="0" i="0" u="none" strike="noStrike" baseline="0" dirty="0" smtClean="0">
                <a:solidFill>
                  <a:prstClr val="black"/>
                </a:solidFill>
              </a:rPr>
              <a:t>kHz</a:t>
            </a:r>
          </a:p>
          <a:p>
            <a:pPr algn="r"/>
            <a:r>
              <a:rPr lang="en-US" sz="1600" b="0" i="0" u="none" strike="noStrike" baseline="0" dirty="0" smtClean="0">
                <a:solidFill>
                  <a:prstClr val="black"/>
                </a:solidFill>
              </a:rPr>
              <a:t>T8A11 HRLM (5 - 5)</a:t>
            </a:r>
            <a:endParaRPr lang="en-US" sz="1600" b="0" i="0" u="none" strike="noStrike" baseline="0" dirty="0">
              <a:solidFill>
                <a:prstClr val="black"/>
              </a:solidFill>
            </a:endParaRPr>
          </a:p>
        </p:txBody>
      </p:sp>
    </p:spTree>
    <p:extLst>
      <p:ext uri="{BB962C8B-B14F-4D97-AF65-F5344CB8AC3E}">
        <p14:creationId xmlns:p14="http://schemas.microsoft.com/office/powerpoint/2010/main" val="75161871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A9BA-C301-4798-A975-FDD39A126CF8}"/>
              </a:ext>
            </a:extLst>
          </p:cNvPr>
          <p:cNvSpPr>
            <a:spLocks noGrp="1"/>
          </p:cNvSpPr>
          <p:nvPr>
            <p:ph type="title"/>
          </p:nvPr>
        </p:nvSpPr>
        <p:spPr/>
        <p:txBody>
          <a:bodyPr/>
          <a:lstStyle/>
          <a:p>
            <a:r>
              <a:rPr lang="en-US" b="0" i="0" u="none" strike="noStrike" baseline="0" dirty="0">
                <a:solidFill>
                  <a:prstClr val="black"/>
                </a:solidFill>
              </a:rPr>
              <a:t>What is the approximate maximum bandwidth required to transmit a CW signal?</a:t>
            </a:r>
          </a:p>
        </p:txBody>
      </p:sp>
      <p:sp>
        <p:nvSpPr>
          <p:cNvPr id="3" name="Text Placeholder 2">
            <a:extLst>
              <a:ext uri="{FF2B5EF4-FFF2-40B4-BE49-F238E27FC236}">
                <a16:creationId xmlns:a16="http://schemas.microsoft.com/office/drawing/2014/main" id="{765DB825-10D9-4479-982A-EE199C26ED94}"/>
              </a:ext>
            </a:extLst>
          </p:cNvPr>
          <p:cNvSpPr>
            <a:spLocks noGrp="1"/>
          </p:cNvSpPr>
          <p:nvPr>
            <p:ph type="body" idx="1"/>
          </p:nvPr>
        </p:nvSpPr>
        <p:spPr/>
        <p:txBody>
          <a:bodyPr/>
          <a:lstStyle/>
          <a:p>
            <a:r>
              <a:rPr lang="en-US" b="0" i="0" u="none" strike="noStrike" baseline="0" dirty="0">
                <a:solidFill>
                  <a:prstClr val="black"/>
                </a:solidFill>
              </a:rPr>
              <a:t>A. 2.4 kHz</a:t>
            </a:r>
          </a:p>
          <a:p>
            <a:r>
              <a:rPr lang="en-US" b="1" i="0" u="none" strike="noStrike" baseline="0" dirty="0">
                <a:solidFill>
                  <a:prstClr val="black"/>
                </a:solidFill>
              </a:rPr>
              <a:t>B. 150 Hz</a:t>
            </a:r>
          </a:p>
          <a:p>
            <a:r>
              <a:rPr lang="en-US" b="0" i="0" u="none" strike="noStrike" baseline="0" dirty="0">
                <a:solidFill>
                  <a:prstClr val="black"/>
                </a:solidFill>
              </a:rPr>
              <a:t>C. 1000 Hz</a:t>
            </a:r>
          </a:p>
          <a:p>
            <a:r>
              <a:rPr lang="en-US" b="0" i="0" u="none" strike="noStrike" baseline="0" dirty="0">
                <a:solidFill>
                  <a:prstClr val="black"/>
                </a:solidFill>
              </a:rPr>
              <a:t>D. 15 kHz</a:t>
            </a:r>
          </a:p>
          <a:p>
            <a:pPr algn="r"/>
            <a:r>
              <a:rPr lang="fr-FR" sz="1600" b="0" i="0" u="none" strike="noStrike" baseline="0" dirty="0" smtClean="0">
                <a:solidFill>
                  <a:prstClr val="black"/>
                </a:solidFill>
              </a:rPr>
              <a:t>T8A11 </a:t>
            </a:r>
            <a:r>
              <a:rPr lang="fr-FR" sz="1600" b="0" i="0" u="none" strike="noStrike" baseline="0" dirty="0">
                <a:solidFill>
                  <a:prstClr val="black"/>
                </a:solidFill>
              </a:rPr>
              <a:t>HRLM (5 - 5)</a:t>
            </a:r>
          </a:p>
          <a:p>
            <a:endParaRPr lang="en-US" b="0" i="0" u="none" strike="noStrike" baseline="0" dirty="0">
              <a:solidFill>
                <a:prstClr val="black"/>
              </a:solidFill>
            </a:endParaRPr>
          </a:p>
        </p:txBody>
      </p:sp>
    </p:spTree>
    <p:extLst>
      <p:ext uri="{BB962C8B-B14F-4D97-AF65-F5344CB8AC3E}">
        <p14:creationId xmlns:p14="http://schemas.microsoft.com/office/powerpoint/2010/main" val="175709738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keypad or VFO knob</a:t>
            </a:r>
          </a:p>
          <a:p>
            <a:r>
              <a:rPr lang="en-US" dirty="0" smtClean="0"/>
              <a:t>B. The CTCSS or DTMF encoder</a:t>
            </a:r>
          </a:p>
          <a:p>
            <a:r>
              <a:rPr lang="en-US" dirty="0" smtClean="0"/>
              <a:t>C. The Automatic Frequency Control</a:t>
            </a:r>
          </a:p>
          <a:p>
            <a:r>
              <a:rPr lang="en-US" dirty="0" smtClean="0"/>
              <a:t>D. All of these choices are correct</a:t>
            </a:r>
          </a:p>
          <a:p>
            <a:pPr lvl="1"/>
            <a:r>
              <a:rPr lang="en-US" dirty="0" smtClean="0"/>
              <a:t> T4B02 HRLM (5-6)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can be used to enter the operating frequency on a modern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0140492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The keypad or VFO knob</a:t>
            </a:r>
          </a:p>
          <a:p>
            <a:r>
              <a:rPr lang="en-US" dirty="0" smtClean="0"/>
              <a:t>B. The CTCSS or DTMF encoder</a:t>
            </a:r>
          </a:p>
          <a:p>
            <a:r>
              <a:rPr lang="en-US" dirty="0" smtClean="0"/>
              <a:t>C. The Automatic Frequency Control</a:t>
            </a:r>
          </a:p>
          <a:p>
            <a:r>
              <a:rPr lang="en-US" dirty="0" smtClean="0"/>
              <a:t>D. All of these choices are correct</a:t>
            </a:r>
          </a:p>
          <a:p>
            <a:pPr lvl="1"/>
            <a:r>
              <a:rPr lang="en-US" dirty="0" smtClean="0"/>
              <a:t> T4B02 HRLM (5-6)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can be used to enter the operating frequency on a modern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6217404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rPr>
              <a:t>A. To prevent the radiation of signals when making tests</a:t>
            </a:r>
          </a:p>
          <a:p>
            <a:r>
              <a:rPr lang="en-US" dirty="0">
                <a:latin typeface="Arial" charset="0"/>
              </a:rPr>
              <a:t>B. To prevent over-modulation of your transmitter</a:t>
            </a:r>
          </a:p>
          <a:p>
            <a:r>
              <a:rPr lang="en-US" dirty="0">
                <a:latin typeface="Arial" charset="0"/>
              </a:rPr>
              <a:t>C. To improve the </a:t>
            </a:r>
            <a:r>
              <a:rPr lang="en-US" dirty="0" smtClean="0">
                <a:latin typeface="Arial" charset="0"/>
              </a:rPr>
              <a:t>efficiency of an antenna</a:t>
            </a:r>
            <a:endParaRPr lang="en-US" dirty="0">
              <a:latin typeface="Arial" charset="0"/>
            </a:endParaRPr>
          </a:p>
          <a:p>
            <a:r>
              <a:rPr lang="en-US" dirty="0">
                <a:latin typeface="Arial" charset="0"/>
              </a:rPr>
              <a:t>D. To improve the signal to noise ratio of your receiver</a:t>
            </a:r>
          </a:p>
          <a:p>
            <a:pPr lvl="1"/>
            <a:r>
              <a:rPr lang="en-US" dirty="0">
                <a:latin typeface="Arial" charset="0"/>
                <a:cs typeface="Arial" charset="0"/>
              </a:rPr>
              <a:t> T7C01 HRLM (</a:t>
            </a:r>
            <a:r>
              <a:rPr lang="en-US" dirty="0" smtClean="0">
                <a:latin typeface="Arial" charset="0"/>
                <a:cs typeface="Arial" charset="0"/>
              </a:rPr>
              <a:t>5-7)</a:t>
            </a:r>
            <a:endParaRPr lang="en-US" dirty="0">
              <a:latin typeface="Arial" charset="0"/>
              <a:cs typeface="Arial" charset="0"/>
            </a:endParaRPr>
          </a:p>
        </p:txBody>
      </p:sp>
      <p:sp>
        <p:nvSpPr>
          <p:cNvPr id="4301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What is the primary purpose of a dummy load?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767937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Transmission rates can be increased by a factor equal to the number of separate paths observed</a:t>
            </a:r>
          </a:p>
          <a:p>
            <a:r>
              <a:rPr lang="en-US" dirty="0" smtClean="0"/>
              <a:t>B. Transmission rates must be decreased by a factor equal to the number of separate paths observed</a:t>
            </a:r>
          </a:p>
          <a:p>
            <a:r>
              <a:rPr lang="en-US" dirty="0" smtClean="0"/>
              <a:t>C. No significant changes will occur if the signals are transmitting using FM</a:t>
            </a:r>
          </a:p>
          <a:p>
            <a:r>
              <a:rPr lang="en-US" b="1" dirty="0" smtClean="0"/>
              <a:t>D. Error rates are likely to increase</a:t>
            </a:r>
          </a:p>
          <a:p>
            <a:pPr lvl="1"/>
            <a:r>
              <a:rPr lang="en-US" dirty="0" smtClean="0"/>
              <a:t> T3A10 HRLM (4-3)</a:t>
            </a:r>
          </a:p>
        </p:txBody>
      </p:sp>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may occur if data signals propagate over multiple paths?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27026071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1828800"/>
            <a:ext cx="8382000" cy="429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a:latin typeface="Arial" charset="0"/>
              </a:rPr>
              <a:t>A. To prevent the radiation of signals when making tests</a:t>
            </a:r>
          </a:p>
          <a:p>
            <a:r>
              <a:rPr lang="en-US" dirty="0">
                <a:latin typeface="Arial" charset="0"/>
              </a:rPr>
              <a:t>B. To prevent over-modulation of your transmitter</a:t>
            </a:r>
          </a:p>
          <a:p>
            <a:r>
              <a:rPr lang="en-US" dirty="0">
                <a:latin typeface="Arial" charset="0"/>
              </a:rPr>
              <a:t>C. To improve the efficiency of an antenna</a:t>
            </a:r>
          </a:p>
          <a:p>
            <a:r>
              <a:rPr lang="en-US" dirty="0">
                <a:latin typeface="Arial" charset="0"/>
              </a:rPr>
              <a:t>D. To improve the signal to noise ratio of your receiver</a:t>
            </a:r>
          </a:p>
          <a:p>
            <a:pPr lvl="1"/>
            <a:r>
              <a:rPr lang="en-US" dirty="0" smtClean="0">
                <a:latin typeface="Arial" charset="0"/>
                <a:cs typeface="Arial" charset="0"/>
              </a:rPr>
              <a:t>T7C01 </a:t>
            </a:r>
            <a:r>
              <a:rPr lang="en-US" dirty="0">
                <a:latin typeface="Arial" charset="0"/>
                <a:cs typeface="Arial" charset="0"/>
              </a:rPr>
              <a:t>HRLM (</a:t>
            </a:r>
            <a:r>
              <a:rPr lang="en-US" dirty="0" smtClean="0">
                <a:latin typeface="Arial" charset="0"/>
                <a:cs typeface="Arial" charset="0"/>
              </a:rPr>
              <a:t>5-7)    </a:t>
            </a:r>
            <a:endParaRPr lang="en-US" dirty="0">
              <a:latin typeface="Arial" charset="0"/>
              <a:cs typeface="Arial" charset="0"/>
            </a:endParaRPr>
          </a:p>
        </p:txBody>
      </p:sp>
      <p:sp>
        <p:nvSpPr>
          <p:cNvPr id="4403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solidFill>
                  <a:srgbClr val="000000"/>
                </a:solidFill>
                <a:latin typeface="Arial" charset="0"/>
              </a:rPr>
              <a:t>What is the primary purpose of a dummy load?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41963165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BDD2-BEB4-466F-B446-934A9C9449D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should you not set your transmit frequency to be exactly at the edge of an amateur band or sub-band?</a:t>
            </a:r>
          </a:p>
        </p:txBody>
      </p:sp>
      <p:sp>
        <p:nvSpPr>
          <p:cNvPr id="3" name="Text Placeholder 2">
            <a:extLst>
              <a:ext uri="{FF2B5EF4-FFF2-40B4-BE49-F238E27FC236}">
                <a16:creationId xmlns:a16="http://schemas.microsoft.com/office/drawing/2014/main" id="{12E247C6-2359-4A28-8514-4B78B346CE45}"/>
              </a:ext>
            </a:extLst>
          </p:cNvPr>
          <p:cNvSpPr>
            <a:spLocks noGrp="1"/>
          </p:cNvSpPr>
          <p:nvPr>
            <p:ph type="body" idx="1"/>
          </p:nvPr>
        </p:nvSpPr>
        <p:spPr>
          <a:xfrm>
            <a:off x="457200" y="2103437"/>
            <a:ext cx="8229600" cy="4297363"/>
          </a:xfrm>
        </p:spPr>
        <p:txBody>
          <a:bodyPr/>
          <a:lstStyle/>
          <a:p>
            <a:r>
              <a:rPr lang="en-US" b="0" i="0" u="none" strike="noStrike" baseline="0" dirty="0">
                <a:solidFill>
                  <a:prstClr val="black"/>
                </a:solidFill>
                <a:cs typeface="Arial" panose="020B0604020202020204" pitchFamily="34" charset="0"/>
              </a:rPr>
              <a:t>A. To allow for calibration error in the transmitter frequency display</a:t>
            </a:r>
          </a:p>
          <a:p>
            <a:r>
              <a:rPr lang="en-US" b="0" i="0" u="none" strike="noStrike" baseline="0" dirty="0">
                <a:solidFill>
                  <a:prstClr val="black"/>
                </a:solidFill>
                <a:cs typeface="Arial" panose="020B0604020202020204" pitchFamily="34" charset="0"/>
              </a:rPr>
              <a:t>B. So that modulation sidebands do not extend beyond the band edge</a:t>
            </a:r>
          </a:p>
          <a:p>
            <a:r>
              <a:rPr lang="en-US" b="0" i="0" u="none" strike="noStrike" baseline="0" dirty="0">
                <a:solidFill>
                  <a:prstClr val="black"/>
                </a:solidFill>
                <a:cs typeface="Arial" panose="020B0604020202020204" pitchFamily="34" charset="0"/>
              </a:rPr>
              <a:t>C. To allow for transmitter frequency drift</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FCC Rule: [97.101(a), 97.301(a-e)] T1B09 HRLM (5 - 7)</a:t>
            </a:r>
          </a:p>
        </p:txBody>
      </p:sp>
    </p:spTree>
    <p:extLst>
      <p:ext uri="{BB962C8B-B14F-4D97-AF65-F5344CB8AC3E}">
        <p14:creationId xmlns:p14="http://schemas.microsoft.com/office/powerpoint/2010/main" val="208766152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BDD2-BEB4-466F-B446-934A9C9449D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should you not set your transmit frequency to be exactly at the edge of an amateur band or sub-band?</a:t>
            </a:r>
          </a:p>
        </p:txBody>
      </p:sp>
      <p:sp>
        <p:nvSpPr>
          <p:cNvPr id="3" name="Text Placeholder 2">
            <a:extLst>
              <a:ext uri="{FF2B5EF4-FFF2-40B4-BE49-F238E27FC236}">
                <a16:creationId xmlns:a16="http://schemas.microsoft.com/office/drawing/2014/main" id="{12E247C6-2359-4A28-8514-4B78B346CE45}"/>
              </a:ext>
            </a:extLst>
          </p:cNvPr>
          <p:cNvSpPr>
            <a:spLocks noGrp="1"/>
          </p:cNvSpPr>
          <p:nvPr>
            <p:ph type="body" idx="1"/>
          </p:nvPr>
        </p:nvSpPr>
        <p:spPr>
          <a:xfrm>
            <a:off x="457200" y="2103437"/>
            <a:ext cx="8229600" cy="4297363"/>
          </a:xfrm>
        </p:spPr>
        <p:txBody>
          <a:bodyPr/>
          <a:lstStyle/>
          <a:p>
            <a:r>
              <a:rPr lang="en-US" b="0" i="0" u="none" strike="noStrike" baseline="0" dirty="0">
                <a:solidFill>
                  <a:prstClr val="black"/>
                </a:solidFill>
                <a:cs typeface="Arial" panose="020B0604020202020204" pitchFamily="34" charset="0"/>
              </a:rPr>
              <a:t>A. To allow for calibration error in the transmitter frequency display</a:t>
            </a:r>
          </a:p>
          <a:p>
            <a:r>
              <a:rPr lang="en-US" b="0" i="0" u="none" strike="noStrike" baseline="0" dirty="0">
                <a:solidFill>
                  <a:prstClr val="black"/>
                </a:solidFill>
                <a:cs typeface="Arial" panose="020B0604020202020204" pitchFamily="34" charset="0"/>
              </a:rPr>
              <a:t>B. So that modulation sidebands do not extend beyond the band edge</a:t>
            </a:r>
          </a:p>
          <a:p>
            <a:r>
              <a:rPr lang="en-US" b="0" i="0" u="none" strike="noStrike" baseline="0" dirty="0">
                <a:solidFill>
                  <a:prstClr val="black"/>
                </a:solidFill>
                <a:cs typeface="Arial" panose="020B0604020202020204" pitchFamily="34" charset="0"/>
              </a:rPr>
              <a:t>C. To allow for transmitter frequency drift</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FCC Rule: [97.101(a), 97.301(a-e)] T1B09 HRLM (5 - 7)</a:t>
            </a:r>
          </a:p>
        </p:txBody>
      </p:sp>
    </p:spTree>
    <p:extLst>
      <p:ext uri="{BB962C8B-B14F-4D97-AF65-F5344CB8AC3E}">
        <p14:creationId xmlns:p14="http://schemas.microsoft.com/office/powerpoint/2010/main" val="199049851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high-gain amplifier and a TR switch</a:t>
            </a:r>
          </a:p>
          <a:p>
            <a:r>
              <a:rPr lang="en-US" dirty="0" smtClean="0"/>
              <a:t>B. A non-inductive resistor and a heat sink</a:t>
            </a:r>
          </a:p>
          <a:p>
            <a:r>
              <a:rPr lang="en-US" dirty="0" smtClean="0"/>
              <a:t>C. A low voltage power supply and a DC relay</a:t>
            </a:r>
          </a:p>
          <a:p>
            <a:r>
              <a:rPr lang="en-US" dirty="0" smtClean="0"/>
              <a:t>D. A 50 ohm reactance used to terminate transmission </a:t>
            </a:r>
          </a:p>
          <a:p>
            <a:pPr lvl="1"/>
            <a:r>
              <a:rPr lang="en-US" dirty="0" smtClean="0"/>
              <a:t> T7C12 HRLM (5-7)</a:t>
            </a:r>
          </a:p>
        </p:txBody>
      </p:sp>
      <p:sp>
        <p:nvSpPr>
          <p:cNvPr id="73730" name="Title 1"/>
          <p:cNvSpPr>
            <a:spLocks noGrp="1"/>
          </p:cNvSpPr>
          <p:nvPr>
            <p:ph type="title"/>
          </p:nvPr>
        </p:nvSpPr>
        <p:spPr bwMode="auto">
          <a:xfrm>
            <a:off x="457200" y="3810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 dummy load consist of?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20168083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high-gain amplifier and a TR switch</a:t>
            </a:r>
          </a:p>
          <a:p>
            <a:r>
              <a:rPr lang="en-US" b="1" dirty="0" smtClean="0"/>
              <a:t>B. A non-inductive resistor and a heat sink</a:t>
            </a:r>
          </a:p>
          <a:p>
            <a:r>
              <a:rPr lang="en-US" dirty="0" smtClean="0"/>
              <a:t>C. A low voltage power supply and a DC relay</a:t>
            </a:r>
          </a:p>
          <a:p>
            <a:r>
              <a:rPr lang="en-US" dirty="0" smtClean="0"/>
              <a:t>D. A 50 ohm reactance used to terminate transmission </a:t>
            </a:r>
          </a:p>
          <a:p>
            <a:pPr lvl="1"/>
            <a:r>
              <a:rPr lang="en-US" dirty="0" smtClean="0"/>
              <a:t> T7C12 HRLM (5-7)</a:t>
            </a:r>
          </a:p>
        </p:txBody>
      </p:sp>
      <p:sp>
        <p:nvSpPr>
          <p:cNvPr id="73730" name="Title 1"/>
          <p:cNvSpPr>
            <a:spLocks noGrp="1"/>
          </p:cNvSpPr>
          <p:nvPr>
            <p:ph type="title"/>
          </p:nvPr>
        </p:nvSpPr>
        <p:spPr bwMode="auto">
          <a:xfrm>
            <a:off x="457200" y="3810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does a dummy load consist of?</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p14="http://schemas.microsoft.com/office/powerpoint/2010/main" val="393876615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Enable the CTCSS tones</a:t>
            </a:r>
          </a:p>
          <a:p>
            <a:r>
              <a:rPr lang="en-US" dirty="0" smtClean="0"/>
              <a:t>B. Store the frequency in a memory channel</a:t>
            </a:r>
          </a:p>
          <a:p>
            <a:r>
              <a:rPr lang="en-US" dirty="0" smtClean="0"/>
              <a:t>C. Disable the CTCSS tones</a:t>
            </a:r>
          </a:p>
          <a:p>
            <a:r>
              <a:rPr lang="en-US" dirty="0" smtClean="0"/>
              <a:t>D. Use the scan mode to select the desired frequency</a:t>
            </a:r>
          </a:p>
          <a:p>
            <a:pPr lvl="1"/>
            <a:r>
              <a:rPr lang="en-US" dirty="0" smtClean="0"/>
              <a:t> T4B04 HRLM (5-7)</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way to enable quick access to a favorite frequency on your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402415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Enable the CTCSS tones</a:t>
            </a:r>
          </a:p>
          <a:p>
            <a:r>
              <a:rPr lang="en-US" b="1" dirty="0" smtClean="0"/>
              <a:t>B. Store the frequency in a memory channel</a:t>
            </a:r>
          </a:p>
          <a:p>
            <a:r>
              <a:rPr lang="en-US" dirty="0" smtClean="0"/>
              <a:t>C. Disable the CTCSS tones</a:t>
            </a:r>
          </a:p>
          <a:p>
            <a:r>
              <a:rPr lang="en-US" dirty="0" smtClean="0"/>
              <a:t>D. Use the scan mode to select the desired frequency</a:t>
            </a:r>
          </a:p>
          <a:p>
            <a:pPr lvl="1"/>
            <a:r>
              <a:rPr lang="en-US" dirty="0" smtClean="0"/>
              <a:t> T4B04 HRLM (5-7)</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way to enable quick access to a favorite frequency on your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03722799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Pre-transmission tuning to reduce transmitter harmonic emission</a:t>
            </a:r>
          </a:p>
          <a:p>
            <a:r>
              <a:rPr lang="en-US" dirty="0" smtClean="0"/>
              <a:t>B. Precise tone transmissions used to limit repeater access to only certain signals</a:t>
            </a:r>
          </a:p>
          <a:p>
            <a:r>
              <a:rPr lang="en-US" dirty="0" smtClean="0"/>
              <a:t>C. A primary transformer tuner use to match antennas</a:t>
            </a:r>
          </a:p>
          <a:p>
            <a:r>
              <a:rPr lang="en-US" dirty="0" smtClean="0"/>
              <a:t>D. The push to talk function which switches between receive and transmit</a:t>
            </a:r>
          </a:p>
          <a:p>
            <a:pPr lvl="1"/>
            <a:r>
              <a:rPr lang="en-US" dirty="0" smtClean="0"/>
              <a:t> T7A07 HRLM (5-7)</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"PTT"?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489262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Pre-transmission tuning to reduce transmitter harmonic emission</a:t>
            </a:r>
          </a:p>
          <a:p>
            <a:r>
              <a:rPr lang="en-US" dirty="0" smtClean="0"/>
              <a:t>B. Precise tone transmissions used to limit repeater access to only certain signals</a:t>
            </a:r>
          </a:p>
          <a:p>
            <a:r>
              <a:rPr lang="en-US" dirty="0" smtClean="0"/>
              <a:t>C. A primary transformer tuner use to match antennas</a:t>
            </a:r>
          </a:p>
          <a:p>
            <a:r>
              <a:rPr lang="en-US" b="1" dirty="0" smtClean="0"/>
              <a:t>D. The push to talk function which switches between receive and transmit</a:t>
            </a:r>
          </a:p>
          <a:p>
            <a:pPr lvl="1"/>
            <a:r>
              <a:rPr lang="en-US" dirty="0" smtClean="0"/>
              <a:t> T7A07 HRLM (5-7)</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"PTT"?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394256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Receiver Input Tone</a:t>
            </a:r>
          </a:p>
          <a:p>
            <a:r>
              <a:rPr lang="en-US" smtClean="0"/>
              <a:t>B. Receiver Incremental Tuning</a:t>
            </a:r>
          </a:p>
          <a:p>
            <a:r>
              <a:rPr lang="en-US" smtClean="0"/>
              <a:t>C. Rectifier Inverter Test</a:t>
            </a:r>
          </a:p>
          <a:p>
            <a:r>
              <a:rPr lang="en-US" smtClean="0"/>
              <a:t>D. Remote Input Transmitter</a:t>
            </a:r>
          </a:p>
          <a:p>
            <a:pPr lvl="1"/>
            <a:r>
              <a:rPr lang="en-US" smtClean="0"/>
              <a:t> T4B07 HRLM (5-7)</a:t>
            </a:r>
          </a:p>
        </p:txBody>
      </p:sp>
      <p:sp>
        <p:nvSpPr>
          <p:cNvPr id="880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"RIT"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2648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Radio Wave Propagation:</a:t>
            </a:r>
            <a:br>
              <a:rPr lang="en-US" sz="4400" dirty="0">
                <a:latin typeface="Arial" panose="020B0604020202020204" pitchFamily="34" charset="0"/>
              </a:rPr>
            </a:br>
            <a:r>
              <a:rPr lang="en-US" sz="4400" dirty="0">
                <a:latin typeface="Arial" panose="020B0604020202020204" pitchFamily="34" charset="0"/>
              </a:rPr>
              <a:t>Getting from Point A to Point B</a:t>
            </a:r>
          </a:p>
        </p:txBody>
      </p:sp>
      <p:sp>
        <p:nvSpPr>
          <p:cNvPr id="819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ts val="600"/>
              </a:spcBef>
              <a:buFontTx/>
              <a:buChar char="•"/>
            </a:pPr>
            <a:r>
              <a:rPr lang="en-US" sz="3200" dirty="0">
                <a:latin typeface="Arial" panose="020B0604020202020204" pitchFamily="34" charset="0"/>
              </a:rPr>
              <a:t>Radio waves </a:t>
            </a:r>
            <a:r>
              <a:rPr lang="en-US" sz="3200" i="1" dirty="0">
                <a:latin typeface="Arial" panose="020B0604020202020204" pitchFamily="34" charset="0"/>
              </a:rPr>
              <a:t>propagate</a:t>
            </a:r>
            <a:r>
              <a:rPr lang="en-US" sz="3200" dirty="0">
                <a:latin typeface="Arial" panose="020B0604020202020204" pitchFamily="34" charset="0"/>
              </a:rPr>
              <a:t> </a:t>
            </a:r>
            <a:r>
              <a:rPr lang="en-US" sz="3200" dirty="0" smtClean="0">
                <a:latin typeface="Arial" panose="020B0604020202020204" pitchFamily="34" charset="0"/>
              </a:rPr>
              <a:t>in many ways depending on…</a:t>
            </a:r>
            <a:endParaRPr lang="en-US" sz="3200" dirty="0">
              <a:latin typeface="Arial" panose="020B0604020202020204" pitchFamily="34" charset="0"/>
            </a:endParaRPr>
          </a:p>
          <a:p>
            <a:pPr marL="742950" lvl="1" indent="-285750">
              <a:lnSpc>
                <a:spcPct val="90000"/>
              </a:lnSpc>
              <a:spcBef>
                <a:spcPts val="600"/>
              </a:spcBef>
              <a:buFontTx/>
              <a:buChar char="–"/>
            </a:pPr>
            <a:r>
              <a:rPr lang="en-US" sz="2800" dirty="0" smtClean="0">
                <a:latin typeface="Arial" panose="020B0604020202020204" pitchFamily="34" charset="0"/>
              </a:rPr>
              <a:t>Frequency of the wave</a:t>
            </a:r>
          </a:p>
          <a:p>
            <a:pPr marL="742950" lvl="1" indent="-285750">
              <a:lnSpc>
                <a:spcPct val="90000"/>
              </a:lnSpc>
              <a:spcBef>
                <a:spcPts val="600"/>
              </a:spcBef>
              <a:buFontTx/>
              <a:buChar char="–"/>
            </a:pPr>
            <a:r>
              <a:rPr lang="en-US" sz="2800" dirty="0" smtClean="0">
                <a:latin typeface="Arial" panose="020B0604020202020204" pitchFamily="34" charset="0"/>
              </a:rPr>
              <a:t>Characteristics of the environment</a:t>
            </a:r>
            <a:endParaRPr lang="en-US" sz="2800" dirty="0">
              <a:latin typeface="Arial" panose="020B0604020202020204" pitchFamily="34" charset="0"/>
            </a:endParaRPr>
          </a:p>
          <a:p>
            <a:pPr marL="342900" indent="-342900">
              <a:lnSpc>
                <a:spcPct val="90000"/>
              </a:lnSpc>
              <a:spcBef>
                <a:spcPts val="600"/>
              </a:spcBef>
              <a:buFontTx/>
              <a:buChar char="•"/>
            </a:pPr>
            <a:r>
              <a:rPr lang="en-US" sz="3200" dirty="0">
                <a:latin typeface="Arial" panose="020B0604020202020204" pitchFamily="34" charset="0"/>
              </a:rPr>
              <a:t>We will discuss three basic ways:</a:t>
            </a:r>
          </a:p>
          <a:p>
            <a:pPr marL="742950" lvl="1" indent="-285750">
              <a:lnSpc>
                <a:spcPct val="90000"/>
              </a:lnSpc>
              <a:spcBef>
                <a:spcPts val="600"/>
              </a:spcBef>
              <a:buFontTx/>
              <a:buChar char="–"/>
            </a:pPr>
            <a:r>
              <a:rPr lang="en-US" sz="2800" dirty="0">
                <a:latin typeface="Arial" panose="020B0604020202020204" pitchFamily="34" charset="0"/>
              </a:rPr>
              <a:t>Line of </a:t>
            </a:r>
            <a:r>
              <a:rPr lang="en-US" sz="2800" dirty="0" smtClean="0">
                <a:latin typeface="Arial" panose="020B0604020202020204" pitchFamily="34" charset="0"/>
              </a:rPr>
              <a:t>sight</a:t>
            </a:r>
            <a:endParaRPr lang="en-US" sz="2800" dirty="0">
              <a:latin typeface="Arial" panose="020B0604020202020204" pitchFamily="34" charset="0"/>
            </a:endParaRPr>
          </a:p>
          <a:p>
            <a:pPr marL="742950" lvl="1" indent="-285750">
              <a:lnSpc>
                <a:spcPct val="90000"/>
              </a:lnSpc>
              <a:spcBef>
                <a:spcPts val="600"/>
              </a:spcBef>
              <a:buFontTx/>
              <a:buChar char="–"/>
            </a:pPr>
            <a:r>
              <a:rPr lang="en-US" sz="2800" dirty="0">
                <a:latin typeface="Arial" panose="020B0604020202020204" pitchFamily="34" charset="0"/>
              </a:rPr>
              <a:t>Ground wave</a:t>
            </a:r>
          </a:p>
          <a:p>
            <a:pPr marL="742950" lvl="1" indent="-285750">
              <a:lnSpc>
                <a:spcPct val="90000"/>
              </a:lnSpc>
              <a:spcBef>
                <a:spcPts val="600"/>
              </a:spcBef>
              <a:buFontTx/>
              <a:buChar char="–"/>
            </a:pPr>
            <a:r>
              <a:rPr lang="en-US" sz="2800" dirty="0">
                <a:latin typeface="Arial" panose="020B0604020202020204" pitchFamily="34" charset="0"/>
              </a:rPr>
              <a:t>Sky wave</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584458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B1A4-80E0-42DB-A1FB-2C194421CC8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How might fog and light rain affect radio range on the 10 meter and 6 meter bands?</a:t>
            </a:r>
          </a:p>
        </p:txBody>
      </p:sp>
      <p:sp>
        <p:nvSpPr>
          <p:cNvPr id="3" name="Text Placeholder 2">
            <a:extLst>
              <a:ext uri="{FF2B5EF4-FFF2-40B4-BE49-F238E27FC236}">
                <a16:creationId xmlns:a16="http://schemas.microsoft.com/office/drawing/2014/main" id="{FB2B14A4-6937-44DA-8436-03BD856C4496}"/>
              </a:ext>
            </a:extLst>
          </p:cNvPr>
          <p:cNvSpPr>
            <a:spLocks noGrp="1"/>
          </p:cNvSpPr>
          <p:nvPr>
            <p:ph type="body" idx="1"/>
          </p:nvPr>
        </p:nvSpPr>
        <p:spPr/>
        <p:txBody>
          <a:bodyPr/>
          <a:lstStyle/>
          <a:p>
            <a:r>
              <a:rPr lang="en-US" b="0" u="none" strike="noStrike" baseline="0" dirty="0">
                <a:solidFill>
                  <a:prstClr val="black"/>
                </a:solidFill>
                <a:cs typeface="Arial" panose="020B0604020202020204" pitchFamily="34" charset="0"/>
              </a:rPr>
              <a:t>A. Fog and rain absorb these wavelength bands </a:t>
            </a:r>
          </a:p>
          <a:p>
            <a:r>
              <a:rPr lang="en-US" b="0" u="none" strike="noStrike" baseline="0" dirty="0">
                <a:solidFill>
                  <a:prstClr val="black"/>
                </a:solidFill>
                <a:cs typeface="Arial" panose="020B0604020202020204" pitchFamily="34" charset="0"/>
              </a:rPr>
              <a:t>B. Fog and light rain will have little effect on these bands</a:t>
            </a:r>
          </a:p>
          <a:p>
            <a:r>
              <a:rPr lang="en-US" b="0" u="none" strike="noStrike" baseline="0" dirty="0">
                <a:solidFill>
                  <a:prstClr val="black"/>
                </a:solidFill>
                <a:cs typeface="Arial" panose="020B0604020202020204" pitchFamily="34" charset="0"/>
              </a:rPr>
              <a:t>C. Fog and rain will deflect these signals</a:t>
            </a:r>
          </a:p>
          <a:p>
            <a:r>
              <a:rPr lang="en-US" b="0" u="none" strike="noStrike" baseline="0" dirty="0">
                <a:solidFill>
                  <a:prstClr val="black"/>
                </a:solidFill>
                <a:cs typeface="Arial" panose="020B0604020202020204" pitchFamily="34" charset="0"/>
              </a:rPr>
              <a:t>D. Fog and rain will increase radio range</a:t>
            </a:r>
          </a:p>
          <a:p>
            <a:pPr algn="r"/>
            <a:r>
              <a:rPr lang="en-US" b="0" u="none" strike="noStrike" baseline="0" dirty="0">
                <a:solidFill>
                  <a:prstClr val="black"/>
                </a:solidFill>
                <a:cs typeface="Arial" panose="020B0604020202020204" pitchFamily="34" charset="0"/>
              </a:rPr>
              <a:t> </a:t>
            </a:r>
            <a:r>
              <a:rPr lang="en-US" sz="1600" b="0" u="none" strike="noStrike" baseline="0" dirty="0">
                <a:solidFill>
                  <a:prstClr val="black"/>
                </a:solidFill>
                <a:cs typeface="Arial" panose="020B0604020202020204" pitchFamily="34" charset="0"/>
              </a:rPr>
              <a:t>T3A12 HRLM (4 - 2)</a:t>
            </a:r>
          </a:p>
        </p:txBody>
      </p:sp>
    </p:spTree>
    <p:extLst>
      <p:ext uri="{BB962C8B-B14F-4D97-AF65-F5344CB8AC3E}">
        <p14:creationId xmlns:p14="http://schemas.microsoft.com/office/powerpoint/2010/main" val="301120485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Receiver Input Tone</a:t>
            </a:r>
          </a:p>
          <a:p>
            <a:r>
              <a:rPr lang="en-US" b="1" smtClean="0"/>
              <a:t>B. Receiver Incremental Tuning</a:t>
            </a:r>
          </a:p>
          <a:p>
            <a:r>
              <a:rPr lang="en-US" smtClean="0"/>
              <a:t>C. Rectifier Inverter Test</a:t>
            </a:r>
          </a:p>
          <a:p>
            <a:r>
              <a:rPr lang="en-US" smtClean="0"/>
              <a:t>D. Remote Input Transmitter</a:t>
            </a:r>
          </a:p>
          <a:p>
            <a:pPr lvl="1"/>
            <a:r>
              <a:rPr lang="en-US" smtClean="0"/>
              <a:t> T4B07 HRLM (5-7)</a:t>
            </a:r>
          </a:p>
        </p:txBody>
      </p:sp>
      <p:sp>
        <p:nvSpPr>
          <p:cNvPr id="890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"RIT"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14056272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E8E4-7980-4CEE-981E-766F57E46AC8}"/>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electronic </a:t>
            </a:r>
            <a:r>
              <a:rPr lang="en-US" b="0" i="0" u="none" strike="noStrike" baseline="0" dirty="0" err="1">
                <a:solidFill>
                  <a:prstClr val="black"/>
                </a:solidFill>
                <a:cs typeface="Arial" panose="020B0604020202020204" pitchFamily="34" charset="0"/>
              </a:rPr>
              <a:t>keyer</a:t>
            </a:r>
            <a:r>
              <a:rPr lang="en-US" b="0" i="0" u="none" strike="noStrike" baseline="0" dirty="0">
                <a:solidFill>
                  <a:prstClr val="black"/>
                </a:solidFill>
                <a:cs typeface="Arial" panose="020B0604020202020204" pitchFamily="34" charset="0"/>
              </a:rPr>
              <a:t>?</a:t>
            </a:r>
          </a:p>
        </p:txBody>
      </p:sp>
      <p:sp>
        <p:nvSpPr>
          <p:cNvPr id="3" name="Text Placeholder 2">
            <a:extLst>
              <a:ext uri="{FF2B5EF4-FFF2-40B4-BE49-F238E27FC236}">
                <a16:creationId xmlns:a16="http://schemas.microsoft.com/office/drawing/2014/main" id="{F126EBC1-72A2-4423-ADB9-BFA12AF19465}"/>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device for switching antennas from transmit to receive</a:t>
            </a:r>
          </a:p>
          <a:p>
            <a:r>
              <a:rPr lang="en-US" b="0" i="0" u="none" strike="noStrike" baseline="0" dirty="0">
                <a:solidFill>
                  <a:prstClr val="black"/>
                </a:solidFill>
                <a:cs typeface="Arial" panose="020B0604020202020204" pitchFamily="34" charset="0"/>
              </a:rPr>
              <a:t>B. A device for voice activated switching from receive to transmit</a:t>
            </a:r>
          </a:p>
          <a:p>
            <a:r>
              <a:rPr lang="en-US" b="0" i="0" u="none" strike="noStrike" baseline="0" dirty="0">
                <a:solidFill>
                  <a:prstClr val="black"/>
                </a:solidFill>
                <a:cs typeface="Arial" panose="020B0604020202020204" pitchFamily="34" charset="0"/>
              </a:rPr>
              <a:t>C. A device that assists in manual sending of Morse code</a:t>
            </a:r>
          </a:p>
          <a:p>
            <a:r>
              <a:rPr lang="en-US" b="0" i="0" u="none" strike="noStrike" baseline="0" dirty="0">
                <a:solidFill>
                  <a:prstClr val="black"/>
                </a:solidFill>
                <a:cs typeface="Arial" panose="020B0604020202020204" pitchFamily="34" charset="0"/>
              </a:rPr>
              <a:t>D. An interlock to prevent unauthorized use of a radio </a:t>
            </a:r>
          </a:p>
          <a:p>
            <a:pPr algn="r"/>
            <a:r>
              <a:rPr lang="en-US" sz="1600" b="0" i="0" u="none" strike="noStrike" baseline="0" dirty="0">
                <a:solidFill>
                  <a:prstClr val="black"/>
                </a:solidFill>
                <a:cs typeface="Arial" panose="020B0604020202020204" pitchFamily="34" charset="0"/>
              </a:rPr>
              <a:t> T8D14 HRLM (5 - 7)</a:t>
            </a:r>
          </a:p>
        </p:txBody>
      </p:sp>
    </p:spTree>
    <p:extLst>
      <p:ext uri="{BB962C8B-B14F-4D97-AF65-F5344CB8AC3E}">
        <p14:creationId xmlns:p14="http://schemas.microsoft.com/office/powerpoint/2010/main" val="104756369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E8E4-7980-4CEE-981E-766F57E46AC8}"/>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electronic </a:t>
            </a:r>
            <a:r>
              <a:rPr lang="en-US" b="0" i="0" u="none" strike="noStrike" baseline="0" dirty="0" err="1">
                <a:solidFill>
                  <a:prstClr val="black"/>
                </a:solidFill>
                <a:cs typeface="Arial" panose="020B0604020202020204" pitchFamily="34" charset="0"/>
              </a:rPr>
              <a:t>keyer</a:t>
            </a:r>
            <a:r>
              <a:rPr lang="en-US" b="0" i="0" u="none" strike="noStrike" baseline="0" dirty="0">
                <a:solidFill>
                  <a:prstClr val="black"/>
                </a:solidFill>
                <a:cs typeface="Arial" panose="020B0604020202020204" pitchFamily="34" charset="0"/>
              </a:rPr>
              <a:t>?</a:t>
            </a:r>
          </a:p>
        </p:txBody>
      </p:sp>
      <p:sp>
        <p:nvSpPr>
          <p:cNvPr id="3" name="Text Placeholder 2">
            <a:extLst>
              <a:ext uri="{FF2B5EF4-FFF2-40B4-BE49-F238E27FC236}">
                <a16:creationId xmlns:a16="http://schemas.microsoft.com/office/drawing/2014/main" id="{F126EBC1-72A2-4423-ADB9-BFA12AF19465}"/>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device for switching antennas from transmit to receive</a:t>
            </a:r>
          </a:p>
          <a:p>
            <a:r>
              <a:rPr lang="en-US" b="0" i="0" u="none" strike="noStrike" baseline="0" dirty="0">
                <a:solidFill>
                  <a:prstClr val="black"/>
                </a:solidFill>
                <a:cs typeface="Arial" panose="020B0604020202020204" pitchFamily="34" charset="0"/>
              </a:rPr>
              <a:t>B. A device for voice activated switching from receive to transmit</a:t>
            </a:r>
          </a:p>
          <a:p>
            <a:r>
              <a:rPr lang="en-US" b="1" i="0" u="none" strike="noStrike" baseline="0" dirty="0">
                <a:solidFill>
                  <a:prstClr val="black"/>
                </a:solidFill>
                <a:cs typeface="Arial" panose="020B0604020202020204" pitchFamily="34" charset="0"/>
              </a:rPr>
              <a:t>C. A device that assists in manual sending of Morse code</a:t>
            </a:r>
          </a:p>
          <a:p>
            <a:r>
              <a:rPr lang="en-US" b="0" i="0" u="none" strike="noStrike" baseline="0" dirty="0">
                <a:solidFill>
                  <a:prstClr val="black"/>
                </a:solidFill>
                <a:cs typeface="Arial" panose="020B0604020202020204" pitchFamily="34" charset="0"/>
              </a:rPr>
              <a:t>D. An interlock to prevent unauthorized use of a radio </a:t>
            </a:r>
          </a:p>
          <a:p>
            <a:pPr algn="r"/>
            <a:r>
              <a:rPr lang="en-US" sz="1600" b="0" i="0" u="none" strike="noStrike" baseline="0" dirty="0">
                <a:solidFill>
                  <a:prstClr val="black"/>
                </a:solidFill>
                <a:cs typeface="Arial" panose="020B0604020202020204" pitchFamily="34" charset="0"/>
              </a:rPr>
              <a:t> T8D14 HRLM (5 - 7)</a:t>
            </a:r>
          </a:p>
        </p:txBody>
      </p:sp>
    </p:spTree>
    <p:extLst>
      <p:ext uri="{BB962C8B-B14F-4D97-AF65-F5344CB8AC3E}">
        <p14:creationId xmlns:p14="http://schemas.microsoft.com/office/powerpoint/2010/main" val="252583293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Talk louder into the microphone</a:t>
            </a:r>
          </a:p>
          <a:p>
            <a:r>
              <a:rPr lang="en-US" dirty="0" smtClean="0"/>
              <a:t>B. Let the transceiver cool off</a:t>
            </a:r>
          </a:p>
          <a:p>
            <a:r>
              <a:rPr lang="en-US" dirty="0" smtClean="0"/>
              <a:t>C. Change to a higher power level</a:t>
            </a:r>
          </a:p>
          <a:p>
            <a:r>
              <a:rPr lang="en-US" dirty="0" smtClean="0"/>
              <a:t>D. Talk farther away from the microphone</a:t>
            </a:r>
          </a:p>
          <a:p>
            <a:pPr lvl="1"/>
            <a:r>
              <a:rPr lang="en-US" dirty="0" smtClean="0"/>
              <a:t> T7B01 HRLM (5-8)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you do if you are told your FM handheld or mobile transceiver is over-deviating?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3252046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Talk louder into the microphone</a:t>
            </a:r>
          </a:p>
          <a:p>
            <a:r>
              <a:rPr lang="en-US" dirty="0" smtClean="0"/>
              <a:t>B. Let the transceiver cool off</a:t>
            </a:r>
          </a:p>
          <a:p>
            <a:r>
              <a:rPr lang="en-US" dirty="0" smtClean="0"/>
              <a:t>C. Change to a higher power level</a:t>
            </a:r>
          </a:p>
          <a:p>
            <a:r>
              <a:rPr lang="en-US" b="1" dirty="0" smtClean="0"/>
              <a:t>D. Talk farther away from the microphone</a:t>
            </a:r>
          </a:p>
          <a:p>
            <a:pPr lvl="1"/>
            <a:r>
              <a:rPr lang="en-US" dirty="0" smtClean="0"/>
              <a:t> T7B01 HRLM (5-8)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you do if you are told your FM handheld or mobile transceiver is over-deviating?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00812504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output power might be too high</a:t>
            </a:r>
          </a:p>
          <a:p>
            <a:r>
              <a:rPr lang="en-US" dirty="0" smtClean="0"/>
              <a:t>B. The output signal might become distorted</a:t>
            </a:r>
          </a:p>
          <a:p>
            <a:r>
              <a:rPr lang="en-US" dirty="0" smtClean="0"/>
              <a:t>C. The frequency might vary</a:t>
            </a:r>
          </a:p>
          <a:p>
            <a:r>
              <a:rPr lang="en-US" dirty="0" smtClean="0"/>
              <a:t>D. The SWR might increase</a:t>
            </a:r>
          </a:p>
          <a:p>
            <a:pPr lvl="1"/>
            <a:r>
              <a:rPr lang="en-US" dirty="0" smtClean="0"/>
              <a:t> T4B01 HRLM (5-8)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happen if a transmitter is operated with the microphone gain set too high?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4901840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output power might be too high</a:t>
            </a:r>
          </a:p>
          <a:p>
            <a:r>
              <a:rPr lang="en-US" b="1" dirty="0" smtClean="0"/>
              <a:t>B. The output signal might become distorted</a:t>
            </a:r>
          </a:p>
          <a:p>
            <a:r>
              <a:rPr lang="en-US" dirty="0" smtClean="0"/>
              <a:t>C. The frequency might vary</a:t>
            </a:r>
          </a:p>
          <a:p>
            <a:r>
              <a:rPr lang="en-US" dirty="0" smtClean="0"/>
              <a:t>D. The SWR might increase</a:t>
            </a:r>
          </a:p>
          <a:p>
            <a:pPr lvl="1"/>
            <a:r>
              <a:rPr lang="en-US" dirty="0" smtClean="0"/>
              <a:t> T4B01 HRLM (5-8)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happen if a transmitter is operated with the microphone gain set too high?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0124803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A5E-9FC2-410D-81D6-E111665E2FAC}"/>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might be the problem if a repeater user says your transmissions are breaking up on voice peaks?</a:t>
            </a:r>
          </a:p>
        </p:txBody>
      </p:sp>
      <p:sp>
        <p:nvSpPr>
          <p:cNvPr id="3" name="Text Placeholder 2">
            <a:extLst>
              <a:ext uri="{FF2B5EF4-FFF2-40B4-BE49-F238E27FC236}">
                <a16:creationId xmlns:a16="http://schemas.microsoft.com/office/drawing/2014/main" id="{99F81AAB-8AB8-4191-8F93-C877440A82D5}"/>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You have the incorrect offset</a:t>
            </a:r>
          </a:p>
          <a:p>
            <a:r>
              <a:rPr lang="en-US" b="0" i="0" u="none" strike="noStrike" baseline="0" dirty="0">
                <a:solidFill>
                  <a:srgbClr val="000000"/>
                </a:solidFill>
                <a:cs typeface="Arial" panose="020B0604020202020204" pitchFamily="34" charset="0"/>
              </a:rPr>
              <a:t>B. You need to talk louder </a:t>
            </a:r>
          </a:p>
          <a:p>
            <a:r>
              <a:rPr lang="en-US" b="0" i="0" u="none" strike="noStrike" baseline="0" dirty="0">
                <a:solidFill>
                  <a:srgbClr val="000000"/>
                </a:solidFill>
                <a:cs typeface="Arial" panose="020B0604020202020204" pitchFamily="34" charset="0"/>
              </a:rPr>
              <a:t>C. You are talking too loudly</a:t>
            </a:r>
          </a:p>
          <a:p>
            <a:r>
              <a:rPr lang="en-US" b="0" i="0" u="none" strike="noStrike" baseline="0" dirty="0">
                <a:solidFill>
                  <a:srgbClr val="000000"/>
                </a:solidFill>
                <a:cs typeface="Arial" panose="020B0604020202020204" pitchFamily="34" charset="0"/>
              </a:rPr>
              <a:t>D. Your transmit power is too high</a:t>
            </a:r>
          </a:p>
          <a:p>
            <a:pPr algn="r"/>
            <a:r>
              <a:rPr lang="en-US" sz="1600" b="0" i="0" u="none" strike="noStrike" baseline="0" dirty="0">
                <a:solidFill>
                  <a:srgbClr val="000000"/>
                </a:solidFill>
                <a:cs typeface="Arial" panose="020B0604020202020204" pitchFamily="34" charset="0"/>
              </a:rPr>
              <a:t> T2B05 HRLM (5 - 8)</a:t>
            </a:r>
          </a:p>
        </p:txBody>
      </p:sp>
    </p:spTree>
    <p:extLst>
      <p:ext uri="{BB962C8B-B14F-4D97-AF65-F5344CB8AC3E}">
        <p14:creationId xmlns:p14="http://schemas.microsoft.com/office/powerpoint/2010/main" val="34049223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A5E-9FC2-410D-81D6-E111665E2FAC}"/>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might be the problem if a repeater user says your transmissions are breaking up on voice peaks?</a:t>
            </a:r>
          </a:p>
        </p:txBody>
      </p:sp>
      <p:sp>
        <p:nvSpPr>
          <p:cNvPr id="3" name="Text Placeholder 2">
            <a:extLst>
              <a:ext uri="{FF2B5EF4-FFF2-40B4-BE49-F238E27FC236}">
                <a16:creationId xmlns:a16="http://schemas.microsoft.com/office/drawing/2014/main" id="{99F81AAB-8AB8-4191-8F93-C877440A82D5}"/>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You have the incorrect offset</a:t>
            </a:r>
          </a:p>
          <a:p>
            <a:r>
              <a:rPr lang="en-US" b="0" i="0" u="none" strike="noStrike" baseline="0" dirty="0">
                <a:solidFill>
                  <a:srgbClr val="000000"/>
                </a:solidFill>
                <a:cs typeface="Arial" panose="020B0604020202020204" pitchFamily="34" charset="0"/>
              </a:rPr>
              <a:t>B. You need to talk louder </a:t>
            </a:r>
          </a:p>
          <a:p>
            <a:r>
              <a:rPr lang="en-US" b="1" i="0" u="none" strike="noStrike" baseline="0" dirty="0">
                <a:solidFill>
                  <a:srgbClr val="000000"/>
                </a:solidFill>
                <a:cs typeface="Arial" panose="020B0604020202020204" pitchFamily="34" charset="0"/>
              </a:rPr>
              <a:t>C. You are talking too loudly</a:t>
            </a:r>
          </a:p>
          <a:p>
            <a:r>
              <a:rPr lang="en-US" b="0" i="0" u="none" strike="noStrike" baseline="0" dirty="0">
                <a:solidFill>
                  <a:srgbClr val="000000"/>
                </a:solidFill>
                <a:cs typeface="Arial" panose="020B0604020202020204" pitchFamily="34" charset="0"/>
              </a:rPr>
              <a:t>D. Your transmit power is too high</a:t>
            </a:r>
          </a:p>
          <a:p>
            <a:pPr algn="r"/>
            <a:r>
              <a:rPr lang="en-US" sz="1600" b="0" i="0" u="none" strike="noStrike" baseline="0" dirty="0">
                <a:solidFill>
                  <a:srgbClr val="000000"/>
                </a:solidFill>
                <a:cs typeface="Arial" panose="020B0604020202020204" pitchFamily="34" charset="0"/>
              </a:rPr>
              <a:t> T2B05 HRLM (5 - 8)</a:t>
            </a:r>
          </a:p>
        </p:txBody>
      </p:sp>
    </p:spTree>
    <p:extLst>
      <p:ext uri="{BB962C8B-B14F-4D97-AF65-F5344CB8AC3E}">
        <p14:creationId xmlns:p14="http://schemas.microsoft.com/office/powerpoint/2010/main" val="112626938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set the highest level of volume desired</a:t>
            </a:r>
          </a:p>
          <a:p>
            <a:r>
              <a:rPr lang="en-US" dirty="0" smtClean="0"/>
              <a:t>B. To set the transmitter power level</a:t>
            </a:r>
          </a:p>
          <a:p>
            <a:r>
              <a:rPr lang="en-US" dirty="0" smtClean="0"/>
              <a:t>C. To adjust the Automatic Gain Control</a:t>
            </a:r>
          </a:p>
          <a:p>
            <a:r>
              <a:rPr lang="en-US" dirty="0" smtClean="0"/>
              <a:t>D. To mute receiver output noise when no signal is being received</a:t>
            </a:r>
          </a:p>
          <a:p>
            <a:pPr lvl="1"/>
            <a:r>
              <a:rPr lang="en-US" dirty="0" smtClean="0"/>
              <a:t> T4B03 HRLM (5-9)</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the squelch control on a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6648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B1A4-80E0-42DB-A1FB-2C194421CC8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How might fog and light rain affect radio range on the 10 meter and 6 meter bands?</a:t>
            </a:r>
          </a:p>
        </p:txBody>
      </p:sp>
      <p:sp>
        <p:nvSpPr>
          <p:cNvPr id="3" name="Text Placeholder 2">
            <a:extLst>
              <a:ext uri="{FF2B5EF4-FFF2-40B4-BE49-F238E27FC236}">
                <a16:creationId xmlns:a16="http://schemas.microsoft.com/office/drawing/2014/main" id="{FB2B14A4-6937-44DA-8436-03BD856C4496}"/>
              </a:ext>
            </a:extLst>
          </p:cNvPr>
          <p:cNvSpPr>
            <a:spLocks noGrp="1"/>
          </p:cNvSpPr>
          <p:nvPr>
            <p:ph type="body" idx="1"/>
          </p:nvPr>
        </p:nvSpPr>
        <p:spPr/>
        <p:txBody>
          <a:bodyPr/>
          <a:lstStyle/>
          <a:p>
            <a:r>
              <a:rPr lang="en-US" b="0" u="none" strike="noStrike" baseline="0" dirty="0">
                <a:solidFill>
                  <a:prstClr val="black"/>
                </a:solidFill>
                <a:cs typeface="Arial" panose="020B0604020202020204" pitchFamily="34" charset="0"/>
              </a:rPr>
              <a:t>A. Fog and rain absorb these wavelength bands </a:t>
            </a:r>
          </a:p>
          <a:p>
            <a:r>
              <a:rPr lang="en-US" b="0" u="none" strike="noStrike" baseline="0" dirty="0">
                <a:solidFill>
                  <a:prstClr val="black"/>
                </a:solidFill>
                <a:cs typeface="Arial" panose="020B0604020202020204" pitchFamily="34" charset="0"/>
              </a:rPr>
              <a:t>B. Fog and light rain will have little effect on these bands</a:t>
            </a:r>
          </a:p>
          <a:p>
            <a:r>
              <a:rPr lang="en-US" b="1" u="none" strike="noStrike" baseline="0" dirty="0">
                <a:solidFill>
                  <a:prstClr val="black"/>
                </a:solidFill>
                <a:cs typeface="Arial" panose="020B0604020202020204" pitchFamily="34" charset="0"/>
              </a:rPr>
              <a:t>C. Fog and rain will deflect these signals</a:t>
            </a:r>
          </a:p>
          <a:p>
            <a:r>
              <a:rPr lang="en-US" b="0" u="none" strike="noStrike" baseline="0" dirty="0">
                <a:solidFill>
                  <a:prstClr val="black"/>
                </a:solidFill>
                <a:cs typeface="Arial" panose="020B0604020202020204" pitchFamily="34" charset="0"/>
              </a:rPr>
              <a:t>D. Fog and rain will increase radio range</a:t>
            </a:r>
          </a:p>
          <a:p>
            <a:pPr algn="r"/>
            <a:r>
              <a:rPr lang="en-US" b="0" u="none" strike="noStrike" baseline="0" dirty="0">
                <a:solidFill>
                  <a:prstClr val="black"/>
                </a:solidFill>
                <a:cs typeface="Arial" panose="020B0604020202020204" pitchFamily="34" charset="0"/>
              </a:rPr>
              <a:t> </a:t>
            </a:r>
            <a:r>
              <a:rPr lang="en-US" sz="1600" b="0" u="none" strike="noStrike" baseline="0" dirty="0">
                <a:solidFill>
                  <a:prstClr val="black"/>
                </a:solidFill>
                <a:cs typeface="Arial" panose="020B0604020202020204" pitchFamily="34" charset="0"/>
              </a:rPr>
              <a:t>T3A12 HRLM (4 - 2)</a:t>
            </a:r>
          </a:p>
        </p:txBody>
      </p:sp>
    </p:spTree>
    <p:extLst>
      <p:ext uri="{BB962C8B-B14F-4D97-AF65-F5344CB8AC3E}">
        <p14:creationId xmlns:p14="http://schemas.microsoft.com/office/powerpoint/2010/main" val="96875619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set the highest level of volume desired</a:t>
            </a:r>
          </a:p>
          <a:p>
            <a:r>
              <a:rPr lang="en-US" dirty="0" smtClean="0"/>
              <a:t>B. To set the transmitter power level</a:t>
            </a:r>
          </a:p>
          <a:p>
            <a:r>
              <a:rPr lang="en-US" dirty="0" smtClean="0"/>
              <a:t>C. To adjust the Automatic Gain Control</a:t>
            </a:r>
          </a:p>
          <a:p>
            <a:r>
              <a:rPr lang="en-US" b="1" dirty="0" smtClean="0"/>
              <a:t>D. To mute receiver output noise when no signal is being received</a:t>
            </a:r>
          </a:p>
          <a:p>
            <a:pPr lvl="1"/>
            <a:r>
              <a:rPr lang="en-US" dirty="0" smtClean="0"/>
              <a:t> T4B03 HRLM (5-9)</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the squelch control on a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08610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Permits monitoring several modes at once</a:t>
            </a:r>
          </a:p>
          <a:p>
            <a:r>
              <a:rPr lang="en-US" dirty="0" smtClean="0"/>
              <a:t>B. Permits noise or interference reduction by selecting a bandwidth matching the mode</a:t>
            </a:r>
          </a:p>
          <a:p>
            <a:r>
              <a:rPr lang="en-US" dirty="0" smtClean="0"/>
              <a:t>C. Increases the number of frequencies that can be stored in memory</a:t>
            </a:r>
          </a:p>
          <a:p>
            <a:r>
              <a:rPr lang="en-US" dirty="0" smtClean="0"/>
              <a:t>D. Increases the amount of offset between receive and transmit frequencies</a:t>
            </a:r>
          </a:p>
          <a:p>
            <a:pPr lvl="1"/>
            <a:r>
              <a:rPr lang="en-US" dirty="0" smtClean="0"/>
              <a:t> T4B08 HRLM (5-9)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advantage of having multiple receive bandwidth choices on a multimode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456192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Permits monitoring several modes at once</a:t>
            </a:r>
          </a:p>
          <a:p>
            <a:r>
              <a:rPr lang="en-US" b="1" dirty="0" smtClean="0"/>
              <a:t>B. Permits noise or interference reduction by selecting a bandwidth matching the mode</a:t>
            </a:r>
          </a:p>
          <a:p>
            <a:r>
              <a:rPr lang="en-US" dirty="0" smtClean="0"/>
              <a:t>C. Increases the number of frequencies that can be stored in memory</a:t>
            </a:r>
          </a:p>
          <a:p>
            <a:r>
              <a:rPr lang="en-US" dirty="0" smtClean="0"/>
              <a:t>D. Increases the amount of offset between receive and transmit frequencies</a:t>
            </a:r>
          </a:p>
          <a:p>
            <a:pPr lvl="1"/>
            <a:r>
              <a:rPr lang="en-US" dirty="0" smtClean="0"/>
              <a:t> T4B08 HRLM (5-9)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advantage of having multiple receive bandwidth choices on a multimode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5893179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500 Hz</a:t>
            </a:r>
          </a:p>
          <a:p>
            <a:r>
              <a:rPr lang="en-US" dirty="0" smtClean="0"/>
              <a:t>B. 1000 Hz</a:t>
            </a:r>
          </a:p>
          <a:p>
            <a:r>
              <a:rPr lang="en-US" dirty="0" smtClean="0"/>
              <a:t>C. 2400 Hz</a:t>
            </a:r>
          </a:p>
          <a:p>
            <a:r>
              <a:rPr lang="en-US" dirty="0" smtClean="0"/>
              <a:t>D. 5000 Hz</a:t>
            </a:r>
          </a:p>
          <a:p>
            <a:pPr lvl="1"/>
            <a:r>
              <a:rPr lang="en-US" dirty="0" smtClean="0"/>
              <a:t> T4B09 HRLM (5-9)</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an appropriate receive filter bandwidth for minimizing noise and interference for SSB reception?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6706154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500 Hz</a:t>
            </a:r>
          </a:p>
          <a:p>
            <a:r>
              <a:rPr lang="en-US" dirty="0" smtClean="0"/>
              <a:t>B. 1000 Hz</a:t>
            </a:r>
          </a:p>
          <a:p>
            <a:r>
              <a:rPr lang="en-US" b="1" dirty="0" smtClean="0"/>
              <a:t>C. 2400 Hz</a:t>
            </a:r>
          </a:p>
          <a:p>
            <a:r>
              <a:rPr lang="en-US" dirty="0" smtClean="0"/>
              <a:t>D. 5000 Hz</a:t>
            </a:r>
          </a:p>
          <a:p>
            <a:pPr lvl="1"/>
            <a:r>
              <a:rPr lang="en-US" dirty="0" smtClean="0"/>
              <a:t> T4B09 HRLM (5-9)</a:t>
            </a:r>
          </a:p>
        </p:txBody>
      </p:sp>
      <p:sp>
        <p:nvSpPr>
          <p:cNvPr id="2" name="Title 1"/>
          <p:cNvSpPr>
            <a:spLocks noGrp="1"/>
          </p:cNvSpPr>
          <p:nvPr>
            <p:ph type="title"/>
          </p:nvPr>
        </p:nvSpPr>
        <p:spPr/>
        <p:txBody>
          <a:bodyPr>
            <a:normAutofit fontScale="90000"/>
          </a:bodyPr>
          <a:lstStyle/>
          <a:p>
            <a:pPr>
              <a:defRPr/>
            </a:pPr>
            <a:r>
              <a:rPr lang="en-US" dirty="0">
                <a:solidFill>
                  <a:srgbClr val="000000"/>
                </a:solidFill>
                <a:latin typeface="Arial"/>
                <a:ea typeface="ＭＳ Ｐゴシック" charset="0"/>
              </a:rPr>
              <a:t>Which of the following is an appropriate receive filter bandwidth for minimizing noise and interference for SSB reception?</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174031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500 Hz</a:t>
            </a:r>
          </a:p>
          <a:p>
            <a:r>
              <a:rPr lang="en-US" dirty="0" smtClean="0"/>
              <a:t>B. 1000 Hz</a:t>
            </a:r>
          </a:p>
          <a:p>
            <a:r>
              <a:rPr lang="en-US" dirty="0" smtClean="0"/>
              <a:t>C. 2400 Hz</a:t>
            </a:r>
          </a:p>
          <a:p>
            <a:r>
              <a:rPr lang="en-US" dirty="0" smtClean="0"/>
              <a:t>D. 5000 Hz</a:t>
            </a:r>
          </a:p>
          <a:p>
            <a:pPr lvl="1"/>
            <a:r>
              <a:rPr lang="en-US" dirty="0" smtClean="0"/>
              <a:t> T4B10 HRLM (5-9)</a:t>
            </a:r>
          </a:p>
        </p:txBody>
      </p:sp>
      <p:sp>
        <p:nvSpPr>
          <p:cNvPr id="2" name="Title 1"/>
          <p:cNvSpPr>
            <a:spLocks noGrp="1"/>
          </p:cNvSpPr>
          <p:nvPr>
            <p:ph type="title"/>
          </p:nvPr>
        </p:nvSpPr>
        <p:spPr/>
        <p:txBody>
          <a:bodyPr>
            <a:normAutofit fontScale="90000"/>
          </a:bodyPr>
          <a:lstStyle/>
          <a:p>
            <a:pPr>
              <a:defRPr/>
            </a:pPr>
            <a:r>
              <a:rPr lang="en-US" dirty="0">
                <a:solidFill>
                  <a:srgbClr val="000000"/>
                </a:solidFill>
                <a:latin typeface="Arial"/>
                <a:ea typeface="ＭＳ Ｐゴシック" charset="0"/>
              </a:rPr>
              <a:t>Which of the following is an appropriate receive filter bandwidth for minimizing noise and interference for </a:t>
            </a:r>
            <a:r>
              <a:rPr lang="en-US" dirty="0" smtClean="0">
                <a:solidFill>
                  <a:srgbClr val="000000"/>
                </a:solidFill>
                <a:latin typeface="Arial"/>
                <a:ea typeface="ＭＳ Ｐゴシック" charset="0"/>
              </a:rPr>
              <a:t>CW </a:t>
            </a:r>
            <a:r>
              <a:rPr lang="en-US" dirty="0">
                <a:solidFill>
                  <a:srgbClr val="000000"/>
                </a:solidFill>
                <a:latin typeface="Arial"/>
                <a:ea typeface="ＭＳ Ｐゴシック" charset="0"/>
              </a:rPr>
              <a:t>reception?</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68076484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500 Hz</a:t>
            </a:r>
          </a:p>
          <a:p>
            <a:r>
              <a:rPr lang="en-US" dirty="0" smtClean="0"/>
              <a:t>B. 1000 Hz</a:t>
            </a:r>
          </a:p>
          <a:p>
            <a:r>
              <a:rPr lang="en-US" dirty="0" smtClean="0"/>
              <a:t>C. 2400 Hz</a:t>
            </a:r>
          </a:p>
          <a:p>
            <a:r>
              <a:rPr lang="en-US" dirty="0" smtClean="0"/>
              <a:t>D. 5000 Hz</a:t>
            </a:r>
          </a:p>
          <a:p>
            <a:pPr lvl="1"/>
            <a:r>
              <a:rPr lang="en-US" dirty="0" smtClean="0"/>
              <a:t> T4B10 HRLM (5-9)</a:t>
            </a:r>
          </a:p>
        </p:txBody>
      </p:sp>
      <p:sp>
        <p:nvSpPr>
          <p:cNvPr id="2" name="Title 1"/>
          <p:cNvSpPr>
            <a:spLocks noGrp="1"/>
          </p:cNvSpPr>
          <p:nvPr>
            <p:ph type="title"/>
          </p:nvPr>
        </p:nvSpPr>
        <p:spPr/>
        <p:txBody>
          <a:bodyPr>
            <a:normAutofit fontScale="90000"/>
          </a:bodyPr>
          <a:lstStyle/>
          <a:p>
            <a:pPr>
              <a:defRPr/>
            </a:pPr>
            <a:r>
              <a:rPr lang="en-US" dirty="0">
                <a:solidFill>
                  <a:srgbClr val="000000"/>
                </a:solidFill>
                <a:latin typeface="Arial"/>
                <a:ea typeface="ＭＳ Ｐゴシック" charset="0"/>
              </a:rPr>
              <a:t>Which of the following is an appropriate receive filter bandwidth for minimizing noise and interference for </a:t>
            </a:r>
            <a:r>
              <a:rPr lang="en-US" dirty="0" smtClean="0">
                <a:solidFill>
                  <a:srgbClr val="000000"/>
                </a:solidFill>
                <a:latin typeface="Arial"/>
                <a:ea typeface="ＭＳ Ｐゴシック" charset="0"/>
              </a:rPr>
              <a:t>CW </a:t>
            </a:r>
            <a:r>
              <a:rPr lang="en-US" dirty="0">
                <a:solidFill>
                  <a:srgbClr val="000000"/>
                </a:solidFill>
                <a:latin typeface="Arial"/>
                <a:ea typeface="ＭＳ Ｐゴシック" charset="0"/>
              </a:rPr>
              <a:t>reception?</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7393261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keep received audio relatively constant</a:t>
            </a:r>
          </a:p>
          <a:p>
            <a:r>
              <a:rPr lang="en-US" dirty="0" smtClean="0"/>
              <a:t>B. To protect an antenna from lightning</a:t>
            </a:r>
          </a:p>
          <a:p>
            <a:r>
              <a:rPr lang="en-US" dirty="0" smtClean="0"/>
              <a:t>C. To eliminate RF on the station cabling</a:t>
            </a:r>
          </a:p>
          <a:p>
            <a:r>
              <a:rPr lang="en-US" dirty="0" smtClean="0"/>
              <a:t>D. an asymmetric goniometer control used for antenna matching </a:t>
            </a:r>
          </a:p>
          <a:p>
            <a:pPr lvl="1"/>
            <a:r>
              <a:rPr lang="en-US" dirty="0" smtClean="0"/>
              <a:t> T4B11 HRLM (5-9)</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the function of automatic gain control, or AGC?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27978763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To keep received audio relatively constant</a:t>
            </a:r>
          </a:p>
          <a:p>
            <a:r>
              <a:rPr lang="en-US" dirty="0" smtClean="0"/>
              <a:t>B. To protect an antenna from lightning</a:t>
            </a:r>
          </a:p>
          <a:p>
            <a:r>
              <a:rPr lang="en-US" dirty="0" smtClean="0"/>
              <a:t>C. To eliminate RF on the station cabling</a:t>
            </a:r>
          </a:p>
          <a:p>
            <a:r>
              <a:rPr lang="en-US" dirty="0" smtClean="0"/>
              <a:t>D. an asymmetric goniometer control used for antenna matching </a:t>
            </a:r>
          </a:p>
          <a:p>
            <a:pPr lvl="1"/>
            <a:r>
              <a:rPr lang="en-US" dirty="0" smtClean="0"/>
              <a:t> T4B11 HRLM (5-9)</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the function of automatic gain control, or AGC?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219856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Linearity</a:t>
            </a:r>
          </a:p>
          <a:p>
            <a:r>
              <a:rPr lang="en-US" dirty="0" smtClean="0"/>
              <a:t>B. Sensitivity</a:t>
            </a:r>
          </a:p>
          <a:p>
            <a:r>
              <a:rPr lang="en-US" dirty="0" smtClean="0"/>
              <a:t>C. Selectivity</a:t>
            </a:r>
          </a:p>
          <a:p>
            <a:r>
              <a:rPr lang="en-US" dirty="0" smtClean="0"/>
              <a:t>D. Total Harmonic Distortion</a:t>
            </a:r>
          </a:p>
          <a:p>
            <a:pPr lvl="1"/>
            <a:r>
              <a:rPr lang="en-US" dirty="0" smtClean="0"/>
              <a:t> T7A01 HRLM (5-9)</a:t>
            </a:r>
          </a:p>
        </p:txBody>
      </p:sp>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term describes the ability of a receiver to detect the presence of a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5552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868E-6CEF-4FB7-904C-49B16727D9E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weather condition would decrease range at microwave frequencies?</a:t>
            </a:r>
          </a:p>
        </p:txBody>
      </p:sp>
      <p:sp>
        <p:nvSpPr>
          <p:cNvPr id="3" name="Text Placeholder 2">
            <a:extLst>
              <a:ext uri="{FF2B5EF4-FFF2-40B4-BE49-F238E27FC236}">
                <a16:creationId xmlns:a16="http://schemas.microsoft.com/office/drawing/2014/main" id="{7EF233A0-7FEA-478B-A228-ABD8FFC5A490}"/>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High winds</a:t>
            </a:r>
          </a:p>
          <a:p>
            <a:r>
              <a:rPr lang="en-US" b="0" i="0" u="none" strike="noStrike" baseline="0" dirty="0">
                <a:solidFill>
                  <a:prstClr val="black"/>
                </a:solidFill>
                <a:cs typeface="Arial" panose="020B0604020202020204" pitchFamily="34" charset="0"/>
              </a:rPr>
              <a:t>B. Low barometric pressure</a:t>
            </a:r>
          </a:p>
          <a:p>
            <a:r>
              <a:rPr lang="en-US" b="0" i="0" u="none" strike="noStrike" baseline="0" dirty="0">
                <a:solidFill>
                  <a:prstClr val="black"/>
                </a:solidFill>
                <a:cs typeface="Arial" panose="020B0604020202020204" pitchFamily="34" charset="0"/>
              </a:rPr>
              <a:t>C. Precipitation </a:t>
            </a:r>
          </a:p>
          <a:p>
            <a:r>
              <a:rPr lang="en-US" b="0" i="0" u="none" strike="noStrike" baseline="0" dirty="0">
                <a:solidFill>
                  <a:prstClr val="black"/>
                </a:solidFill>
                <a:cs typeface="Arial" panose="020B0604020202020204" pitchFamily="34" charset="0"/>
              </a:rPr>
              <a:t>D. Colder temperatures</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T3A13 HRLM (4 - 2)</a:t>
            </a:r>
          </a:p>
        </p:txBody>
      </p:sp>
    </p:spTree>
    <p:extLst>
      <p:ext uri="{BB962C8B-B14F-4D97-AF65-F5344CB8AC3E}">
        <p14:creationId xmlns:p14="http://schemas.microsoft.com/office/powerpoint/2010/main" val="42786228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Linearity</a:t>
            </a:r>
          </a:p>
          <a:p>
            <a:r>
              <a:rPr lang="en-US" b="1" dirty="0" smtClean="0"/>
              <a:t>B. Sensitivity</a:t>
            </a:r>
          </a:p>
          <a:p>
            <a:r>
              <a:rPr lang="en-US" dirty="0" smtClean="0"/>
              <a:t>C. Selectivity</a:t>
            </a:r>
          </a:p>
          <a:p>
            <a:r>
              <a:rPr lang="en-US" dirty="0" smtClean="0"/>
              <a:t>D. Total Harmonic Distortion</a:t>
            </a:r>
          </a:p>
          <a:p>
            <a:pPr lvl="1"/>
            <a:r>
              <a:rPr lang="en-US" dirty="0" smtClean="0"/>
              <a:t> T7A01 HRLM (5-9)</a:t>
            </a:r>
          </a:p>
        </p:txBody>
      </p:sp>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term describes the ability of a receiver to detect the presence of a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2523530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Discrimination ratio</a:t>
            </a:r>
          </a:p>
          <a:p>
            <a:r>
              <a:rPr lang="en-US" dirty="0" smtClean="0"/>
              <a:t>B. Sensitivity</a:t>
            </a:r>
          </a:p>
          <a:p>
            <a:r>
              <a:rPr lang="en-US" dirty="0" smtClean="0"/>
              <a:t>C. Selectivity</a:t>
            </a:r>
          </a:p>
          <a:p>
            <a:r>
              <a:rPr lang="en-US" dirty="0" smtClean="0"/>
              <a:t>D. Harmonic Distortion</a:t>
            </a:r>
          </a:p>
          <a:p>
            <a:pPr lvl="1"/>
            <a:r>
              <a:rPr lang="en-US" dirty="0" smtClean="0"/>
              <a:t> T7A04 HRLM (5-9)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term describes the ability of a receiver to discriminate between multiple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9996224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Discrimination ratio</a:t>
            </a:r>
          </a:p>
          <a:p>
            <a:r>
              <a:rPr lang="en-US" dirty="0" smtClean="0"/>
              <a:t>B. Sensitivity</a:t>
            </a:r>
          </a:p>
          <a:p>
            <a:r>
              <a:rPr lang="en-US" b="1" dirty="0" smtClean="0"/>
              <a:t>C. Selectivity</a:t>
            </a:r>
          </a:p>
          <a:p>
            <a:r>
              <a:rPr lang="en-US" dirty="0" smtClean="0"/>
              <a:t>D. Harmonic Distortion</a:t>
            </a:r>
          </a:p>
          <a:p>
            <a:pPr lvl="1"/>
            <a:r>
              <a:rPr lang="en-US" dirty="0" smtClean="0"/>
              <a:t> T7A04 HRLM (5-9)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term describes the ability of a receiver to discriminate between multiple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11953457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Between the antenna and receiver</a:t>
            </a:r>
          </a:p>
          <a:p>
            <a:r>
              <a:rPr lang="en-US" dirty="0" smtClean="0"/>
              <a:t>B. At the output of the transmitter's power amplifier</a:t>
            </a:r>
          </a:p>
          <a:p>
            <a:r>
              <a:rPr lang="en-US" dirty="0" smtClean="0"/>
              <a:t>C. Between a transmitter and antenna tuner</a:t>
            </a:r>
          </a:p>
          <a:p>
            <a:r>
              <a:rPr lang="en-US" dirty="0" smtClean="0"/>
              <a:t>D. At the receiver's audio output</a:t>
            </a:r>
          </a:p>
          <a:p>
            <a:pPr lvl="1"/>
            <a:r>
              <a:rPr lang="en-US" dirty="0" smtClean="0"/>
              <a:t> T7A11 HRLM (5-9)</a:t>
            </a:r>
          </a:p>
        </p:txBody>
      </p:sp>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Where is an RF preamplifier installed?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87791140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Between the antenna and receiver</a:t>
            </a:r>
          </a:p>
          <a:p>
            <a:r>
              <a:rPr lang="en-US" dirty="0" smtClean="0"/>
              <a:t>B. At the output of the transmitter's power amplifier</a:t>
            </a:r>
          </a:p>
          <a:p>
            <a:r>
              <a:rPr lang="en-US" dirty="0" smtClean="0"/>
              <a:t>C. Between a transmitter and antenna tuner</a:t>
            </a:r>
          </a:p>
          <a:p>
            <a:r>
              <a:rPr lang="en-US" dirty="0" smtClean="0"/>
              <a:t>D. At the receiver's audio output</a:t>
            </a:r>
          </a:p>
          <a:p>
            <a:pPr lvl="1"/>
            <a:r>
              <a:rPr lang="en-US" dirty="0" smtClean="0"/>
              <a:t> T7A11 HRLM (5-9)</a:t>
            </a:r>
          </a:p>
        </p:txBody>
      </p:sp>
      <p:sp>
        <p:nvSpPr>
          <p:cNvPr id="409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Where is an RF preamplifier installed?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4611693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6CB2-A606-408F-9C5D-1378E9DA6A52}"/>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function of the SSB/CW-FM switch on a VHF power amplifier?</a:t>
            </a:r>
          </a:p>
        </p:txBody>
      </p:sp>
      <p:sp>
        <p:nvSpPr>
          <p:cNvPr id="3" name="Text Placeholder 2">
            <a:extLst>
              <a:ext uri="{FF2B5EF4-FFF2-40B4-BE49-F238E27FC236}">
                <a16:creationId xmlns:a16="http://schemas.microsoft.com/office/drawing/2014/main" id="{75F19A9D-EB17-4D40-A9F7-DA49C7B7983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Change the mode of the transmitted signal</a:t>
            </a:r>
          </a:p>
          <a:p>
            <a:r>
              <a:rPr lang="en-US" b="0" i="0" u="none" strike="noStrike" baseline="0" dirty="0">
                <a:solidFill>
                  <a:prstClr val="black"/>
                </a:solidFill>
                <a:cs typeface="Arial" panose="020B0604020202020204" pitchFamily="34" charset="0"/>
              </a:rPr>
              <a:t>B. Set the amplifier for proper operation in the selected mode</a:t>
            </a:r>
          </a:p>
          <a:p>
            <a:r>
              <a:rPr lang="en-US" b="0" i="0" u="none" strike="noStrike" baseline="0" dirty="0">
                <a:solidFill>
                  <a:prstClr val="black"/>
                </a:solidFill>
                <a:cs typeface="Arial" panose="020B0604020202020204" pitchFamily="34" charset="0"/>
              </a:rPr>
              <a:t>C. Change the frequency range of the amplifier to operate in the proper portion of the band</a:t>
            </a:r>
          </a:p>
          <a:p>
            <a:r>
              <a:rPr lang="en-US" b="0" i="0" u="none" strike="noStrike" baseline="0" dirty="0">
                <a:solidFill>
                  <a:prstClr val="black"/>
                </a:solidFill>
                <a:cs typeface="Arial" panose="020B0604020202020204" pitchFamily="34" charset="0"/>
              </a:rPr>
              <a:t>D. Reduce the received signal noise </a:t>
            </a:r>
          </a:p>
          <a:p>
            <a:pPr algn="r"/>
            <a:r>
              <a:rPr lang="en-US" sz="1600" b="0" i="0" u="none" strike="noStrike" baseline="0" dirty="0">
                <a:solidFill>
                  <a:prstClr val="black"/>
                </a:solidFill>
                <a:cs typeface="Arial" panose="020B0604020202020204" pitchFamily="34" charset="0"/>
              </a:rPr>
              <a:t> T7A09 HRLM (5 - 10)</a:t>
            </a:r>
          </a:p>
        </p:txBody>
      </p:sp>
    </p:spTree>
    <p:extLst>
      <p:ext uri="{BB962C8B-B14F-4D97-AF65-F5344CB8AC3E}">
        <p14:creationId xmlns:p14="http://schemas.microsoft.com/office/powerpoint/2010/main" val="393819935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6CB2-A606-408F-9C5D-1378E9DA6A52}"/>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function of the SSB/CW-FM switch on a VHF power amplifier?</a:t>
            </a:r>
          </a:p>
        </p:txBody>
      </p:sp>
      <p:sp>
        <p:nvSpPr>
          <p:cNvPr id="3" name="Text Placeholder 2">
            <a:extLst>
              <a:ext uri="{FF2B5EF4-FFF2-40B4-BE49-F238E27FC236}">
                <a16:creationId xmlns:a16="http://schemas.microsoft.com/office/drawing/2014/main" id="{75F19A9D-EB17-4D40-A9F7-DA49C7B7983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Change the mode of the transmitted signal</a:t>
            </a:r>
          </a:p>
          <a:p>
            <a:r>
              <a:rPr lang="en-US" b="1" i="0" u="none" strike="noStrike" baseline="0" dirty="0">
                <a:solidFill>
                  <a:prstClr val="black"/>
                </a:solidFill>
                <a:cs typeface="Arial" panose="020B0604020202020204" pitchFamily="34" charset="0"/>
              </a:rPr>
              <a:t>B. Set the amplifier for proper operation in the selected mode</a:t>
            </a:r>
          </a:p>
          <a:p>
            <a:r>
              <a:rPr lang="en-US" b="0" i="0" u="none" strike="noStrike" baseline="0" dirty="0">
                <a:solidFill>
                  <a:prstClr val="black"/>
                </a:solidFill>
                <a:cs typeface="Arial" panose="020B0604020202020204" pitchFamily="34" charset="0"/>
              </a:rPr>
              <a:t>C. Change the frequency range of the amplifier to operate in the proper portion of the band</a:t>
            </a:r>
          </a:p>
          <a:p>
            <a:r>
              <a:rPr lang="en-US" b="0" i="0" u="none" strike="noStrike" baseline="0" dirty="0">
                <a:solidFill>
                  <a:prstClr val="black"/>
                </a:solidFill>
                <a:cs typeface="Arial" panose="020B0604020202020204" pitchFamily="34" charset="0"/>
              </a:rPr>
              <a:t>D. Reduce the received signal noise </a:t>
            </a:r>
          </a:p>
          <a:p>
            <a:pPr algn="r"/>
            <a:r>
              <a:rPr lang="en-US" sz="1600" b="0" i="0" u="none" strike="noStrike" baseline="0" dirty="0">
                <a:solidFill>
                  <a:prstClr val="black"/>
                </a:solidFill>
                <a:cs typeface="Arial" panose="020B0604020202020204" pitchFamily="34" charset="0"/>
              </a:rPr>
              <a:t> T7A09 HRLM (5 - 10)</a:t>
            </a:r>
          </a:p>
        </p:txBody>
      </p:sp>
    </p:spTree>
    <p:extLst>
      <p:ext uri="{BB962C8B-B14F-4D97-AF65-F5344CB8AC3E}">
        <p14:creationId xmlns:p14="http://schemas.microsoft.com/office/powerpoint/2010/main" val="81214342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voltage divider</a:t>
            </a:r>
          </a:p>
          <a:p>
            <a:r>
              <a:rPr lang="en-US" dirty="0" smtClean="0"/>
              <a:t>B. An RF power amplifier</a:t>
            </a:r>
          </a:p>
          <a:p>
            <a:r>
              <a:rPr lang="en-US" dirty="0" smtClean="0"/>
              <a:t>C. An impedance network</a:t>
            </a:r>
          </a:p>
          <a:p>
            <a:r>
              <a:rPr lang="en-US" dirty="0" smtClean="0"/>
              <a:t>D. All of these choices are correct</a:t>
            </a:r>
          </a:p>
          <a:p>
            <a:pPr lvl="1"/>
            <a:r>
              <a:rPr lang="en-US" dirty="0" smtClean="0"/>
              <a:t> T7A10 HRLM (5-10)</a:t>
            </a:r>
          </a:p>
        </p:txBody>
      </p:sp>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9340660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voltage divider</a:t>
            </a:r>
          </a:p>
          <a:p>
            <a:r>
              <a:rPr lang="en-US" b="1" dirty="0" smtClean="0"/>
              <a:t>B. An RF power amplifier</a:t>
            </a:r>
          </a:p>
          <a:p>
            <a:r>
              <a:rPr lang="en-US" dirty="0" smtClean="0"/>
              <a:t>C. An impedance network</a:t>
            </a:r>
          </a:p>
          <a:p>
            <a:r>
              <a:rPr lang="en-US" dirty="0" smtClean="0"/>
              <a:t>D. All of these choices are correct</a:t>
            </a:r>
          </a:p>
          <a:p>
            <a:pPr lvl="1"/>
            <a:r>
              <a:rPr lang="en-US" dirty="0" smtClean="0"/>
              <a:t> T7A10 HRLM (5-10)</a:t>
            </a:r>
          </a:p>
        </p:txBody>
      </p:sp>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39839363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BFC2-09E8-443A-8AB6-F3B1A75571A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could be used to remove power line noise or ignition noise?</a:t>
            </a:r>
          </a:p>
        </p:txBody>
      </p:sp>
      <p:sp>
        <p:nvSpPr>
          <p:cNvPr id="3" name="Text Placeholder 2">
            <a:extLst>
              <a:ext uri="{FF2B5EF4-FFF2-40B4-BE49-F238E27FC236}">
                <a16:creationId xmlns:a16="http://schemas.microsoft.com/office/drawing/2014/main" id="{57E21B61-5D4E-4A9E-8288-18722D1DA048}"/>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Squelch</a:t>
            </a:r>
          </a:p>
          <a:p>
            <a:r>
              <a:rPr lang="en-US" b="0" i="0" u="none" strike="noStrike" baseline="0" dirty="0">
                <a:solidFill>
                  <a:prstClr val="black"/>
                </a:solidFill>
                <a:cs typeface="Arial" panose="020B0604020202020204" pitchFamily="34" charset="0"/>
              </a:rPr>
              <a:t>B. Noise blanker</a:t>
            </a:r>
          </a:p>
          <a:p>
            <a:r>
              <a:rPr lang="en-US" b="0" i="0" u="none" strike="noStrike" baseline="0" dirty="0">
                <a:solidFill>
                  <a:prstClr val="black"/>
                </a:solidFill>
                <a:cs typeface="Arial" panose="020B0604020202020204" pitchFamily="34" charset="0"/>
              </a:rPr>
              <a:t>C. Notch filter</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T4B12 HRLM (5 - 10)</a:t>
            </a:r>
          </a:p>
        </p:txBody>
      </p:sp>
    </p:spTree>
    <p:extLst>
      <p:ext uri="{BB962C8B-B14F-4D97-AF65-F5344CB8AC3E}">
        <p14:creationId xmlns:p14="http://schemas.microsoft.com/office/powerpoint/2010/main" val="215902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868E-6CEF-4FB7-904C-49B16727D9E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weather condition would decrease range at microwave frequencies?</a:t>
            </a:r>
          </a:p>
        </p:txBody>
      </p:sp>
      <p:sp>
        <p:nvSpPr>
          <p:cNvPr id="3" name="Text Placeholder 2">
            <a:extLst>
              <a:ext uri="{FF2B5EF4-FFF2-40B4-BE49-F238E27FC236}">
                <a16:creationId xmlns:a16="http://schemas.microsoft.com/office/drawing/2014/main" id="{7EF233A0-7FEA-478B-A228-ABD8FFC5A490}"/>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High winds</a:t>
            </a:r>
          </a:p>
          <a:p>
            <a:r>
              <a:rPr lang="en-US" b="0" i="0" u="none" strike="noStrike" baseline="0" dirty="0">
                <a:solidFill>
                  <a:prstClr val="black"/>
                </a:solidFill>
                <a:cs typeface="Arial" panose="020B0604020202020204" pitchFamily="34" charset="0"/>
              </a:rPr>
              <a:t>B. Low barometric pressure</a:t>
            </a:r>
          </a:p>
          <a:p>
            <a:r>
              <a:rPr lang="en-US" b="1" i="0" u="none" strike="noStrike" baseline="0" dirty="0">
                <a:solidFill>
                  <a:prstClr val="black"/>
                </a:solidFill>
                <a:cs typeface="Arial" panose="020B0604020202020204" pitchFamily="34" charset="0"/>
              </a:rPr>
              <a:t>C. Precipitation </a:t>
            </a:r>
          </a:p>
          <a:p>
            <a:r>
              <a:rPr lang="en-US" b="0" i="0" u="none" strike="noStrike" baseline="0" dirty="0">
                <a:solidFill>
                  <a:prstClr val="black"/>
                </a:solidFill>
                <a:cs typeface="Arial" panose="020B0604020202020204" pitchFamily="34" charset="0"/>
              </a:rPr>
              <a:t>D. Colder temperatures</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T3A13 HRLM (4 - 2)</a:t>
            </a:r>
          </a:p>
        </p:txBody>
      </p:sp>
    </p:spTree>
    <p:extLst>
      <p:ext uri="{BB962C8B-B14F-4D97-AF65-F5344CB8AC3E}">
        <p14:creationId xmlns:p14="http://schemas.microsoft.com/office/powerpoint/2010/main" val="16907930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BFC2-09E8-443A-8AB6-F3B1A75571A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could be used to remove power line noise or ignition noise?</a:t>
            </a:r>
          </a:p>
        </p:txBody>
      </p:sp>
      <p:sp>
        <p:nvSpPr>
          <p:cNvPr id="3" name="Text Placeholder 2">
            <a:extLst>
              <a:ext uri="{FF2B5EF4-FFF2-40B4-BE49-F238E27FC236}">
                <a16:creationId xmlns:a16="http://schemas.microsoft.com/office/drawing/2014/main" id="{57E21B61-5D4E-4A9E-8288-18722D1DA048}"/>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Squelch</a:t>
            </a:r>
          </a:p>
          <a:p>
            <a:r>
              <a:rPr lang="en-US" b="1" i="0" u="none" strike="noStrike" baseline="0" dirty="0">
                <a:solidFill>
                  <a:prstClr val="black"/>
                </a:solidFill>
                <a:cs typeface="Arial" panose="020B0604020202020204" pitchFamily="34" charset="0"/>
              </a:rPr>
              <a:t>B. Noise blanker</a:t>
            </a:r>
          </a:p>
          <a:p>
            <a:r>
              <a:rPr lang="en-US" b="0" i="0" u="none" strike="noStrike" baseline="0" dirty="0">
                <a:solidFill>
                  <a:prstClr val="black"/>
                </a:solidFill>
                <a:cs typeface="Arial" panose="020B0604020202020204" pitchFamily="34" charset="0"/>
              </a:rPr>
              <a:t>C. Notch filter</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T4B12 HRLM (5 - 10)</a:t>
            </a:r>
          </a:p>
        </p:txBody>
      </p:sp>
    </p:spTree>
    <p:extLst>
      <p:ext uri="{BB962C8B-B14F-4D97-AF65-F5344CB8AC3E}">
        <p14:creationId xmlns:p14="http://schemas.microsoft.com/office/powerpoint/2010/main" val="5076068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frequency slightly</a:t>
            </a:r>
          </a:p>
          <a:p>
            <a:r>
              <a:rPr lang="en-US" dirty="0" smtClean="0"/>
              <a:t>B. Decrease the squelch setting</a:t>
            </a:r>
          </a:p>
          <a:p>
            <a:r>
              <a:rPr lang="en-US" dirty="0" smtClean="0"/>
              <a:t>C. Turn on the noise blanker</a:t>
            </a:r>
          </a:p>
          <a:p>
            <a:r>
              <a:rPr lang="en-US" dirty="0" smtClean="0"/>
              <a:t>D. Use the RIT control</a:t>
            </a:r>
          </a:p>
          <a:p>
            <a:pPr lvl="1"/>
            <a:r>
              <a:rPr lang="en-US" dirty="0" smtClean="0"/>
              <a:t> T4B05 HRLM (5-10)</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would reduce ignition interference to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92192751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frequency slightly</a:t>
            </a:r>
          </a:p>
          <a:p>
            <a:r>
              <a:rPr lang="en-US" dirty="0" smtClean="0"/>
              <a:t>B. Decrease the squelch setting</a:t>
            </a:r>
          </a:p>
          <a:p>
            <a:r>
              <a:rPr lang="en-US" b="1" dirty="0" smtClean="0"/>
              <a:t>C. Turn on the noise blanker</a:t>
            </a:r>
          </a:p>
          <a:p>
            <a:r>
              <a:rPr lang="en-US" dirty="0" smtClean="0"/>
              <a:t>D. Use the RIT control</a:t>
            </a:r>
          </a:p>
          <a:p>
            <a:pPr lvl="1"/>
            <a:r>
              <a:rPr lang="en-US" dirty="0" smtClean="0"/>
              <a:t> T4B05 HRLM (5-10)</a:t>
            </a:r>
          </a:p>
        </p:txBody>
      </p:sp>
      <p:sp>
        <p:nvSpPr>
          <p:cNvPr id="849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would reduce ignition interference to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29907226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AGC or limiter</a:t>
            </a:r>
          </a:p>
          <a:p>
            <a:r>
              <a:rPr lang="en-US" dirty="0" smtClean="0"/>
              <a:t>B. The bandwidth selection</a:t>
            </a:r>
          </a:p>
          <a:p>
            <a:r>
              <a:rPr lang="en-US" dirty="0" smtClean="0"/>
              <a:t>C. The tone squelch</a:t>
            </a:r>
          </a:p>
          <a:p>
            <a:r>
              <a:rPr lang="en-US" dirty="0" smtClean="0"/>
              <a:t>D. The receiver RIT or clarifier</a:t>
            </a:r>
          </a:p>
          <a:p>
            <a:pPr lvl="1"/>
            <a:r>
              <a:rPr lang="en-US" dirty="0" smtClean="0"/>
              <a:t> T4B06 HRLM (5-10)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controls could be used if the voice pitch of a single-sideband signal seems too high or low?</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5595689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AGC or limiter</a:t>
            </a:r>
          </a:p>
          <a:p>
            <a:r>
              <a:rPr lang="en-US" dirty="0" smtClean="0"/>
              <a:t>B. The bandwidth selection</a:t>
            </a:r>
          </a:p>
          <a:p>
            <a:r>
              <a:rPr lang="en-US" dirty="0" smtClean="0"/>
              <a:t>C. The tone squelch</a:t>
            </a:r>
          </a:p>
          <a:p>
            <a:r>
              <a:rPr lang="en-US" b="1" dirty="0" smtClean="0"/>
              <a:t>D. The receiver RIT or clarifier</a:t>
            </a:r>
          </a:p>
          <a:p>
            <a:pPr lvl="1"/>
            <a:r>
              <a:rPr lang="en-US" dirty="0" smtClean="0"/>
              <a:t> T4B06 HRLM (5-10)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controls could be used if the voice pitch of a single-sideband signal seems too high or low?</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0061670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High-pass filter</a:t>
            </a:r>
          </a:p>
          <a:p>
            <a:r>
              <a:rPr lang="en-US" dirty="0" smtClean="0"/>
              <a:t>B. Low-pass filter</a:t>
            </a:r>
          </a:p>
          <a:p>
            <a:r>
              <a:rPr lang="en-US" dirty="0" smtClean="0"/>
              <a:t>C. </a:t>
            </a:r>
            <a:r>
              <a:rPr lang="en-US" dirty="0" err="1" smtClean="0"/>
              <a:t>Transverter</a:t>
            </a:r>
            <a:endParaRPr lang="en-US" dirty="0" smtClean="0"/>
          </a:p>
          <a:p>
            <a:r>
              <a:rPr lang="en-US" dirty="0" smtClean="0"/>
              <a:t>D. Phase converter</a:t>
            </a:r>
          </a:p>
          <a:p>
            <a:pPr lvl="1"/>
            <a:r>
              <a:rPr lang="en-US" dirty="0" smtClean="0"/>
              <a:t> T7A06 HRLM (5-11)</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What device converts the RF input and output of a transceiver to another band?</a:t>
            </a:r>
            <a:endParaRPr lang="en-US" dirty="0" smtClean="0">
              <a:solidFill>
                <a:srgbClr val="000000"/>
              </a:solidFill>
              <a:ea typeface="ＭＳ Ｐゴシック"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59414627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High-pass filter</a:t>
            </a:r>
          </a:p>
          <a:p>
            <a:r>
              <a:rPr lang="en-US" dirty="0" smtClean="0"/>
              <a:t>B. Low-pass filter</a:t>
            </a:r>
          </a:p>
          <a:p>
            <a:r>
              <a:rPr lang="en-US" b="1" dirty="0" smtClean="0"/>
              <a:t>C. </a:t>
            </a:r>
            <a:r>
              <a:rPr lang="en-US" b="1" dirty="0" err="1" smtClean="0"/>
              <a:t>Transverter</a:t>
            </a:r>
            <a:endParaRPr lang="en-US" b="1" dirty="0" smtClean="0"/>
          </a:p>
          <a:p>
            <a:r>
              <a:rPr lang="en-US" dirty="0" smtClean="0"/>
              <a:t>D. Phase converter</a:t>
            </a:r>
          </a:p>
          <a:p>
            <a:pPr lvl="1"/>
            <a:r>
              <a:rPr lang="en-US" dirty="0" smtClean="0"/>
              <a:t> T7A06 HRLM (5-11)</a:t>
            </a:r>
          </a:p>
        </p:txBody>
      </p:sp>
      <p:sp>
        <p:nvSpPr>
          <p:cNvPr id="2" name="Title 1"/>
          <p:cNvSpPr>
            <a:spLocks noGrp="1"/>
          </p:cNvSpPr>
          <p:nvPr>
            <p:ph type="title"/>
          </p:nvPr>
        </p:nvSpPr>
        <p:spPr/>
        <p:txBody>
          <a:bodyPr>
            <a:normAutofit/>
          </a:bodyPr>
          <a:lstStyle/>
          <a:p>
            <a:pPr>
              <a:defRPr/>
            </a:pPr>
            <a:r>
              <a:rPr lang="en-US" dirty="0">
                <a:solidFill>
                  <a:prstClr val="black"/>
                </a:solidFill>
                <a:cs typeface="Arial" panose="020B0604020202020204" pitchFamily="34" charset="0"/>
              </a:rPr>
              <a:t>What device converts the RF input and output of a transceiver to another band?</a:t>
            </a:r>
            <a:endParaRPr lang="en-US" dirty="0" smtClean="0">
              <a:solidFill>
                <a:srgbClr val="000000"/>
              </a:solidFill>
              <a:latin typeface="Arial"/>
              <a:ea typeface="ＭＳ Ｐゴシック" charset="0"/>
              <a:cs typeface="+mj-cs"/>
            </a:endParaRP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35684319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t>
            </a:r>
            <a:r>
              <a:rPr lang="en-US" dirty="0" err="1" smtClean="0"/>
              <a:t>Baudot</a:t>
            </a:r>
            <a:endParaRPr lang="en-US" dirty="0" smtClean="0"/>
          </a:p>
          <a:p>
            <a:r>
              <a:rPr lang="en-US" dirty="0" smtClean="0"/>
              <a:t>B. Hamming</a:t>
            </a:r>
          </a:p>
          <a:p>
            <a:r>
              <a:rPr lang="en-US" dirty="0" smtClean="0"/>
              <a:t>C. International Morse</a:t>
            </a:r>
          </a:p>
          <a:p>
            <a:r>
              <a:rPr lang="en-US" dirty="0" smtClean="0"/>
              <a:t>D. </a:t>
            </a:r>
            <a:r>
              <a:rPr lang="en-US" dirty="0"/>
              <a:t>All of these choices are </a:t>
            </a:r>
            <a:r>
              <a:rPr lang="en-US" dirty="0" smtClean="0"/>
              <a:t>correct</a:t>
            </a:r>
          </a:p>
          <a:p>
            <a:pPr lvl="1"/>
            <a:r>
              <a:rPr lang="en-US" dirty="0" smtClean="0"/>
              <a:t> T8D09 HRLM (5-11)</a:t>
            </a:r>
          </a:p>
        </p:txBody>
      </p:sp>
      <p:sp>
        <p:nvSpPr>
          <p:cNvPr id="1249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code is used when sending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2835748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t>
            </a:r>
            <a:r>
              <a:rPr lang="en-US" dirty="0" err="1" smtClean="0"/>
              <a:t>Baudot</a:t>
            </a:r>
            <a:endParaRPr lang="en-US" dirty="0" smtClean="0"/>
          </a:p>
          <a:p>
            <a:r>
              <a:rPr lang="en-US" dirty="0" smtClean="0"/>
              <a:t>B. Hamming</a:t>
            </a:r>
          </a:p>
          <a:p>
            <a:r>
              <a:rPr lang="en-US" b="1" dirty="0" smtClean="0"/>
              <a:t>C. International Morse</a:t>
            </a:r>
          </a:p>
          <a:p>
            <a:r>
              <a:rPr lang="en-US" dirty="0" smtClean="0"/>
              <a:t>D. </a:t>
            </a:r>
            <a:r>
              <a:rPr lang="en-US" dirty="0"/>
              <a:t>All of these choices are </a:t>
            </a:r>
            <a:r>
              <a:rPr lang="en-US" dirty="0" smtClean="0"/>
              <a:t>correct</a:t>
            </a:r>
          </a:p>
          <a:p>
            <a:pPr lvl="1"/>
            <a:r>
              <a:rPr lang="en-US" dirty="0" smtClean="0"/>
              <a:t> T8D09 HRLM (5-11)</a:t>
            </a:r>
          </a:p>
        </p:txBody>
      </p:sp>
      <p:sp>
        <p:nvSpPr>
          <p:cNvPr id="1259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code is used when sending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35888226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For logging contacts and contact information</a:t>
            </a:r>
          </a:p>
          <a:p>
            <a:r>
              <a:rPr lang="en-US" dirty="0" smtClean="0"/>
              <a:t>B. For sending and/or receiving CW</a:t>
            </a:r>
          </a:p>
          <a:p>
            <a:r>
              <a:rPr lang="en-US" dirty="0" smtClean="0"/>
              <a:t>C. For generating and decoding digital signals</a:t>
            </a:r>
          </a:p>
          <a:p>
            <a:r>
              <a:rPr lang="en-US" dirty="0" smtClean="0"/>
              <a:t>D. All of these choices are correct</a:t>
            </a:r>
          </a:p>
          <a:p>
            <a:pPr lvl="1"/>
            <a:r>
              <a:rPr lang="en-US" dirty="0" smtClean="0"/>
              <a:t> T4A02 HRLM (5-11)</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a computer be used as part of an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19554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stratosphere</a:t>
            </a:r>
          </a:p>
          <a:p>
            <a:r>
              <a:rPr lang="en-US" dirty="0" smtClean="0"/>
              <a:t>B. The troposphere</a:t>
            </a:r>
          </a:p>
          <a:p>
            <a:r>
              <a:rPr lang="en-US" dirty="0" smtClean="0"/>
              <a:t>C. The ionosphere</a:t>
            </a:r>
          </a:p>
          <a:p>
            <a:r>
              <a:rPr lang="en-US" dirty="0" smtClean="0"/>
              <a:t>D. The magnetosphere</a:t>
            </a:r>
          </a:p>
          <a:p>
            <a:pPr lvl="1"/>
            <a:r>
              <a:rPr lang="en-US" dirty="0" smtClean="0"/>
              <a:t> T3A11 HRLM (4-3)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part of the atmosphere enables the propagation of radio signals around the world?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5302496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For logging contacts and contact information</a:t>
            </a:r>
          </a:p>
          <a:p>
            <a:r>
              <a:rPr lang="en-US" dirty="0" smtClean="0"/>
              <a:t>B. For sending and/or receiving CW</a:t>
            </a:r>
          </a:p>
          <a:p>
            <a:r>
              <a:rPr lang="en-US" dirty="0" smtClean="0"/>
              <a:t>C. For generating and decoding digital signals</a:t>
            </a:r>
          </a:p>
          <a:p>
            <a:r>
              <a:rPr lang="en-US" b="1" dirty="0" smtClean="0"/>
              <a:t>D. All of these choices are correct</a:t>
            </a:r>
          </a:p>
          <a:p>
            <a:pPr lvl="1"/>
            <a:r>
              <a:rPr lang="en-US" dirty="0" smtClean="0"/>
              <a:t> T4A02 HRLM (5-11)</a:t>
            </a:r>
          </a:p>
        </p:txBody>
      </p:sp>
      <p:sp>
        <p:nvSpPr>
          <p:cNvPr id="706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a computer be used as part of an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9328175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C759-AE6E-44E2-A89E-17586B5AC6C9}"/>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operating activities is supported by digital mode software in the WSJT suite?</a:t>
            </a:r>
          </a:p>
        </p:txBody>
      </p:sp>
      <p:sp>
        <p:nvSpPr>
          <p:cNvPr id="3" name="Text Placeholder 2">
            <a:extLst>
              <a:ext uri="{FF2B5EF4-FFF2-40B4-BE49-F238E27FC236}">
                <a16:creationId xmlns:a16="http://schemas.microsoft.com/office/drawing/2014/main" id="{463FBF3D-A2F6-4061-9E37-7E95D102B4BD}"/>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a:t>
            </a:r>
            <a:r>
              <a:rPr lang="en-US" b="0" i="0" u="none" strike="noStrike" baseline="0" dirty="0" err="1">
                <a:solidFill>
                  <a:prstClr val="black"/>
                </a:solidFill>
                <a:cs typeface="Arial" panose="020B0604020202020204" pitchFamily="34" charset="0"/>
              </a:rPr>
              <a:t>Moonbounce</a:t>
            </a:r>
            <a:r>
              <a:rPr lang="en-US" b="0" i="0" u="none" strike="noStrike" baseline="0" dirty="0">
                <a:solidFill>
                  <a:prstClr val="black"/>
                </a:solidFill>
                <a:cs typeface="Arial" panose="020B0604020202020204" pitchFamily="34" charset="0"/>
              </a:rPr>
              <a:t> or Earth-Moon-Earth</a:t>
            </a:r>
          </a:p>
          <a:p>
            <a:r>
              <a:rPr lang="en-US" b="0" i="0" u="none" strike="noStrike" baseline="0" dirty="0">
                <a:solidFill>
                  <a:prstClr val="black"/>
                </a:solidFill>
                <a:cs typeface="Arial" panose="020B0604020202020204" pitchFamily="34" charset="0"/>
              </a:rPr>
              <a:t>B. Weak-signal propagation beacons</a:t>
            </a:r>
          </a:p>
          <a:p>
            <a:r>
              <a:rPr lang="en-US" b="0" i="0" u="none" strike="noStrike" baseline="0" dirty="0">
                <a:solidFill>
                  <a:prstClr val="black"/>
                </a:solidFill>
                <a:cs typeface="Arial" panose="020B0604020202020204" pitchFamily="34" charset="0"/>
              </a:rPr>
              <a:t>C. Meteor scatter</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T8D10 HRLM (5 - 12)</a:t>
            </a:r>
          </a:p>
        </p:txBody>
      </p:sp>
    </p:spTree>
    <p:extLst>
      <p:ext uri="{BB962C8B-B14F-4D97-AF65-F5344CB8AC3E}">
        <p14:creationId xmlns:p14="http://schemas.microsoft.com/office/powerpoint/2010/main" val="423200808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C759-AE6E-44E2-A89E-17586B5AC6C9}"/>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operating activities is supported by digital mode software in the WSJT suite?</a:t>
            </a:r>
          </a:p>
        </p:txBody>
      </p:sp>
      <p:sp>
        <p:nvSpPr>
          <p:cNvPr id="3" name="Text Placeholder 2">
            <a:extLst>
              <a:ext uri="{FF2B5EF4-FFF2-40B4-BE49-F238E27FC236}">
                <a16:creationId xmlns:a16="http://schemas.microsoft.com/office/drawing/2014/main" id="{463FBF3D-A2F6-4061-9E37-7E95D102B4BD}"/>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a:t>
            </a:r>
            <a:r>
              <a:rPr lang="en-US" b="0" i="0" u="none" strike="noStrike" baseline="0" dirty="0" err="1">
                <a:solidFill>
                  <a:prstClr val="black"/>
                </a:solidFill>
                <a:cs typeface="Arial" panose="020B0604020202020204" pitchFamily="34" charset="0"/>
              </a:rPr>
              <a:t>Moonbounce</a:t>
            </a:r>
            <a:r>
              <a:rPr lang="en-US" b="0" i="0" u="none" strike="noStrike" baseline="0" dirty="0">
                <a:solidFill>
                  <a:prstClr val="black"/>
                </a:solidFill>
                <a:cs typeface="Arial" panose="020B0604020202020204" pitchFamily="34" charset="0"/>
              </a:rPr>
              <a:t> or Earth-Moon-Earth</a:t>
            </a:r>
          </a:p>
          <a:p>
            <a:r>
              <a:rPr lang="en-US" b="0" i="0" u="none" strike="noStrike" baseline="0" dirty="0">
                <a:solidFill>
                  <a:prstClr val="black"/>
                </a:solidFill>
                <a:cs typeface="Arial" panose="020B0604020202020204" pitchFamily="34" charset="0"/>
              </a:rPr>
              <a:t>B. Weak-signal propagation beacons</a:t>
            </a:r>
          </a:p>
          <a:p>
            <a:r>
              <a:rPr lang="en-US" b="0" i="0" u="none" strike="noStrike" baseline="0" dirty="0">
                <a:solidFill>
                  <a:prstClr val="black"/>
                </a:solidFill>
                <a:cs typeface="Arial" panose="020B0604020202020204" pitchFamily="34" charset="0"/>
              </a:rPr>
              <a:t>C. Meteor scatter</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T8D10 HRLM (5 - 12)</a:t>
            </a:r>
          </a:p>
        </p:txBody>
      </p:sp>
    </p:spTree>
    <p:extLst>
      <p:ext uri="{BB962C8B-B14F-4D97-AF65-F5344CB8AC3E}">
        <p14:creationId xmlns:p14="http://schemas.microsoft.com/office/powerpoint/2010/main" val="285395166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F370-D980-41F8-84C0-0F3777F8AE6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best describes Broadband-</a:t>
            </a:r>
            <a:r>
              <a:rPr lang="en-US" b="0" i="0" u="none" strike="noStrike" baseline="0" dirty="0" err="1">
                <a:solidFill>
                  <a:prstClr val="black"/>
                </a:solidFill>
                <a:cs typeface="Arial" panose="020B0604020202020204" pitchFamily="34" charset="0"/>
              </a:rPr>
              <a:t>Hamnet</a:t>
            </a:r>
            <a:r>
              <a:rPr lang="en-US" b="0" i="0" u="none" strike="noStrike" baseline="0" dirty="0">
                <a:solidFill>
                  <a:prstClr val="black"/>
                </a:solidFill>
                <a:cs typeface="Arial" panose="020B0604020202020204" pitchFamily="34" charset="0"/>
              </a:rPr>
              <a:t>™, also referred to as a high-speed multi-media network?</a:t>
            </a:r>
          </a:p>
        </p:txBody>
      </p:sp>
      <p:sp>
        <p:nvSpPr>
          <p:cNvPr id="3" name="Text Placeholder 2">
            <a:extLst>
              <a:ext uri="{FF2B5EF4-FFF2-40B4-BE49-F238E27FC236}">
                <a16:creationId xmlns:a16="http://schemas.microsoft.com/office/drawing/2014/main" id="{65C7E989-C307-4E46-A97F-E38480019E4E}"/>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An amateur-radio-based data network using commercial Wi-Fi gear with modified firmware</a:t>
            </a:r>
          </a:p>
          <a:p>
            <a:r>
              <a:rPr lang="en-US" b="0" i="0" u="none" strike="noStrike" baseline="0" dirty="0">
                <a:solidFill>
                  <a:prstClr val="black"/>
                </a:solidFill>
                <a:cs typeface="Arial" panose="020B0604020202020204" pitchFamily="34" charset="0"/>
              </a:rPr>
              <a:t>B. A wide-bandwidth digital voice mode employing DRM protocols</a:t>
            </a:r>
          </a:p>
          <a:p>
            <a:r>
              <a:rPr lang="en-US" b="0" i="0" u="none" strike="noStrike" baseline="0" dirty="0">
                <a:solidFill>
                  <a:prstClr val="black"/>
                </a:solidFill>
                <a:cs typeface="Arial" panose="020B0604020202020204" pitchFamily="34" charset="0"/>
              </a:rPr>
              <a:t>C. A satellite communications network using modified commercial satellite TV hardware</a:t>
            </a:r>
          </a:p>
          <a:p>
            <a:r>
              <a:rPr lang="en-US" b="0" i="0" u="none" strike="noStrike" baseline="0" dirty="0">
                <a:solidFill>
                  <a:prstClr val="black"/>
                </a:solidFill>
                <a:cs typeface="Arial" panose="020B0604020202020204" pitchFamily="34" charset="0"/>
              </a:rPr>
              <a:t>D. An internet linking protocol used to network repeaters</a:t>
            </a:r>
          </a:p>
          <a:p>
            <a:pPr algn="r"/>
            <a:r>
              <a:rPr lang="en-US" sz="1600" b="0" i="0" u="none" strike="noStrike" baseline="0" dirty="0">
                <a:solidFill>
                  <a:prstClr val="black"/>
                </a:solidFill>
                <a:cs typeface="Arial" panose="020B0604020202020204" pitchFamily="34" charset="0"/>
              </a:rPr>
              <a:t> T8D12 HRLM (5 - 12)</a:t>
            </a:r>
          </a:p>
        </p:txBody>
      </p:sp>
    </p:spTree>
    <p:extLst>
      <p:ext uri="{BB962C8B-B14F-4D97-AF65-F5344CB8AC3E}">
        <p14:creationId xmlns:p14="http://schemas.microsoft.com/office/powerpoint/2010/main" val="14539605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F370-D980-41F8-84C0-0F3777F8AE6F}"/>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best describes Broadband-</a:t>
            </a:r>
            <a:r>
              <a:rPr lang="en-US" b="0" i="0" u="none" strike="noStrike" baseline="0" dirty="0" err="1">
                <a:solidFill>
                  <a:prstClr val="black"/>
                </a:solidFill>
                <a:cs typeface="Arial" panose="020B0604020202020204" pitchFamily="34" charset="0"/>
              </a:rPr>
              <a:t>Hamnet</a:t>
            </a:r>
            <a:r>
              <a:rPr lang="en-US" b="0" i="0" u="none" strike="noStrike" baseline="0" dirty="0">
                <a:solidFill>
                  <a:prstClr val="black"/>
                </a:solidFill>
                <a:cs typeface="Arial" panose="020B0604020202020204" pitchFamily="34" charset="0"/>
              </a:rPr>
              <a:t>™, also referred to as a high-speed multi-media network?</a:t>
            </a:r>
          </a:p>
        </p:txBody>
      </p:sp>
      <p:sp>
        <p:nvSpPr>
          <p:cNvPr id="3" name="Text Placeholder 2">
            <a:extLst>
              <a:ext uri="{FF2B5EF4-FFF2-40B4-BE49-F238E27FC236}">
                <a16:creationId xmlns:a16="http://schemas.microsoft.com/office/drawing/2014/main" id="{65C7E989-C307-4E46-A97F-E38480019E4E}"/>
              </a:ext>
            </a:extLst>
          </p:cNvPr>
          <p:cNvSpPr>
            <a:spLocks noGrp="1"/>
          </p:cNvSpPr>
          <p:nvPr>
            <p:ph type="body" idx="1"/>
          </p:nvPr>
        </p:nvSpPr>
        <p:spPr>
          <a:xfrm>
            <a:off x="457200" y="2179637"/>
            <a:ext cx="8229600" cy="4297363"/>
          </a:xfrm>
        </p:spPr>
        <p:txBody>
          <a:bodyPr/>
          <a:lstStyle/>
          <a:p>
            <a:r>
              <a:rPr lang="en-US" b="1" i="0" u="none" strike="noStrike" baseline="0" dirty="0">
                <a:solidFill>
                  <a:prstClr val="black"/>
                </a:solidFill>
                <a:cs typeface="Arial" panose="020B0604020202020204" pitchFamily="34" charset="0"/>
              </a:rPr>
              <a:t>A. An amateur-radio-based data network using commercial Wi-Fi gear with modified firmware</a:t>
            </a:r>
          </a:p>
          <a:p>
            <a:r>
              <a:rPr lang="en-US" b="0" i="0" u="none" strike="noStrike" baseline="0" dirty="0">
                <a:solidFill>
                  <a:prstClr val="black"/>
                </a:solidFill>
                <a:cs typeface="Arial" panose="020B0604020202020204" pitchFamily="34" charset="0"/>
              </a:rPr>
              <a:t>B. A wide-bandwidth digital voice mode employing DRM protocols</a:t>
            </a:r>
          </a:p>
          <a:p>
            <a:r>
              <a:rPr lang="en-US" b="0" i="0" u="none" strike="noStrike" baseline="0" dirty="0">
                <a:solidFill>
                  <a:prstClr val="black"/>
                </a:solidFill>
                <a:cs typeface="Arial" panose="020B0604020202020204" pitchFamily="34" charset="0"/>
              </a:rPr>
              <a:t>C. A satellite communications network using modified commercial satellite TV hardware</a:t>
            </a:r>
          </a:p>
          <a:p>
            <a:r>
              <a:rPr lang="en-US" b="0" i="0" u="none" strike="noStrike" baseline="0" dirty="0">
                <a:solidFill>
                  <a:prstClr val="black"/>
                </a:solidFill>
                <a:cs typeface="Arial" panose="020B0604020202020204" pitchFamily="34" charset="0"/>
              </a:rPr>
              <a:t>D. An internet linking protocol used to network repeaters</a:t>
            </a:r>
          </a:p>
          <a:p>
            <a:pPr algn="r"/>
            <a:r>
              <a:rPr lang="en-US" sz="1600" b="0" i="0" u="none" strike="noStrike" baseline="0" dirty="0">
                <a:solidFill>
                  <a:prstClr val="black"/>
                </a:solidFill>
                <a:cs typeface="Arial" panose="020B0604020202020204" pitchFamily="34" charset="0"/>
              </a:rPr>
              <a:t> T8D12 HRLM (5 - 12)</a:t>
            </a:r>
          </a:p>
        </p:txBody>
      </p:sp>
    </p:spTree>
    <p:extLst>
      <p:ext uri="{BB962C8B-B14F-4D97-AF65-F5344CB8AC3E}">
        <p14:creationId xmlns:p14="http://schemas.microsoft.com/office/powerpoint/2010/main" val="14815274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287D-A202-4C29-9864-E8C0B960010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FT8?</a:t>
            </a:r>
          </a:p>
        </p:txBody>
      </p:sp>
      <p:sp>
        <p:nvSpPr>
          <p:cNvPr id="3" name="Text Placeholder 2">
            <a:extLst>
              <a:ext uri="{FF2B5EF4-FFF2-40B4-BE49-F238E27FC236}">
                <a16:creationId xmlns:a16="http://schemas.microsoft.com/office/drawing/2014/main" id="{0CCB1D88-0312-4260-94F1-DC4647302392}"/>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wideband FM voice mode</a:t>
            </a:r>
          </a:p>
          <a:p>
            <a:r>
              <a:rPr lang="en-US" b="0" i="0" u="none" strike="noStrike" baseline="0" dirty="0">
                <a:solidFill>
                  <a:prstClr val="black"/>
                </a:solidFill>
                <a:cs typeface="Arial" panose="020B0604020202020204" pitchFamily="34" charset="0"/>
              </a:rPr>
              <a:t>B. A digital mode capable of operating in low signal-to-noise conditions that transmits on 15-second intervals</a:t>
            </a:r>
          </a:p>
          <a:p>
            <a:r>
              <a:rPr lang="en-US" b="0" i="0" u="none" strike="noStrike" baseline="0" dirty="0">
                <a:solidFill>
                  <a:prstClr val="black"/>
                </a:solidFill>
                <a:cs typeface="Arial" panose="020B0604020202020204" pitchFamily="34" charset="0"/>
              </a:rPr>
              <a:t>C. An eight channel multiplex mode for FM repeaters</a:t>
            </a:r>
          </a:p>
          <a:p>
            <a:r>
              <a:rPr lang="en-US" b="0" i="0" u="none" strike="noStrike" baseline="0" dirty="0">
                <a:solidFill>
                  <a:prstClr val="black"/>
                </a:solidFill>
                <a:cs typeface="Arial" panose="020B0604020202020204" pitchFamily="34" charset="0"/>
              </a:rPr>
              <a:t>D. A digital slow scan TV mode with forward error correction and automatic color compensation</a:t>
            </a:r>
          </a:p>
          <a:p>
            <a:pPr algn="r"/>
            <a:r>
              <a:rPr lang="en-US" sz="1600" b="0" i="0" u="none" strike="noStrike" baseline="0" dirty="0">
                <a:solidFill>
                  <a:prstClr val="black"/>
                </a:solidFill>
                <a:cs typeface="Arial" panose="020B0604020202020204" pitchFamily="34" charset="0"/>
              </a:rPr>
              <a:t> T8D13 HRLM (5 - 12)</a:t>
            </a:r>
          </a:p>
        </p:txBody>
      </p:sp>
    </p:spTree>
    <p:extLst>
      <p:ext uri="{BB962C8B-B14F-4D97-AF65-F5344CB8AC3E}">
        <p14:creationId xmlns:p14="http://schemas.microsoft.com/office/powerpoint/2010/main" val="198636645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287D-A202-4C29-9864-E8C0B960010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FT8?</a:t>
            </a:r>
          </a:p>
        </p:txBody>
      </p:sp>
      <p:sp>
        <p:nvSpPr>
          <p:cNvPr id="3" name="Text Placeholder 2">
            <a:extLst>
              <a:ext uri="{FF2B5EF4-FFF2-40B4-BE49-F238E27FC236}">
                <a16:creationId xmlns:a16="http://schemas.microsoft.com/office/drawing/2014/main" id="{0CCB1D88-0312-4260-94F1-DC4647302392}"/>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wideband FM voice mode</a:t>
            </a:r>
          </a:p>
          <a:p>
            <a:r>
              <a:rPr lang="en-US" b="1" i="0" u="none" strike="noStrike" baseline="0" dirty="0">
                <a:solidFill>
                  <a:prstClr val="black"/>
                </a:solidFill>
                <a:cs typeface="Arial" panose="020B0604020202020204" pitchFamily="34" charset="0"/>
              </a:rPr>
              <a:t>B. A digital mode capable of operating in low signal-to-noise conditions that transmits on 15-second intervals</a:t>
            </a:r>
          </a:p>
          <a:p>
            <a:r>
              <a:rPr lang="en-US" b="0" i="0" u="none" strike="noStrike" baseline="0" dirty="0">
                <a:solidFill>
                  <a:prstClr val="black"/>
                </a:solidFill>
                <a:cs typeface="Arial" panose="020B0604020202020204" pitchFamily="34" charset="0"/>
              </a:rPr>
              <a:t>C. An eight channel multiplex mode for FM repeaters</a:t>
            </a:r>
          </a:p>
          <a:p>
            <a:r>
              <a:rPr lang="en-US" b="0" i="0" u="none" strike="noStrike" baseline="0" dirty="0">
                <a:solidFill>
                  <a:prstClr val="black"/>
                </a:solidFill>
                <a:cs typeface="Arial" panose="020B0604020202020204" pitchFamily="34" charset="0"/>
              </a:rPr>
              <a:t>D. A digital slow scan TV mode with forward error correction and automatic color compensation</a:t>
            </a:r>
          </a:p>
          <a:p>
            <a:pPr algn="r"/>
            <a:r>
              <a:rPr lang="en-US" sz="1600" b="0" i="0" u="none" strike="noStrike" baseline="0" dirty="0">
                <a:solidFill>
                  <a:prstClr val="black"/>
                </a:solidFill>
                <a:cs typeface="Arial" panose="020B0604020202020204" pitchFamily="34" charset="0"/>
              </a:rPr>
              <a:t> T8D13 HRLM (5 - 12)</a:t>
            </a:r>
          </a:p>
        </p:txBody>
      </p:sp>
    </p:spTree>
    <p:extLst>
      <p:ext uri="{BB962C8B-B14F-4D97-AF65-F5344CB8AC3E}">
        <p14:creationId xmlns:p14="http://schemas.microsoft.com/office/powerpoint/2010/main" val="19340439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B55D-1BAC-4097-9E31-A72BC9DFFEB3}"/>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digital communications mode?</a:t>
            </a:r>
          </a:p>
        </p:txBody>
      </p:sp>
      <p:sp>
        <p:nvSpPr>
          <p:cNvPr id="3" name="Text Placeholder 2">
            <a:extLst>
              <a:ext uri="{FF2B5EF4-FFF2-40B4-BE49-F238E27FC236}">
                <a16:creationId xmlns:a16="http://schemas.microsoft.com/office/drawing/2014/main" id="{ED1E93A5-D501-4579-A9E3-D116AB4DE32A}"/>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Packet radio</a:t>
            </a:r>
          </a:p>
          <a:p>
            <a:r>
              <a:rPr lang="en-US" b="0" i="0" u="none" strike="noStrike" baseline="0" dirty="0">
                <a:solidFill>
                  <a:prstClr val="black"/>
                </a:solidFill>
                <a:cs typeface="Arial" panose="020B0604020202020204" pitchFamily="34" charset="0"/>
              </a:rPr>
              <a:t>B. IEEE 802.11</a:t>
            </a:r>
          </a:p>
          <a:p>
            <a:r>
              <a:rPr lang="en-US" b="0" i="0" u="none" strike="noStrike" baseline="0" dirty="0">
                <a:solidFill>
                  <a:prstClr val="black"/>
                </a:solidFill>
                <a:cs typeface="Arial" panose="020B0604020202020204" pitchFamily="34" charset="0"/>
              </a:rPr>
              <a:t>C. JT65</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T8D01 HRLM (5 - 12)</a:t>
            </a:r>
          </a:p>
        </p:txBody>
      </p:sp>
    </p:spTree>
    <p:extLst>
      <p:ext uri="{BB962C8B-B14F-4D97-AF65-F5344CB8AC3E}">
        <p14:creationId xmlns:p14="http://schemas.microsoft.com/office/powerpoint/2010/main" val="329157592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B55D-1BAC-4097-9E31-A72BC9DFFEB3}"/>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digital communications mode?</a:t>
            </a:r>
          </a:p>
        </p:txBody>
      </p:sp>
      <p:sp>
        <p:nvSpPr>
          <p:cNvPr id="3" name="Text Placeholder 2">
            <a:extLst>
              <a:ext uri="{FF2B5EF4-FFF2-40B4-BE49-F238E27FC236}">
                <a16:creationId xmlns:a16="http://schemas.microsoft.com/office/drawing/2014/main" id="{ED1E93A5-D501-4579-A9E3-D116AB4DE32A}"/>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Packet radio</a:t>
            </a:r>
          </a:p>
          <a:p>
            <a:r>
              <a:rPr lang="en-US" b="0" i="0" u="none" strike="noStrike" baseline="0" dirty="0">
                <a:solidFill>
                  <a:prstClr val="black"/>
                </a:solidFill>
                <a:cs typeface="Arial" panose="020B0604020202020204" pitchFamily="34" charset="0"/>
              </a:rPr>
              <a:t>B. IEEE 802.11</a:t>
            </a:r>
          </a:p>
          <a:p>
            <a:r>
              <a:rPr lang="en-US" b="0" i="0" u="none" strike="noStrike" baseline="0" dirty="0">
                <a:solidFill>
                  <a:prstClr val="black"/>
                </a:solidFill>
                <a:cs typeface="Arial" panose="020B0604020202020204" pitchFamily="34" charset="0"/>
              </a:rPr>
              <a:t>C. JT65</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T8D01 HRLM (5 - 12)</a:t>
            </a:r>
          </a:p>
        </p:txBody>
      </p:sp>
    </p:spTree>
    <p:extLst>
      <p:ext uri="{BB962C8B-B14F-4D97-AF65-F5344CB8AC3E}">
        <p14:creationId xmlns:p14="http://schemas.microsoft.com/office/powerpoint/2010/main" val="408381376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Automatic Packet Reporting System</a:t>
            </a:r>
          </a:p>
          <a:p>
            <a:r>
              <a:rPr lang="en-US" dirty="0" smtClean="0"/>
              <a:t>B. Associated Public Radio Station</a:t>
            </a:r>
          </a:p>
          <a:p>
            <a:r>
              <a:rPr lang="en-US" dirty="0" smtClean="0"/>
              <a:t>C. Auto Planning Radio Set-up</a:t>
            </a:r>
          </a:p>
          <a:p>
            <a:r>
              <a:rPr lang="en-US" dirty="0" smtClean="0"/>
              <a:t>D. Advanced Polar Radio System</a:t>
            </a:r>
          </a:p>
          <a:p>
            <a:pPr lvl="1"/>
            <a:r>
              <a:rPr lang="en-US" dirty="0" smtClean="0"/>
              <a:t> T8D02 HRLM (5-13)</a:t>
            </a:r>
          </a:p>
        </p:txBody>
      </p:sp>
      <p:sp>
        <p:nvSpPr>
          <p:cNvPr id="1126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APRS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9408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stratosphere</a:t>
            </a:r>
          </a:p>
          <a:p>
            <a:r>
              <a:rPr lang="en-US" smtClean="0"/>
              <a:t>B. The troposphere</a:t>
            </a:r>
          </a:p>
          <a:p>
            <a:r>
              <a:rPr lang="en-US" b="1" smtClean="0"/>
              <a:t>C. The ionosphere</a:t>
            </a:r>
          </a:p>
          <a:p>
            <a:r>
              <a:rPr lang="en-US" smtClean="0"/>
              <a:t>D. The magnetosphere</a:t>
            </a:r>
          </a:p>
          <a:p>
            <a:pPr lvl="1"/>
            <a:r>
              <a:rPr lang="en-US" smtClean="0"/>
              <a:t> T3A11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part of the atmosphere enables the propagation of radio signals around the world?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51561035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Automatic Packet Reporting System</a:t>
            </a:r>
          </a:p>
          <a:p>
            <a:r>
              <a:rPr lang="en-US" dirty="0" smtClean="0"/>
              <a:t>B. Associated Public Radio Station</a:t>
            </a:r>
          </a:p>
          <a:p>
            <a:r>
              <a:rPr lang="en-US" dirty="0" smtClean="0"/>
              <a:t>C. Auto Planning Radio Set-up</a:t>
            </a:r>
          </a:p>
          <a:p>
            <a:r>
              <a:rPr lang="en-US" dirty="0" smtClean="0"/>
              <a:t>D. Advanced Polar Radio System</a:t>
            </a:r>
          </a:p>
          <a:p>
            <a:pPr lvl="1"/>
            <a:r>
              <a:rPr lang="en-US" dirty="0" smtClean="0"/>
              <a:t> T8D02 HRLM (5-13)</a:t>
            </a:r>
          </a:p>
        </p:txBody>
      </p:sp>
      <p:sp>
        <p:nvSpPr>
          <p:cNvPr id="1136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APRS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0829324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Placeholder 2"/>
          <p:cNvSpPr>
            <a:spLocks noGrp="1"/>
          </p:cNvSpPr>
          <p:nvPr>
            <p:ph type="body" idx="1"/>
          </p:nvPr>
        </p:nvSpPr>
        <p:spPr bwMode="auto">
          <a:xfrm>
            <a:off x="457200" y="2484437"/>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vehicle speedometer</a:t>
            </a:r>
          </a:p>
          <a:p>
            <a:r>
              <a:rPr lang="en-US" dirty="0" smtClean="0"/>
              <a:t>B. A WWV receiver</a:t>
            </a:r>
          </a:p>
          <a:p>
            <a:r>
              <a:rPr lang="en-US" dirty="0" smtClean="0"/>
              <a:t>C. A connection to a broadcast FM sub-carrier receiver</a:t>
            </a:r>
          </a:p>
          <a:p>
            <a:r>
              <a:rPr lang="en-US" dirty="0" smtClean="0"/>
              <a:t>D. A Global Positioning System receiver</a:t>
            </a:r>
          </a:p>
          <a:p>
            <a:pPr lvl="1"/>
            <a:r>
              <a:rPr lang="en-US" dirty="0" smtClean="0"/>
              <a:t> T8D03 HRLM (5-13)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devices is used to provide data to the transmitter when sending automatic position reports from a mobile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355656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2"/>
          <p:cNvSpPr>
            <a:spLocks noGrp="1"/>
          </p:cNvSpPr>
          <p:nvPr>
            <p:ph type="body" idx="1"/>
          </p:nvPr>
        </p:nvSpPr>
        <p:spPr bwMode="auto">
          <a:xfrm>
            <a:off x="457200" y="2484437"/>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vehicle speedometer</a:t>
            </a:r>
          </a:p>
          <a:p>
            <a:r>
              <a:rPr lang="en-US" dirty="0" smtClean="0"/>
              <a:t>B. A WWV receiver</a:t>
            </a:r>
          </a:p>
          <a:p>
            <a:r>
              <a:rPr lang="en-US" dirty="0" smtClean="0"/>
              <a:t>C. A connection to a broadcast FM sub-carrier receiver</a:t>
            </a:r>
          </a:p>
          <a:p>
            <a:r>
              <a:rPr lang="en-US" b="1" dirty="0" smtClean="0"/>
              <a:t>D. A Global Positioning System receiver</a:t>
            </a:r>
          </a:p>
          <a:p>
            <a:pPr lvl="1"/>
            <a:r>
              <a:rPr lang="en-US" dirty="0" smtClean="0"/>
              <a:t> T8D03 HRLM (5-13)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devices is used to provide data to the transmitter when sending automatic position reports from a mobile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1986870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Pulse Shift Keying</a:t>
            </a:r>
          </a:p>
          <a:p>
            <a:r>
              <a:rPr lang="en-US" dirty="0" smtClean="0"/>
              <a:t>B. Phase Shift Keying</a:t>
            </a:r>
          </a:p>
          <a:p>
            <a:r>
              <a:rPr lang="en-US" dirty="0" smtClean="0"/>
              <a:t>C. Packet Short Keying</a:t>
            </a:r>
          </a:p>
          <a:p>
            <a:r>
              <a:rPr lang="en-US" dirty="0" smtClean="0"/>
              <a:t>D. Phased Slide Keying</a:t>
            </a:r>
          </a:p>
          <a:p>
            <a:pPr lvl="1"/>
            <a:r>
              <a:rPr lang="en-US" dirty="0" smtClean="0"/>
              <a:t> T8D06 HRLM (5-13)</a:t>
            </a:r>
          </a:p>
        </p:txBody>
      </p:sp>
      <p:sp>
        <p:nvSpPr>
          <p:cNvPr id="1187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PSK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42539322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Pulse Shift Keying</a:t>
            </a:r>
          </a:p>
          <a:p>
            <a:r>
              <a:rPr lang="en-US" b="1" dirty="0" smtClean="0"/>
              <a:t>B. Phase Shift Keying</a:t>
            </a:r>
          </a:p>
          <a:p>
            <a:r>
              <a:rPr lang="en-US" dirty="0" smtClean="0"/>
              <a:t>C. Packet Short Keying</a:t>
            </a:r>
          </a:p>
          <a:p>
            <a:r>
              <a:rPr lang="en-US" dirty="0" smtClean="0"/>
              <a:t>D. Phased Slide Keying</a:t>
            </a:r>
          </a:p>
          <a:p>
            <a:pPr lvl="1"/>
            <a:r>
              <a:rPr lang="en-US" dirty="0" smtClean="0"/>
              <a:t> T8D06 HRLM (5-13)</a:t>
            </a:r>
          </a:p>
        </p:txBody>
      </p:sp>
      <p:sp>
        <p:nvSpPr>
          <p:cNvPr id="1198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PSK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3673520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check sum which permits error detection</a:t>
            </a:r>
          </a:p>
          <a:p>
            <a:r>
              <a:rPr lang="en-US" dirty="0" smtClean="0"/>
              <a:t>B. A header which contains the call sign of the station to which the information is being sent</a:t>
            </a:r>
          </a:p>
          <a:p>
            <a:r>
              <a:rPr lang="en-US" dirty="0" smtClean="0"/>
              <a:t>C. Automatic repeat request in case of error</a:t>
            </a:r>
          </a:p>
          <a:p>
            <a:r>
              <a:rPr lang="en-US" dirty="0" smtClean="0"/>
              <a:t>D. All of these choices are correct </a:t>
            </a:r>
          </a:p>
          <a:p>
            <a:pPr lvl="1"/>
            <a:r>
              <a:rPr lang="en-US" dirty="0" smtClean="0"/>
              <a:t> T8D08 HRLM (5-13)</a:t>
            </a:r>
          </a:p>
        </p:txBody>
      </p:sp>
      <p:sp>
        <p:nvSpPr>
          <p:cNvPr id="1228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may be included in packet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4040971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check sum which permits error detection</a:t>
            </a:r>
          </a:p>
          <a:p>
            <a:r>
              <a:rPr lang="en-US" dirty="0" smtClean="0"/>
              <a:t>B. A header which contains the call sign of the station to which the information is being sent</a:t>
            </a:r>
          </a:p>
          <a:p>
            <a:r>
              <a:rPr lang="en-US" dirty="0" smtClean="0"/>
              <a:t>C. Automatic repeat request in case of error</a:t>
            </a:r>
          </a:p>
          <a:p>
            <a:r>
              <a:rPr lang="en-US" b="1" dirty="0" smtClean="0"/>
              <a:t>D. All of these choices are correct </a:t>
            </a:r>
          </a:p>
          <a:p>
            <a:pPr lvl="1"/>
            <a:r>
              <a:rPr lang="en-US" dirty="0" smtClean="0"/>
              <a:t> T8D08 HRLM (5-13)</a:t>
            </a:r>
          </a:p>
        </p:txBody>
      </p:sp>
      <p:sp>
        <p:nvSpPr>
          <p:cNvPr id="1239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may be included in packet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7069252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special transmission format limited to video signals</a:t>
            </a:r>
          </a:p>
          <a:p>
            <a:r>
              <a:rPr lang="en-US" dirty="0" smtClean="0"/>
              <a:t>B. A system used to encrypt command signals to an amateur radio satellite</a:t>
            </a:r>
          </a:p>
          <a:p>
            <a:r>
              <a:rPr lang="en-US" dirty="0" smtClean="0"/>
              <a:t>C. A digital scheme whereby the receiving station detects errors and sends a request to the sending station to retransmit the information </a:t>
            </a:r>
          </a:p>
          <a:p>
            <a:r>
              <a:rPr lang="en-US" dirty="0" smtClean="0"/>
              <a:t>D. A method of compressing the data in a message so more information can be sent in a shorter time </a:t>
            </a:r>
          </a:p>
          <a:p>
            <a:endParaRPr lang="en-US" dirty="0" smtClean="0"/>
          </a:p>
          <a:p>
            <a:pPr lvl="1"/>
            <a:r>
              <a:rPr lang="en-US" dirty="0" smtClean="0"/>
              <a:t> T8D11 HRLM (5-13)</a:t>
            </a:r>
          </a:p>
        </p:txBody>
      </p:sp>
      <p:sp>
        <p:nvSpPr>
          <p:cNvPr id="1290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an ARQ transmission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07712928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special transmission format limited to video signals</a:t>
            </a:r>
          </a:p>
          <a:p>
            <a:r>
              <a:rPr lang="en-US" dirty="0" smtClean="0"/>
              <a:t>B. A system used to encrypt command signals to an amateur radio satellite</a:t>
            </a:r>
          </a:p>
          <a:p>
            <a:r>
              <a:rPr lang="en-US" b="1" dirty="0" smtClean="0"/>
              <a:t>C. A digital scheme whereby the receiving station detects errors and sends a request to the sending station to retransmit the information </a:t>
            </a:r>
          </a:p>
          <a:p>
            <a:r>
              <a:rPr lang="en-US" dirty="0" smtClean="0"/>
              <a:t>D. A method of compressing the data in a message so more information can be sent in a shorter time </a:t>
            </a:r>
          </a:p>
          <a:p>
            <a:endParaRPr lang="en-US" dirty="0" smtClean="0"/>
          </a:p>
          <a:p>
            <a:pPr lvl="1"/>
            <a:r>
              <a:rPr lang="en-US" dirty="0" smtClean="0"/>
              <a:t> T8D11 HRLM (5-13)</a:t>
            </a:r>
          </a:p>
        </p:txBody>
      </p:sp>
      <p:sp>
        <p:nvSpPr>
          <p:cNvPr id="1300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an ARQ transmission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2100355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Providing real-time tactical digital communications in conjunction with a map showing the locations of stations</a:t>
            </a:r>
          </a:p>
          <a:p>
            <a:r>
              <a:rPr lang="en-US" dirty="0" smtClean="0"/>
              <a:t>B. Showing automatically the number of packets transmitted via PACTOR during a specific time interval</a:t>
            </a:r>
          </a:p>
          <a:p>
            <a:r>
              <a:rPr lang="en-US" dirty="0" smtClean="0"/>
              <a:t>C. Providing voice over Internet connection between repeaters</a:t>
            </a:r>
          </a:p>
          <a:p>
            <a:r>
              <a:rPr lang="en-US" dirty="0" smtClean="0"/>
              <a:t>D. Providing information on the number of stations signed into a repeater</a:t>
            </a:r>
          </a:p>
          <a:p>
            <a:pPr lvl="1"/>
            <a:r>
              <a:rPr lang="en-US" dirty="0" smtClean="0"/>
              <a:t> T8D05 HRLM (5-14)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application of APRS (Automatic Packet Reporting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158260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They are too weak to go very far</a:t>
            </a:r>
          </a:p>
          <a:p>
            <a:r>
              <a:rPr lang="en-US" dirty="0" smtClean="0"/>
              <a:t>B. FCC regulations prohibit them from going more than 50 miles</a:t>
            </a:r>
          </a:p>
          <a:p>
            <a:r>
              <a:rPr lang="en-US" dirty="0" smtClean="0"/>
              <a:t>C. UHF signals are usually not reflected by the ionosphere</a:t>
            </a:r>
          </a:p>
          <a:p>
            <a:r>
              <a:rPr lang="en-US" dirty="0" smtClean="0"/>
              <a:t>D. </a:t>
            </a:r>
            <a:r>
              <a:rPr lang="en-US" dirty="0"/>
              <a:t>UHF signals are absorbed by the </a:t>
            </a:r>
            <a:r>
              <a:rPr lang="en-US" dirty="0" err="1"/>
              <a:t>ionospheric</a:t>
            </a:r>
            <a:r>
              <a:rPr lang="en-US" dirty="0"/>
              <a:t> D layer</a:t>
            </a:r>
          </a:p>
          <a:p>
            <a:endParaRPr lang="en-US" dirty="0"/>
          </a:p>
          <a:p>
            <a:pPr lvl="1"/>
            <a:r>
              <a:rPr lang="en-US" dirty="0" smtClean="0"/>
              <a:t> T3C01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are direct (not via a repeater) UHF signals rarely heard from stations outside your local coverage area?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79198045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Providing real-time tactical digital communications in conjunction with a map showing the locations of stations</a:t>
            </a:r>
          </a:p>
          <a:p>
            <a:r>
              <a:rPr lang="en-US" dirty="0" smtClean="0"/>
              <a:t>B. Showing automatically the number of packets transmitted via PACTOR during a specific time interval</a:t>
            </a:r>
          </a:p>
          <a:p>
            <a:r>
              <a:rPr lang="en-US" dirty="0" smtClean="0"/>
              <a:t>C. Providing voice over Internet connection between repeaters</a:t>
            </a:r>
          </a:p>
          <a:p>
            <a:r>
              <a:rPr lang="en-US" dirty="0" smtClean="0"/>
              <a:t>D. Providing information on the number of stations signed into a repeater</a:t>
            </a:r>
          </a:p>
          <a:p>
            <a:pPr lvl="1"/>
            <a:r>
              <a:rPr lang="en-US" dirty="0" smtClean="0"/>
              <a:t> T8D05 HRLM (5-14)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application of APRS (Automatic Packet Reporting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01537549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gateway</a:t>
            </a:r>
          </a:p>
          <a:p>
            <a:r>
              <a:rPr lang="en-US" dirty="0" smtClean="0"/>
              <a:t>B. A repeater</a:t>
            </a:r>
          </a:p>
          <a:p>
            <a:r>
              <a:rPr lang="en-US" dirty="0" smtClean="0"/>
              <a:t>C. A </a:t>
            </a:r>
            <a:r>
              <a:rPr lang="en-US" dirty="0" err="1" smtClean="0"/>
              <a:t>digipeater</a:t>
            </a:r>
            <a:endParaRPr lang="en-US" dirty="0" smtClean="0"/>
          </a:p>
          <a:p>
            <a:r>
              <a:rPr lang="en-US" dirty="0" smtClean="0"/>
              <a:t>D. A beacon</a:t>
            </a:r>
          </a:p>
          <a:p>
            <a:pPr lvl="1"/>
            <a:r>
              <a:rPr lang="en-US" dirty="0" smtClean="0"/>
              <a:t> T8C11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name is given to an amateur radio station that is used to connect other amateur stations to the Internet?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84291280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A gateway</a:t>
            </a:r>
          </a:p>
          <a:p>
            <a:r>
              <a:rPr lang="en-US" dirty="0" smtClean="0"/>
              <a:t>B. A repeater</a:t>
            </a:r>
          </a:p>
          <a:p>
            <a:r>
              <a:rPr lang="en-US" dirty="0" smtClean="0"/>
              <a:t>C. A </a:t>
            </a:r>
            <a:r>
              <a:rPr lang="en-US" dirty="0" err="1" smtClean="0"/>
              <a:t>digipeater</a:t>
            </a:r>
            <a:endParaRPr lang="en-US" dirty="0" smtClean="0"/>
          </a:p>
          <a:p>
            <a:r>
              <a:rPr lang="en-US" dirty="0" smtClean="0"/>
              <a:t>D. A beacon</a:t>
            </a:r>
          </a:p>
          <a:p>
            <a:pPr lvl="1"/>
            <a:r>
              <a:rPr lang="en-US" dirty="0" smtClean="0"/>
              <a:t> T8C11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name is given to an amateur radio station that is used to connect other amateur stations to the Internet?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77174132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07E0-F1BE-4BD0-812D-E6DF84C0958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computer sound card port is connected to a transceiver’s headphone or speaker output for operating digital modes?</a:t>
            </a:r>
          </a:p>
        </p:txBody>
      </p:sp>
      <p:sp>
        <p:nvSpPr>
          <p:cNvPr id="3" name="Text Placeholder 2">
            <a:extLst>
              <a:ext uri="{FF2B5EF4-FFF2-40B4-BE49-F238E27FC236}">
                <a16:creationId xmlns:a16="http://schemas.microsoft.com/office/drawing/2014/main" id="{3441FAD7-7247-45AD-B899-14E614DE8CA6}"/>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Headphone output</a:t>
            </a:r>
          </a:p>
          <a:p>
            <a:r>
              <a:rPr lang="en-US" b="0" i="0" u="none" strike="noStrike" baseline="0" dirty="0">
                <a:solidFill>
                  <a:prstClr val="black"/>
                </a:solidFill>
                <a:cs typeface="Arial" panose="020B0604020202020204" pitchFamily="34" charset="0"/>
              </a:rPr>
              <a:t>B. Mute</a:t>
            </a:r>
          </a:p>
          <a:p>
            <a:r>
              <a:rPr lang="en-US" b="0" i="0" u="none" strike="noStrike" baseline="0" dirty="0">
                <a:solidFill>
                  <a:prstClr val="black"/>
                </a:solidFill>
                <a:cs typeface="Arial" panose="020B0604020202020204" pitchFamily="34" charset="0"/>
              </a:rPr>
              <a:t>C. Microphone or line input</a:t>
            </a:r>
          </a:p>
          <a:p>
            <a:r>
              <a:rPr lang="en-US" b="0" i="0" u="none" strike="noStrike" baseline="0" dirty="0">
                <a:solidFill>
                  <a:prstClr val="black"/>
                </a:solidFill>
                <a:cs typeface="Arial" panose="020B0604020202020204" pitchFamily="34" charset="0"/>
              </a:rPr>
              <a:t>D. PCI or SDI</a:t>
            </a:r>
          </a:p>
          <a:p>
            <a:pPr algn="r"/>
            <a:r>
              <a:rPr lang="en-US" sz="1600" b="0" i="0" u="none" strike="noStrike" baseline="0" dirty="0">
                <a:solidFill>
                  <a:prstClr val="black"/>
                </a:solidFill>
                <a:cs typeface="Arial" panose="020B0604020202020204" pitchFamily="34" charset="0"/>
              </a:rPr>
              <a:t> T4A04 HRLM (5 - 15)</a:t>
            </a:r>
          </a:p>
        </p:txBody>
      </p:sp>
    </p:spTree>
    <p:extLst>
      <p:ext uri="{BB962C8B-B14F-4D97-AF65-F5344CB8AC3E}">
        <p14:creationId xmlns:p14="http://schemas.microsoft.com/office/powerpoint/2010/main" val="220016569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07E0-F1BE-4BD0-812D-E6DF84C0958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computer sound card port is connected to a transceiver’s headphone or speaker output for operating digital modes?</a:t>
            </a:r>
          </a:p>
        </p:txBody>
      </p:sp>
      <p:sp>
        <p:nvSpPr>
          <p:cNvPr id="3" name="Text Placeholder 2">
            <a:extLst>
              <a:ext uri="{FF2B5EF4-FFF2-40B4-BE49-F238E27FC236}">
                <a16:creationId xmlns:a16="http://schemas.microsoft.com/office/drawing/2014/main" id="{3441FAD7-7247-45AD-B899-14E614DE8CA6}"/>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Headphone output</a:t>
            </a:r>
          </a:p>
          <a:p>
            <a:r>
              <a:rPr lang="en-US" b="0" i="0" u="none" strike="noStrike" baseline="0" dirty="0">
                <a:solidFill>
                  <a:prstClr val="black"/>
                </a:solidFill>
                <a:cs typeface="Arial" panose="020B0604020202020204" pitchFamily="34" charset="0"/>
              </a:rPr>
              <a:t>B. Mute</a:t>
            </a:r>
          </a:p>
          <a:p>
            <a:r>
              <a:rPr lang="en-US" b="1" i="0" u="none" strike="noStrike" baseline="0" dirty="0">
                <a:solidFill>
                  <a:prstClr val="black"/>
                </a:solidFill>
                <a:cs typeface="Arial" panose="020B0604020202020204" pitchFamily="34" charset="0"/>
              </a:rPr>
              <a:t>C. Microphone or line input</a:t>
            </a:r>
          </a:p>
          <a:p>
            <a:r>
              <a:rPr lang="en-US" b="0" i="0" u="none" strike="noStrike" baseline="0" dirty="0">
                <a:solidFill>
                  <a:prstClr val="black"/>
                </a:solidFill>
                <a:cs typeface="Arial" panose="020B0604020202020204" pitchFamily="34" charset="0"/>
              </a:rPr>
              <a:t>D. PCI or SDI</a:t>
            </a:r>
          </a:p>
          <a:p>
            <a:pPr algn="r"/>
            <a:r>
              <a:rPr lang="en-US" sz="1600" b="0" i="0" u="none" strike="noStrike" baseline="0" dirty="0">
                <a:solidFill>
                  <a:prstClr val="black"/>
                </a:solidFill>
                <a:cs typeface="Arial" panose="020B0604020202020204" pitchFamily="34" charset="0"/>
              </a:rPr>
              <a:t> T4A04 HRLM (5 - 15)</a:t>
            </a:r>
          </a:p>
        </p:txBody>
      </p:sp>
    </p:spTree>
    <p:extLst>
      <p:ext uri="{BB962C8B-B14F-4D97-AF65-F5344CB8AC3E}">
        <p14:creationId xmlns:p14="http://schemas.microsoft.com/office/powerpoint/2010/main" val="102196826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C3A4-1C4D-497E-AEF9-E51A5162B2C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connections might be used between a voice transceiver and a computer for digital operation?</a:t>
            </a:r>
          </a:p>
        </p:txBody>
      </p:sp>
      <p:sp>
        <p:nvSpPr>
          <p:cNvPr id="3" name="Text Placeholder 2">
            <a:extLst>
              <a:ext uri="{FF2B5EF4-FFF2-40B4-BE49-F238E27FC236}">
                <a16:creationId xmlns:a16="http://schemas.microsoft.com/office/drawing/2014/main" id="{3E14184A-5429-41F3-A2AC-6166A47A1259}"/>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Receive and transmit mode, status, and location</a:t>
            </a:r>
          </a:p>
          <a:p>
            <a:r>
              <a:rPr lang="en-US" b="0" i="0" u="none" strike="noStrike" baseline="0" dirty="0">
                <a:solidFill>
                  <a:prstClr val="black"/>
                </a:solidFill>
                <a:cs typeface="Arial" panose="020B0604020202020204" pitchFamily="34" charset="0"/>
              </a:rPr>
              <a:t>B. Antenna and RF power</a:t>
            </a:r>
          </a:p>
          <a:p>
            <a:r>
              <a:rPr lang="en-US" b="0" i="0" u="none" strike="noStrike" baseline="0" dirty="0">
                <a:solidFill>
                  <a:prstClr val="black"/>
                </a:solidFill>
                <a:cs typeface="Arial" panose="020B0604020202020204" pitchFamily="34" charset="0"/>
              </a:rPr>
              <a:t>C. Receive audio, transmit audio, and push-to-talk (PTT)</a:t>
            </a:r>
          </a:p>
          <a:p>
            <a:r>
              <a:rPr lang="en-US" b="0" i="0" u="none" strike="noStrike" baseline="0" dirty="0">
                <a:solidFill>
                  <a:prstClr val="black"/>
                </a:solidFill>
                <a:cs typeface="Arial" panose="020B0604020202020204" pitchFamily="34" charset="0"/>
              </a:rPr>
              <a:t>D. NMEA GPS location and DC power</a:t>
            </a:r>
          </a:p>
          <a:p>
            <a:pPr algn="r"/>
            <a:r>
              <a:rPr lang="en-US" sz="1600" b="0" i="0" u="none" strike="noStrike" baseline="0" dirty="0">
                <a:solidFill>
                  <a:prstClr val="black"/>
                </a:solidFill>
                <a:cs typeface="Arial" panose="020B0604020202020204" pitchFamily="34" charset="0"/>
              </a:rPr>
              <a:t> T4A06 HRLM (5 - 15)</a:t>
            </a:r>
          </a:p>
        </p:txBody>
      </p:sp>
    </p:spTree>
    <p:extLst>
      <p:ext uri="{BB962C8B-B14F-4D97-AF65-F5344CB8AC3E}">
        <p14:creationId xmlns:p14="http://schemas.microsoft.com/office/powerpoint/2010/main" val="238571888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C3A4-1C4D-497E-AEF9-E51A5162B2C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connections might be used between a voice transceiver and a computer for digital operation?</a:t>
            </a:r>
          </a:p>
        </p:txBody>
      </p:sp>
      <p:sp>
        <p:nvSpPr>
          <p:cNvPr id="3" name="Text Placeholder 2">
            <a:extLst>
              <a:ext uri="{FF2B5EF4-FFF2-40B4-BE49-F238E27FC236}">
                <a16:creationId xmlns:a16="http://schemas.microsoft.com/office/drawing/2014/main" id="{3E14184A-5429-41F3-A2AC-6166A47A1259}"/>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Receive and transmit mode, status, and location</a:t>
            </a:r>
          </a:p>
          <a:p>
            <a:r>
              <a:rPr lang="en-US" b="0" i="0" u="none" strike="noStrike" baseline="0" dirty="0">
                <a:solidFill>
                  <a:prstClr val="black"/>
                </a:solidFill>
                <a:cs typeface="Arial" panose="020B0604020202020204" pitchFamily="34" charset="0"/>
              </a:rPr>
              <a:t>B. Antenna and RF power</a:t>
            </a:r>
          </a:p>
          <a:p>
            <a:r>
              <a:rPr lang="en-US" b="1" i="0" u="none" strike="noStrike" baseline="0" dirty="0">
                <a:solidFill>
                  <a:prstClr val="black"/>
                </a:solidFill>
                <a:cs typeface="Arial" panose="020B0604020202020204" pitchFamily="34" charset="0"/>
              </a:rPr>
              <a:t>C. Receive audio, transmit audio, and push-to-talk (PTT)</a:t>
            </a:r>
          </a:p>
          <a:p>
            <a:r>
              <a:rPr lang="en-US" b="0" i="0" u="none" strike="noStrike" baseline="0" dirty="0">
                <a:solidFill>
                  <a:prstClr val="black"/>
                </a:solidFill>
                <a:cs typeface="Arial" panose="020B0604020202020204" pitchFamily="34" charset="0"/>
              </a:rPr>
              <a:t>D. NMEA GPS location and DC power</a:t>
            </a:r>
          </a:p>
          <a:p>
            <a:pPr algn="r"/>
            <a:r>
              <a:rPr lang="en-US" sz="1600" b="0" i="0" u="none" strike="noStrike" baseline="0" dirty="0">
                <a:solidFill>
                  <a:prstClr val="black"/>
                </a:solidFill>
                <a:cs typeface="Arial" panose="020B0604020202020204" pitchFamily="34" charset="0"/>
              </a:rPr>
              <a:t> T4A06 HRLM (5 - 15)</a:t>
            </a:r>
          </a:p>
        </p:txBody>
      </p:sp>
    </p:spTree>
    <p:extLst>
      <p:ext uri="{BB962C8B-B14F-4D97-AF65-F5344CB8AC3E}">
        <p14:creationId xmlns:p14="http://schemas.microsoft.com/office/powerpoint/2010/main" val="268514859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sound card communicates between the computer CPU and the video display</a:t>
            </a:r>
          </a:p>
          <a:p>
            <a:r>
              <a:rPr lang="en-US" dirty="0" smtClean="0"/>
              <a:t>B. The sound card records the audio frequency for video display</a:t>
            </a:r>
          </a:p>
          <a:p>
            <a:r>
              <a:rPr lang="en-US" dirty="0" smtClean="0"/>
              <a:t>C. The sound card provides audio to the microphone input and converts received audio to digital form</a:t>
            </a:r>
          </a:p>
          <a:p>
            <a:r>
              <a:rPr lang="en-US" dirty="0" smtClean="0"/>
              <a:t>D. All of these choices are correct</a:t>
            </a:r>
          </a:p>
          <a:p>
            <a:pPr lvl="1"/>
            <a:r>
              <a:rPr lang="en-US" dirty="0" smtClean="0"/>
              <a:t> T4A07 HRLM (5-15)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How is a computer</a:t>
            </a:r>
            <a:r>
              <a:rPr lang="en-US" altLang="en-US" sz="2900" smtClean="0">
                <a:solidFill>
                  <a:srgbClr val="000000"/>
                </a:solidFill>
              </a:rPr>
              <a:t>’</a:t>
            </a:r>
            <a:r>
              <a:rPr lang="en-US" sz="2900" smtClean="0">
                <a:solidFill>
                  <a:srgbClr val="000000"/>
                </a:solidFill>
              </a:rPr>
              <a:t>s sound card used when conducting digital communications using a computer?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9051409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sound card communicates between the computer CPU and the video display</a:t>
            </a:r>
          </a:p>
          <a:p>
            <a:r>
              <a:rPr lang="en-US" dirty="0" smtClean="0"/>
              <a:t>B. The sound card records the audio frequency for video display</a:t>
            </a:r>
          </a:p>
          <a:p>
            <a:r>
              <a:rPr lang="en-US" b="1" dirty="0" smtClean="0"/>
              <a:t>C. The sound card provides audio to the microphone input and converts received audio to digital form</a:t>
            </a:r>
          </a:p>
          <a:p>
            <a:r>
              <a:rPr lang="en-US" dirty="0" smtClean="0"/>
              <a:t>D. All of these choices are correct</a:t>
            </a:r>
          </a:p>
          <a:p>
            <a:pPr lvl="1"/>
            <a:r>
              <a:rPr lang="en-US" dirty="0" smtClean="0"/>
              <a:t> T4A07 HRLM (5-15)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How is a computer</a:t>
            </a:r>
            <a:r>
              <a:rPr lang="en-US" altLang="en-US" sz="2900" smtClean="0">
                <a:solidFill>
                  <a:srgbClr val="000000"/>
                </a:solidFill>
              </a:rPr>
              <a:t>’</a:t>
            </a:r>
            <a:r>
              <a:rPr lang="en-US" sz="2900" smtClean="0">
                <a:solidFill>
                  <a:srgbClr val="000000"/>
                </a:solidFill>
              </a:rPr>
              <a:t>s sound card used when conducting digital communications using a computer?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658215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subTitle" idx="1"/>
          </p:nvPr>
        </p:nvSpPr>
        <p:spPr bwMode="auto">
          <a:xfrm>
            <a:off x="838200" y="3886200"/>
            <a:ext cx="73152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Arial" charset="0"/>
                <a:cs typeface="Arial" charset="0"/>
              </a:rPr>
              <a:t>Power </a:t>
            </a:r>
            <a:r>
              <a:rPr lang="en-US" sz="2800" dirty="0" smtClean="0">
                <a:latin typeface="Arial" charset="0"/>
                <a:cs typeface="Arial" charset="0"/>
              </a:rPr>
              <a:t>Sources and RF Interference (RFI)</a:t>
            </a:r>
          </a:p>
        </p:txBody>
      </p:sp>
      <p:sp>
        <p:nvSpPr>
          <p:cNvPr id="14339" name="Rectangle 12"/>
          <p:cNvSpPr>
            <a:spLocks noGrp="1" noChangeArrowheads="1"/>
          </p:cNvSpPr>
          <p:nvPr>
            <p:ph type="ctr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latin typeface="Arial" charset="0"/>
                <a:cs typeface="Arial" charset="0"/>
              </a:rPr>
              <a:t>Technician License Course</a:t>
            </a:r>
            <a:br>
              <a:rPr lang="en-US" sz="4000" dirty="0" smtClean="0">
                <a:latin typeface="Arial" charset="0"/>
                <a:cs typeface="Arial" charset="0"/>
              </a:rPr>
            </a:br>
            <a:r>
              <a:rPr lang="en-US" sz="4000" dirty="0" smtClean="0">
                <a:latin typeface="Arial" charset="0"/>
                <a:cs typeface="Arial" charset="0"/>
              </a:rPr>
              <a:t>Chapter 5</a:t>
            </a:r>
            <a:br>
              <a:rPr lang="en-US" sz="4000" dirty="0" smtClean="0">
                <a:latin typeface="Arial" charset="0"/>
                <a:cs typeface="Arial" charset="0"/>
              </a:rPr>
            </a:br>
            <a:endParaRPr lang="en-US" sz="4000" dirty="0" smtClean="0">
              <a:latin typeface="Arial" charset="0"/>
              <a:cs typeface="Arial" charset="0"/>
            </a:endParaRPr>
          </a:p>
        </p:txBody>
      </p:sp>
    </p:spTree>
    <p:extLst>
      <p:ext uri="{BB962C8B-B14F-4D97-AF65-F5344CB8AC3E}">
        <p14:creationId xmlns:p14="http://schemas.microsoft.com/office/powerpoint/2010/main" val="435087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They are too weak to go very far</a:t>
            </a:r>
          </a:p>
          <a:p>
            <a:r>
              <a:rPr lang="en-US" dirty="0" smtClean="0"/>
              <a:t>B. FCC regulations prohibit them from going more than 50 miles</a:t>
            </a:r>
          </a:p>
          <a:p>
            <a:r>
              <a:rPr lang="en-US" b="1" dirty="0" smtClean="0"/>
              <a:t>C. UHF signals are usually not reflected by the ionosphere</a:t>
            </a:r>
          </a:p>
          <a:p>
            <a:r>
              <a:rPr lang="en-US" dirty="0" smtClean="0"/>
              <a:t>D. </a:t>
            </a:r>
            <a:r>
              <a:rPr lang="en-US" dirty="0"/>
              <a:t>UHF signals are absorbed by the </a:t>
            </a:r>
            <a:r>
              <a:rPr lang="en-US" dirty="0" err="1"/>
              <a:t>ionospheric</a:t>
            </a:r>
            <a:r>
              <a:rPr lang="en-US" dirty="0"/>
              <a:t> D layer</a:t>
            </a:r>
            <a:endParaRPr lang="en-US" dirty="0" smtClean="0"/>
          </a:p>
          <a:p>
            <a:pPr lvl="1"/>
            <a:r>
              <a:rPr lang="en-US" dirty="0" smtClean="0"/>
              <a:t> T3C01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are direct (not via a repeater) UHF signals rarely heard from stations outside your local coverage area?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81590484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Power Supplies</a:t>
            </a:r>
          </a:p>
        </p:txBody>
      </p:sp>
      <p:sp>
        <p:nvSpPr>
          <p:cNvPr id="4099" name="Rectangle 8"/>
          <p:cNvSpPr>
            <a:spLocks noChangeArrowheads="1"/>
          </p:cNvSpPr>
          <p:nvPr/>
        </p:nvSpPr>
        <p:spPr bwMode="auto">
          <a:xfrm>
            <a:off x="685800" y="1676400"/>
            <a:ext cx="7772400" cy="4419600"/>
          </a:xfrm>
          <a:prstGeom prst="rect">
            <a:avLst/>
          </a:prstGeom>
          <a:noFill/>
          <a:ln>
            <a:noFill/>
          </a:ln>
          <a:extLst/>
        </p:spPr>
        <p:txBody>
          <a:bodyPr/>
          <a:lstStyle/>
          <a:p>
            <a:pPr marL="342900" indent="-342900">
              <a:spcBef>
                <a:spcPct val="20000"/>
              </a:spcBef>
              <a:buFontTx/>
              <a:buChar char="•"/>
              <a:defRPr/>
            </a:pPr>
            <a:r>
              <a:rPr lang="en-US" sz="3200" spc="-50" dirty="0">
                <a:latin typeface="Arial" panose="020B0604020202020204" pitchFamily="34" charset="0"/>
                <a:ea typeface="ＭＳ Ｐゴシック" charset="0"/>
              </a:rPr>
              <a:t>Most modern radio equipment runs from 12 volts dc.</a:t>
            </a:r>
          </a:p>
          <a:p>
            <a:pPr marL="800100" lvl="1" indent="-342900">
              <a:spcBef>
                <a:spcPct val="20000"/>
              </a:spcBef>
              <a:buFontTx/>
              <a:buChar char="•"/>
              <a:defRPr/>
            </a:pPr>
            <a:r>
              <a:rPr lang="en-US" sz="2800" spc="-50" dirty="0">
                <a:latin typeface="Arial" panose="020B0604020202020204" pitchFamily="34" charset="0"/>
                <a:ea typeface="ＭＳ Ｐゴシック" charset="0"/>
              </a:rPr>
              <a:t>Actual preferred voltage is 13.8 volts.</a:t>
            </a:r>
          </a:p>
          <a:p>
            <a:pPr marL="342900" indent="-342900">
              <a:spcBef>
                <a:spcPct val="20000"/>
              </a:spcBef>
              <a:buFontTx/>
              <a:buChar char="•"/>
              <a:defRPr/>
            </a:pPr>
            <a:r>
              <a:rPr lang="en-US" sz="3200" dirty="0">
                <a:latin typeface="Arial" panose="020B0604020202020204" pitchFamily="34" charset="0"/>
                <a:ea typeface="ＭＳ Ｐゴシック" charset="0"/>
              </a:rPr>
              <a:t>Household ac power is 120 volts ac.</a:t>
            </a:r>
          </a:p>
          <a:p>
            <a:pPr marL="342900" indent="-342900">
              <a:spcBef>
                <a:spcPct val="20000"/>
              </a:spcBef>
              <a:buFontTx/>
              <a:buChar char="•"/>
              <a:defRPr/>
            </a:pPr>
            <a:r>
              <a:rPr lang="en-US" sz="3200" dirty="0">
                <a:latin typeface="Arial" panose="020B0604020202020204" pitchFamily="34" charset="0"/>
                <a:ea typeface="ＭＳ Ｐゴシック" charset="0"/>
              </a:rPr>
              <a:t>Power supplies convert 120 volts ac to regulated, filtered dc.</a:t>
            </a:r>
          </a:p>
          <a:p>
            <a:pPr marL="800100" lvl="1" indent="-342900">
              <a:spcBef>
                <a:spcPct val="20000"/>
              </a:spcBef>
              <a:buFontTx/>
              <a:buChar char="•"/>
              <a:defRPr/>
            </a:pPr>
            <a:r>
              <a:rPr lang="en-US" sz="2800" dirty="0">
                <a:latin typeface="Arial" panose="020B0604020202020204" pitchFamily="34" charset="0"/>
                <a:ea typeface="ＭＳ Ｐゴシック" charset="0"/>
              </a:rPr>
              <a:t>If you use a lab-type 12 volt power supply, be sure it is adjustable to 13.8 </a:t>
            </a:r>
            <a:r>
              <a:rPr lang="en-US" sz="2800" dirty="0" smtClean="0">
                <a:latin typeface="Arial" panose="020B0604020202020204" pitchFamily="34" charset="0"/>
                <a:ea typeface="ＭＳ Ｐゴシック" charset="0"/>
              </a:rPr>
              <a:t>volts.</a:t>
            </a:r>
            <a:endParaRPr lang="en-US" sz="2800" dirty="0">
              <a:latin typeface="Arial" panose="020B0604020202020204" pitchFamily="34"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sz="1050" dirty="0">
                <a:latin typeface="Arial"/>
                <a:cs typeface="Arial"/>
              </a:rPr>
              <a:t>2014 Technician License Course</a:t>
            </a:r>
          </a:p>
        </p:txBody>
      </p:sp>
    </p:spTree>
    <p:extLst>
      <p:ext uri="{BB962C8B-B14F-4D97-AF65-F5344CB8AC3E}">
        <p14:creationId xmlns:p14="http://schemas.microsoft.com/office/powerpoint/2010/main" val="188028733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Types of Power Supplies</a:t>
            </a:r>
          </a:p>
        </p:txBody>
      </p:sp>
      <p:sp>
        <p:nvSpPr>
          <p:cNvPr id="16387"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3200" dirty="0">
                <a:latin typeface="Arial" panose="020B0604020202020204" pitchFamily="34" charset="0"/>
              </a:rPr>
              <a:t>Linear:</a:t>
            </a:r>
          </a:p>
          <a:p>
            <a:pPr marL="742950" lvl="1" indent="-285750">
              <a:lnSpc>
                <a:spcPct val="80000"/>
              </a:lnSpc>
              <a:spcBef>
                <a:spcPct val="20000"/>
              </a:spcBef>
              <a:buFontTx/>
              <a:buChar char="–"/>
            </a:pPr>
            <a:r>
              <a:rPr lang="en-US" sz="2800" dirty="0">
                <a:latin typeface="Arial" panose="020B0604020202020204" pitchFamily="34" charset="0"/>
              </a:rPr>
              <a:t>Use iron transformers</a:t>
            </a:r>
          </a:p>
          <a:p>
            <a:pPr marL="742950" lvl="1" indent="-285750">
              <a:lnSpc>
                <a:spcPct val="80000"/>
              </a:lnSpc>
              <a:spcBef>
                <a:spcPct val="20000"/>
              </a:spcBef>
              <a:buFontTx/>
              <a:buChar char="–"/>
            </a:pPr>
            <a:r>
              <a:rPr lang="en-US" sz="2800" dirty="0">
                <a:latin typeface="Arial" panose="020B0604020202020204" pitchFamily="34" charset="0"/>
              </a:rPr>
              <a:t>Heavy (physically)</a:t>
            </a:r>
          </a:p>
          <a:p>
            <a:pPr marL="742950" lvl="1" indent="-285750">
              <a:lnSpc>
                <a:spcPct val="80000"/>
              </a:lnSpc>
              <a:spcBef>
                <a:spcPct val="20000"/>
              </a:spcBef>
              <a:buFontTx/>
              <a:buChar char="–"/>
            </a:pPr>
            <a:r>
              <a:rPr lang="en-US" sz="2800" dirty="0">
                <a:latin typeface="Arial" panose="020B0604020202020204" pitchFamily="34" charset="0"/>
              </a:rPr>
              <a:t>Do not emit RF, generally immune to strong RF</a:t>
            </a:r>
          </a:p>
          <a:p>
            <a:pPr marL="342900" indent="-342900">
              <a:lnSpc>
                <a:spcPct val="80000"/>
              </a:lnSpc>
              <a:spcBef>
                <a:spcPct val="20000"/>
              </a:spcBef>
              <a:buFontTx/>
              <a:buChar char="•"/>
            </a:pPr>
            <a:r>
              <a:rPr lang="en-US" sz="3200" dirty="0">
                <a:latin typeface="Arial" panose="020B0604020202020204" pitchFamily="34" charset="0"/>
              </a:rPr>
              <a:t>Switching:</a:t>
            </a:r>
          </a:p>
          <a:p>
            <a:pPr marL="742950" lvl="1" indent="-285750">
              <a:lnSpc>
                <a:spcPct val="80000"/>
              </a:lnSpc>
              <a:spcBef>
                <a:spcPct val="20000"/>
              </a:spcBef>
              <a:buFontTx/>
              <a:buChar char="–"/>
            </a:pPr>
            <a:r>
              <a:rPr lang="en-US" sz="2800" dirty="0">
                <a:latin typeface="Arial" panose="020B0604020202020204" pitchFamily="34" charset="0"/>
              </a:rPr>
              <a:t>Electronics instead of transformers</a:t>
            </a:r>
          </a:p>
          <a:p>
            <a:pPr marL="742950" lvl="1" indent="-285750">
              <a:lnSpc>
                <a:spcPct val="80000"/>
              </a:lnSpc>
              <a:spcBef>
                <a:spcPct val="20000"/>
              </a:spcBef>
              <a:buFontTx/>
              <a:buChar char="–"/>
            </a:pPr>
            <a:r>
              <a:rPr lang="en-US" sz="2800" dirty="0">
                <a:latin typeface="Arial" panose="020B0604020202020204" pitchFamily="34" charset="0"/>
              </a:rPr>
              <a:t>Lightweight and small</a:t>
            </a:r>
          </a:p>
          <a:p>
            <a:pPr marL="742950" lvl="1" indent="-285750">
              <a:lnSpc>
                <a:spcPct val="80000"/>
              </a:lnSpc>
              <a:spcBef>
                <a:spcPct val="20000"/>
              </a:spcBef>
              <a:buFontTx/>
              <a:buChar char="–"/>
            </a:pPr>
            <a:r>
              <a:rPr lang="en-US" sz="2800" dirty="0">
                <a:latin typeface="Arial" panose="020B0604020202020204" pitchFamily="34" charset="0"/>
              </a:rPr>
              <a:t>Can emit RF if not properly filtered</a:t>
            </a:r>
          </a:p>
          <a:p>
            <a:pPr marL="1200150" lvl="2" indent="-285750">
              <a:lnSpc>
                <a:spcPct val="80000"/>
              </a:lnSpc>
              <a:spcBef>
                <a:spcPct val="20000"/>
              </a:spcBef>
              <a:buFontTx/>
              <a:buChar char="–"/>
            </a:pPr>
            <a:r>
              <a:rPr lang="en-US" dirty="0">
                <a:latin typeface="Arial" panose="020B0604020202020204" pitchFamily="34" charset="0"/>
              </a:rPr>
              <a:t>Check product reviews</a:t>
            </a: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extLst>
      <p:ext uri="{BB962C8B-B14F-4D97-AF65-F5344CB8AC3E}">
        <p14:creationId xmlns:p14="http://schemas.microsoft.com/office/powerpoint/2010/main" val="412473841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Power Supply Ratings</a:t>
            </a:r>
            <a:br>
              <a:rPr lang="en-US" sz="4400" dirty="0">
                <a:latin typeface="Arial" panose="020B0604020202020204" pitchFamily="34" charset="0"/>
              </a:rPr>
            </a:br>
            <a:r>
              <a:rPr lang="en-US" sz="4000" dirty="0">
                <a:latin typeface="Arial" panose="020B0604020202020204" pitchFamily="34" charset="0"/>
              </a:rPr>
              <a:t>Voltage and Current</a:t>
            </a:r>
          </a:p>
        </p:txBody>
      </p:sp>
      <p:sp>
        <p:nvSpPr>
          <p:cNvPr id="17411" name="Rectangle 5"/>
          <p:cNvSpPr>
            <a:spLocks noChangeArrowheads="1"/>
          </p:cNvSpPr>
          <p:nvPr/>
        </p:nvSpPr>
        <p:spPr bwMode="auto">
          <a:xfrm>
            <a:off x="685800" y="2057400"/>
            <a:ext cx="7772400" cy="4038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Continuous duty – how much current can be supplied continuously.</a:t>
            </a:r>
          </a:p>
          <a:p>
            <a:pPr marL="342900" indent="-342900">
              <a:spcBef>
                <a:spcPct val="20000"/>
              </a:spcBef>
              <a:buFontTx/>
              <a:buChar char="•"/>
            </a:pPr>
            <a:r>
              <a:rPr lang="en-US" sz="3200" dirty="0">
                <a:latin typeface="Arial" panose="020B0604020202020204" pitchFamily="34" charset="0"/>
              </a:rPr>
              <a:t>Intermittent duty – how much current can be supplied for short surges, such as on voice peaks.</a:t>
            </a:r>
          </a:p>
          <a:p>
            <a:pPr marL="342900" indent="-342900">
              <a:spcBef>
                <a:spcPct val="20000"/>
              </a:spcBef>
              <a:buFontTx/>
              <a:buChar char="•"/>
            </a:pPr>
            <a:r>
              <a:rPr lang="en-US" sz="3200" dirty="0">
                <a:latin typeface="Arial" panose="020B0604020202020204" pitchFamily="34" charset="0"/>
              </a:rPr>
              <a:t>Regulation – how well the power supply maintains a constant output voltage.</a:t>
            </a:r>
          </a:p>
          <a:p>
            <a:pPr marL="342900" indent="-342900">
              <a:spcBef>
                <a:spcPct val="20000"/>
              </a:spcBef>
              <a:buFontTx/>
              <a:buChar char="•"/>
            </a:pPr>
            <a:endParaRPr lang="en-US" sz="3200" dirty="0">
              <a:latin typeface="Arial" panose="020B0604020202020204" pitchFamily="34" charset="0"/>
            </a:endParaRPr>
          </a:p>
          <a:p>
            <a:pPr marL="342900" indent="-342900">
              <a:spcBef>
                <a:spcPct val="20000"/>
              </a:spcBef>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extLst>
      <p:ext uri="{BB962C8B-B14F-4D97-AF65-F5344CB8AC3E}">
        <p14:creationId xmlns:p14="http://schemas.microsoft.com/office/powerpoint/2010/main" val="39924251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Mobile Power Wiring Safety</a:t>
            </a:r>
          </a:p>
        </p:txBody>
      </p:sp>
      <p:sp>
        <p:nvSpPr>
          <p:cNvPr id="18435"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Arial" panose="020B0604020202020204" pitchFamily="34" charset="0"/>
              </a:rPr>
              <a:t>Car batteries hold lots of energy – shorting a battery could cause a fire.</a:t>
            </a:r>
          </a:p>
          <a:p>
            <a:pPr marL="342900" indent="-342900">
              <a:lnSpc>
                <a:spcPct val="90000"/>
              </a:lnSpc>
              <a:spcBef>
                <a:spcPct val="20000"/>
              </a:spcBef>
              <a:buFontTx/>
              <a:buChar char="•"/>
            </a:pPr>
            <a:r>
              <a:rPr lang="en-US" sz="2800" dirty="0">
                <a:latin typeface="Arial" panose="020B0604020202020204" pitchFamily="34" charset="0"/>
              </a:rPr>
              <a:t>Special requirements for safe car wiring:</a:t>
            </a:r>
          </a:p>
          <a:p>
            <a:pPr marL="742950" lvl="1" indent="-285750">
              <a:lnSpc>
                <a:spcPct val="90000"/>
              </a:lnSpc>
              <a:spcBef>
                <a:spcPct val="20000"/>
              </a:spcBef>
              <a:buFontTx/>
              <a:buChar char="–"/>
            </a:pPr>
            <a:r>
              <a:rPr lang="en-US" dirty="0">
                <a:latin typeface="Arial" panose="020B0604020202020204" pitchFamily="34" charset="0"/>
              </a:rPr>
              <a:t>Fuse both positive and negative leads.</a:t>
            </a:r>
          </a:p>
          <a:p>
            <a:pPr marL="742950" lvl="1" indent="-285750">
              <a:lnSpc>
                <a:spcPct val="90000"/>
              </a:lnSpc>
              <a:spcBef>
                <a:spcPct val="20000"/>
              </a:spcBef>
              <a:buFontTx/>
              <a:buChar char="–"/>
            </a:pPr>
            <a:r>
              <a:rPr lang="en-US" dirty="0">
                <a:latin typeface="Arial" panose="020B0604020202020204" pitchFamily="34" charset="0"/>
              </a:rPr>
              <a:t>Connect radio</a:t>
            </a:r>
            <a:r>
              <a:rPr lang="en-US" altLang="ja-JP" dirty="0">
                <a:latin typeface="Arial" panose="020B0604020202020204" pitchFamily="34" charset="0"/>
              </a:rPr>
              <a:t>’s negative lead to negative terminal or engine block ground </a:t>
            </a:r>
            <a:r>
              <a:rPr lang="en-US" altLang="ja-JP" dirty="0" smtClean="0">
                <a:latin typeface="Arial" panose="020B0604020202020204" pitchFamily="34" charset="0"/>
              </a:rPr>
              <a:t>strap.</a:t>
            </a:r>
            <a:endParaRPr lang="en-US" altLang="ja-JP" dirty="0">
              <a:latin typeface="Arial" panose="020B0604020202020204" pitchFamily="34" charset="0"/>
            </a:endParaRPr>
          </a:p>
          <a:p>
            <a:pPr marL="742950" lvl="1" indent="-285750">
              <a:lnSpc>
                <a:spcPct val="90000"/>
              </a:lnSpc>
              <a:spcBef>
                <a:spcPct val="20000"/>
              </a:spcBef>
              <a:buFontTx/>
              <a:buChar char="–"/>
            </a:pPr>
            <a:r>
              <a:rPr lang="en-US" dirty="0">
                <a:latin typeface="Arial" panose="020B0604020202020204" pitchFamily="34" charset="0"/>
              </a:rPr>
              <a:t>Use grommets or protective sleeves to protect </a:t>
            </a:r>
            <a:r>
              <a:rPr lang="en-US" dirty="0" smtClean="0">
                <a:latin typeface="Arial" panose="020B0604020202020204" pitchFamily="34" charset="0"/>
              </a:rPr>
              <a:t>wires.</a:t>
            </a:r>
            <a:endParaRPr lang="en-US" dirty="0">
              <a:latin typeface="Arial" panose="020B0604020202020204" pitchFamily="34" charset="0"/>
            </a:endParaRPr>
          </a:p>
          <a:p>
            <a:pPr marL="742950" lvl="1" indent="-285750">
              <a:lnSpc>
                <a:spcPct val="90000"/>
              </a:lnSpc>
              <a:spcBef>
                <a:spcPct val="20000"/>
              </a:spcBef>
              <a:buFontTx/>
              <a:buChar char="–"/>
            </a:pPr>
            <a:r>
              <a:rPr lang="en-US" dirty="0">
                <a:latin typeface="Arial" panose="020B0604020202020204" pitchFamily="34" charset="0"/>
              </a:rPr>
              <a:t>Don</a:t>
            </a:r>
            <a:r>
              <a:rPr lang="en-US" altLang="ja-JP" dirty="0">
                <a:latin typeface="Arial" panose="020B0604020202020204" pitchFamily="34" charset="0"/>
              </a:rPr>
              <a:t>’t assume all metal in the car is grounded; modern cars are as much plastic as metal.</a:t>
            </a: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05795638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Batteries</a:t>
            </a:r>
          </a:p>
        </p:txBody>
      </p:sp>
      <p:sp>
        <p:nvSpPr>
          <p:cNvPr id="19459"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Create current through a chemical </a:t>
            </a:r>
            <a:r>
              <a:rPr lang="en-US" sz="2800" dirty="0" smtClean="0">
                <a:latin typeface="Arial" panose="020B0604020202020204" pitchFamily="34" charset="0"/>
              </a:rPr>
              <a:t>reaction</a:t>
            </a:r>
            <a:endParaRPr lang="en-US" sz="2800"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Individual cells connected in series or </a:t>
            </a:r>
            <a:r>
              <a:rPr lang="en-US" dirty="0" smtClean="0">
                <a:latin typeface="Arial" panose="020B0604020202020204" pitchFamily="34" charset="0"/>
              </a:rPr>
              <a:t>parallel</a:t>
            </a:r>
            <a:endParaRPr lang="en-US"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Cell chemistry determines voltage per cell</a:t>
            </a:r>
          </a:p>
          <a:p>
            <a:pPr marL="342900" indent="-342900">
              <a:spcBef>
                <a:spcPct val="20000"/>
              </a:spcBef>
              <a:buFontTx/>
              <a:buChar char="•"/>
            </a:pPr>
            <a:r>
              <a:rPr lang="en-US" sz="2800" dirty="0">
                <a:latin typeface="Arial" panose="020B0604020202020204" pitchFamily="34" charset="0"/>
              </a:rPr>
              <a:t>Battery </a:t>
            </a:r>
            <a:r>
              <a:rPr lang="en-US" sz="2800" dirty="0" smtClean="0">
                <a:latin typeface="Arial" panose="020B0604020202020204" pitchFamily="34" charset="0"/>
              </a:rPr>
              <a:t>types</a:t>
            </a:r>
            <a:endParaRPr lang="en-US" sz="2800"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Disposable (primary batteries)</a:t>
            </a:r>
          </a:p>
          <a:p>
            <a:pPr marL="742950" lvl="1" indent="-285750">
              <a:spcBef>
                <a:spcPct val="20000"/>
              </a:spcBef>
              <a:buFontTx/>
              <a:buChar char="–"/>
            </a:pPr>
            <a:r>
              <a:rPr lang="en-US" dirty="0">
                <a:latin typeface="Arial" panose="020B0604020202020204" pitchFamily="34" charset="0"/>
              </a:rPr>
              <a:t>Rechargeable (secondary batteries)</a:t>
            </a:r>
          </a:p>
          <a:p>
            <a:pPr marL="742950" lvl="1" indent="-285750">
              <a:spcBef>
                <a:spcPct val="20000"/>
              </a:spcBef>
              <a:buFontTx/>
              <a:buChar char="–"/>
            </a:pPr>
            <a:r>
              <a:rPr lang="en-US" dirty="0">
                <a:latin typeface="Arial" panose="020B0604020202020204" pitchFamily="34" charset="0"/>
              </a:rPr>
              <a:t>Storage</a:t>
            </a:r>
          </a:p>
          <a:p>
            <a:pPr marL="342900" indent="-342900">
              <a:spcBef>
                <a:spcPct val="20000"/>
              </a:spcBef>
              <a:buFontTx/>
              <a:buChar char="•"/>
            </a:pPr>
            <a:r>
              <a:rPr lang="en-US" sz="2800" dirty="0">
                <a:latin typeface="Arial" panose="020B0604020202020204" pitchFamily="34" charset="0"/>
              </a:rPr>
              <a:t>Energy capabilities rated in Ampere-</a:t>
            </a:r>
            <a:r>
              <a:rPr lang="en-US" sz="2800" dirty="0" smtClean="0">
                <a:latin typeface="Arial" panose="020B0604020202020204" pitchFamily="34" charset="0"/>
              </a:rPr>
              <a:t>hours</a:t>
            </a:r>
            <a:endParaRPr lang="en-US" sz="2800" dirty="0">
              <a:latin typeface="Arial" panose="020B0604020202020204" pitchFamily="34" charset="0"/>
            </a:endParaRPr>
          </a:p>
          <a:p>
            <a:pPr marL="742950" lvl="1" indent="-285750">
              <a:spcBef>
                <a:spcPct val="20000"/>
              </a:spcBef>
              <a:buFontTx/>
              <a:buChar char="–"/>
            </a:pPr>
            <a:r>
              <a:rPr lang="en-US" dirty="0">
                <a:latin typeface="Arial" panose="020B0604020202020204" pitchFamily="34" charset="0"/>
              </a:rPr>
              <a:t>Amps X time (at a constant voltage)</a:t>
            </a: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extLst>
      <p:ext uri="{BB962C8B-B14F-4D97-AF65-F5344CB8AC3E}">
        <p14:creationId xmlns:p14="http://schemas.microsoft.com/office/powerpoint/2010/main" val="204943458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Battery Charging</a:t>
            </a:r>
          </a:p>
        </p:txBody>
      </p:sp>
      <p:sp>
        <p:nvSpPr>
          <p:cNvPr id="9219" name="Rectangle 5"/>
          <p:cNvSpPr>
            <a:spLocks noChangeArrowheads="1"/>
          </p:cNvSpPr>
          <p:nvPr/>
        </p:nvSpPr>
        <p:spPr bwMode="auto">
          <a:xfrm>
            <a:off x="685800" y="1600200"/>
            <a:ext cx="7772400" cy="4495800"/>
          </a:xfrm>
          <a:prstGeom prst="rect">
            <a:avLst/>
          </a:prstGeom>
          <a:noFill/>
          <a:ln>
            <a:noFill/>
          </a:ln>
          <a:extLst/>
        </p:spPr>
        <p:txBody>
          <a:bodyPr/>
          <a:lstStyle/>
          <a:p>
            <a:pPr marL="342900" indent="-342900">
              <a:lnSpc>
                <a:spcPct val="90000"/>
              </a:lnSpc>
              <a:spcBef>
                <a:spcPct val="20000"/>
              </a:spcBef>
              <a:buFontTx/>
              <a:buChar char="•"/>
              <a:defRPr/>
            </a:pPr>
            <a:r>
              <a:rPr lang="en-US" sz="2800" dirty="0">
                <a:latin typeface="Arial" panose="020B0604020202020204" pitchFamily="34" charset="0"/>
                <a:ea typeface="ＭＳ Ｐゴシック" charset="0"/>
              </a:rPr>
              <a:t>Some batteries can be recharged, some cannot.</a:t>
            </a:r>
          </a:p>
          <a:p>
            <a:pPr marL="342900" indent="-342900">
              <a:lnSpc>
                <a:spcPct val="90000"/>
              </a:lnSpc>
              <a:spcBef>
                <a:spcPct val="20000"/>
              </a:spcBef>
              <a:buFontTx/>
              <a:buChar char="•"/>
              <a:defRPr/>
            </a:pPr>
            <a:r>
              <a:rPr lang="en-US" sz="2800" dirty="0">
                <a:latin typeface="Arial" panose="020B0604020202020204" pitchFamily="34" charset="0"/>
                <a:ea typeface="ＭＳ Ｐゴシック" charset="0"/>
              </a:rPr>
              <a:t>Use the proper charger for the battery being charged.</a:t>
            </a:r>
          </a:p>
          <a:p>
            <a:pPr marL="342900" indent="-342900">
              <a:lnSpc>
                <a:spcPct val="90000"/>
              </a:lnSpc>
              <a:spcBef>
                <a:spcPct val="20000"/>
              </a:spcBef>
              <a:buFontTx/>
              <a:buChar char="•"/>
              <a:defRPr/>
            </a:pPr>
            <a:r>
              <a:rPr lang="en-US" sz="2800" dirty="0">
                <a:latin typeface="Arial" panose="020B0604020202020204" pitchFamily="34" charset="0"/>
                <a:ea typeface="ＭＳ Ｐゴシック" charset="0"/>
              </a:rPr>
              <a:t>Batteries will lose capacity with each </a:t>
            </a:r>
            <a:r>
              <a:rPr lang="en-US" sz="2800" dirty="0" smtClean="0">
                <a:latin typeface="Arial" panose="020B0604020202020204" pitchFamily="34" charset="0"/>
                <a:ea typeface="ＭＳ Ｐゴシック" charset="0"/>
              </a:rPr>
              <a:t>cycle.</a:t>
            </a:r>
            <a:endParaRPr lang="en-US" sz="2800" dirty="0">
              <a:latin typeface="Arial" panose="020B0604020202020204" pitchFamily="34" charset="0"/>
              <a:ea typeface="ＭＳ Ｐゴシック" charset="0"/>
            </a:endParaRPr>
          </a:p>
          <a:p>
            <a:pPr marL="342900" indent="-342900">
              <a:lnSpc>
                <a:spcPct val="90000"/>
              </a:lnSpc>
              <a:spcBef>
                <a:spcPct val="20000"/>
              </a:spcBef>
              <a:buFontTx/>
              <a:buChar char="•"/>
              <a:defRPr/>
            </a:pPr>
            <a:r>
              <a:rPr lang="en-US" sz="2800" dirty="0">
                <a:latin typeface="Arial" panose="020B0604020202020204" pitchFamily="34" charset="0"/>
                <a:ea typeface="ＭＳ Ｐゴシック" charset="0"/>
              </a:rPr>
              <a:t>Best if batteries are maintained fully charged.</a:t>
            </a:r>
          </a:p>
          <a:p>
            <a:pPr marL="742950" lvl="1" indent="-285750">
              <a:lnSpc>
                <a:spcPct val="90000"/>
              </a:lnSpc>
              <a:spcBef>
                <a:spcPct val="20000"/>
              </a:spcBef>
              <a:buFontTx/>
              <a:buChar char="–"/>
              <a:defRPr/>
            </a:pPr>
            <a:r>
              <a:rPr lang="en-US" dirty="0">
                <a:latin typeface="Arial" panose="020B0604020202020204" pitchFamily="34" charset="0"/>
                <a:ea typeface="ＭＳ Ｐゴシック" charset="0"/>
              </a:rPr>
              <a:t>Over-charging will cause heating and could damage the battery.</a:t>
            </a:r>
          </a:p>
          <a:p>
            <a:pPr marL="342900" indent="-342900">
              <a:lnSpc>
                <a:spcPct val="90000"/>
              </a:lnSpc>
              <a:spcBef>
                <a:spcPct val="20000"/>
              </a:spcBef>
              <a:buFontTx/>
              <a:buChar char="•"/>
              <a:defRPr/>
            </a:pPr>
            <a:r>
              <a:rPr lang="en-US" sz="2800" spc="-10" dirty="0">
                <a:latin typeface="Arial" panose="020B0604020202020204" pitchFamily="34" charset="0"/>
                <a:ea typeface="ＭＳ Ｐゴシック" charset="0"/>
              </a:rPr>
              <a:t>Lead-acid batteries release explosive hydrogen during </a:t>
            </a:r>
            <a:r>
              <a:rPr lang="en-US" sz="2800" spc="-10" dirty="0" smtClean="0">
                <a:latin typeface="Arial" panose="020B0604020202020204" pitchFamily="34" charset="0"/>
                <a:ea typeface="ＭＳ Ｐゴシック" charset="0"/>
              </a:rPr>
              <a:t>charging </a:t>
            </a:r>
            <a:r>
              <a:rPr lang="en-US" sz="2800" spc="-10" dirty="0">
                <a:latin typeface="Arial" panose="020B0604020202020204" pitchFamily="34" charset="0"/>
                <a:ea typeface="ＭＳ Ｐゴシック" charset="0"/>
              </a:rPr>
              <a:t>or rapid discharge so adequate ventilation is required.</a:t>
            </a:r>
          </a:p>
          <a:p>
            <a:pPr marL="342900" indent="-342900">
              <a:lnSpc>
                <a:spcPct val="90000"/>
              </a:lnSpc>
              <a:spcBef>
                <a:spcPct val="20000"/>
              </a:spcBef>
              <a:buFontTx/>
              <a:buChar char="•"/>
              <a:defRPr/>
            </a:pPr>
            <a:endParaRPr lang="en-US" sz="2800" dirty="0">
              <a:latin typeface="Arial" panose="020B0604020202020204" pitchFamily="34"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86452029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Battery Charging</a:t>
            </a:r>
          </a:p>
        </p:txBody>
      </p:sp>
      <p:sp>
        <p:nvSpPr>
          <p:cNvPr id="9219" name="Rectangle 5"/>
          <p:cNvSpPr>
            <a:spLocks noChangeArrowheads="1"/>
          </p:cNvSpPr>
          <p:nvPr/>
        </p:nvSpPr>
        <p:spPr bwMode="auto">
          <a:xfrm>
            <a:off x="685800" y="1752600"/>
            <a:ext cx="7772400" cy="4343400"/>
          </a:xfrm>
          <a:prstGeom prst="rect">
            <a:avLst/>
          </a:prstGeom>
          <a:noFill/>
          <a:ln>
            <a:noFill/>
          </a:ln>
          <a:extLst/>
        </p:spPr>
        <p:txBody>
          <a:bodyPr/>
          <a:lstStyle/>
          <a:p>
            <a:pPr marL="342900" indent="-342900">
              <a:lnSpc>
                <a:spcPct val="90000"/>
              </a:lnSpc>
              <a:spcBef>
                <a:spcPct val="20000"/>
              </a:spcBef>
              <a:buFontTx/>
              <a:buChar char="•"/>
              <a:defRPr/>
            </a:pPr>
            <a:r>
              <a:rPr lang="en-US" sz="3200" dirty="0">
                <a:latin typeface="Arial" panose="020B0604020202020204" pitchFamily="34" charset="0"/>
                <a:ea typeface="ＭＳ Ｐゴシック" charset="0"/>
              </a:rPr>
              <a:t>Automobiles can be a good emergency power source by recharging batteries</a:t>
            </a:r>
          </a:p>
          <a:p>
            <a:pPr marL="342900" indent="-342900">
              <a:lnSpc>
                <a:spcPct val="90000"/>
              </a:lnSpc>
              <a:spcBef>
                <a:spcPct val="20000"/>
              </a:spcBef>
              <a:buFontTx/>
              <a:buChar char="•"/>
              <a:defRPr/>
            </a:pPr>
            <a:r>
              <a:rPr lang="en-US" sz="3200" spc="-10" dirty="0">
                <a:latin typeface="Arial" panose="020B0604020202020204" pitchFamily="34" charset="0"/>
                <a:ea typeface="ＭＳ Ｐゴシック" charset="0"/>
              </a:rPr>
              <a:t>A 12-volt lead-acid station battery can be recharged by connecting it to an automobile’s electrical system</a:t>
            </a:r>
          </a:p>
          <a:p>
            <a:pPr marL="800100" lvl="1" indent="-342900">
              <a:lnSpc>
                <a:spcPct val="90000"/>
              </a:lnSpc>
              <a:spcBef>
                <a:spcPct val="20000"/>
              </a:spcBef>
              <a:buFontTx/>
              <a:buChar char="•"/>
              <a:defRPr/>
            </a:pPr>
            <a:r>
              <a:rPr lang="en-US" sz="2800" spc="-10" dirty="0">
                <a:latin typeface="Arial" panose="020B0604020202020204" pitchFamily="34" charset="0"/>
                <a:ea typeface="ＭＳ Ｐゴシック" charset="0"/>
              </a:rPr>
              <a:t>Monitor battery temperature</a:t>
            </a:r>
          </a:p>
          <a:p>
            <a:pPr marL="800100" lvl="1" indent="-342900">
              <a:lnSpc>
                <a:spcPct val="90000"/>
              </a:lnSpc>
              <a:spcBef>
                <a:spcPct val="20000"/>
              </a:spcBef>
              <a:buFontTx/>
              <a:buChar char="•"/>
              <a:defRPr/>
            </a:pPr>
            <a:r>
              <a:rPr lang="en-US" sz="2800" spc="-10" dirty="0">
                <a:latin typeface="Arial" panose="020B0604020202020204" pitchFamily="34" charset="0"/>
                <a:ea typeface="ＭＳ Ｐゴシック" charset="0"/>
              </a:rPr>
              <a:t>Make sure battery is well-ventilated</a:t>
            </a:r>
          </a:p>
          <a:p>
            <a:pPr marL="342900" indent="-342900">
              <a:lnSpc>
                <a:spcPct val="90000"/>
              </a:lnSpc>
              <a:spcBef>
                <a:spcPct val="20000"/>
              </a:spcBef>
              <a:buFontTx/>
              <a:buChar char="•"/>
              <a:defRPr/>
            </a:pPr>
            <a:endParaRPr lang="en-US" sz="2800" dirty="0">
              <a:latin typeface="Arial" panose="020B0604020202020204" pitchFamily="34"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70668366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Handheld Transceivers</a:t>
            </a:r>
          </a:p>
        </p:txBody>
      </p:sp>
      <p:sp>
        <p:nvSpPr>
          <p:cNvPr id="22531"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Battery packs – packages of several individual rechargeable batteries connected together.</a:t>
            </a:r>
          </a:p>
          <a:p>
            <a:pPr marL="742950" lvl="1" indent="-285750">
              <a:lnSpc>
                <a:spcPct val="90000"/>
              </a:lnSpc>
              <a:spcBef>
                <a:spcPct val="20000"/>
              </a:spcBef>
              <a:buFontTx/>
              <a:buChar char="–"/>
            </a:pPr>
            <a:r>
              <a:rPr lang="en-US" sz="2800" dirty="0" err="1">
                <a:latin typeface="Arial" panose="020B0604020202020204" pitchFamily="34" charset="0"/>
              </a:rPr>
              <a:t>NiCd</a:t>
            </a:r>
            <a:r>
              <a:rPr lang="en-US" sz="2800" dirty="0">
                <a:latin typeface="Arial" panose="020B0604020202020204" pitchFamily="34" charset="0"/>
              </a:rPr>
              <a:t> (nickel-cadmium)</a:t>
            </a:r>
          </a:p>
          <a:p>
            <a:pPr marL="742950" lvl="1" indent="-285750">
              <a:lnSpc>
                <a:spcPct val="90000"/>
              </a:lnSpc>
              <a:spcBef>
                <a:spcPct val="20000"/>
              </a:spcBef>
              <a:buFontTx/>
              <a:buChar char="–"/>
            </a:pPr>
            <a:r>
              <a:rPr lang="en-US" sz="2800" dirty="0">
                <a:latin typeface="Arial" panose="020B0604020202020204" pitchFamily="34" charset="0"/>
              </a:rPr>
              <a:t>NiMH (nickel-metal hydride)</a:t>
            </a:r>
          </a:p>
          <a:p>
            <a:pPr marL="742950" lvl="1" indent="-285750">
              <a:lnSpc>
                <a:spcPct val="90000"/>
              </a:lnSpc>
              <a:spcBef>
                <a:spcPct val="20000"/>
              </a:spcBef>
              <a:buFontTx/>
              <a:buChar char="–"/>
            </a:pPr>
            <a:r>
              <a:rPr lang="en-US" sz="2800" dirty="0">
                <a:latin typeface="Arial" panose="020B0604020202020204" pitchFamily="34" charset="0"/>
              </a:rPr>
              <a:t>Li-ion (lithium-ion)</a:t>
            </a:r>
          </a:p>
          <a:p>
            <a:pPr marL="342900" indent="-342900">
              <a:lnSpc>
                <a:spcPct val="90000"/>
              </a:lnSpc>
              <a:spcBef>
                <a:spcPct val="20000"/>
              </a:spcBef>
              <a:buFont typeface="Arial" charset="0"/>
              <a:buChar char="•"/>
            </a:pPr>
            <a:r>
              <a:rPr lang="en-US" sz="3200" dirty="0">
                <a:latin typeface="Arial" panose="020B0604020202020204" pitchFamily="34" charset="0"/>
              </a:rPr>
              <a:t>For emergencies, have a battery pack that can use disposable batteries (AA size</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471701889"/>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Radio Frequency Interference (RFI)</a:t>
            </a:r>
          </a:p>
        </p:txBody>
      </p:sp>
      <p:sp>
        <p:nvSpPr>
          <p:cNvPr id="2355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Signals that interfere with radio reception.</a:t>
            </a:r>
          </a:p>
          <a:p>
            <a:pPr marL="342900" indent="-342900">
              <a:spcBef>
                <a:spcPct val="20000"/>
              </a:spcBef>
              <a:buFontTx/>
              <a:buChar char="•"/>
            </a:pPr>
            <a:r>
              <a:rPr lang="en-US" sz="3200" dirty="0">
                <a:latin typeface="Arial" panose="020B0604020202020204" pitchFamily="34" charset="0"/>
              </a:rPr>
              <a:t>Interference can be FROM your station or TO your station.</a:t>
            </a:r>
          </a:p>
          <a:p>
            <a:pPr marL="342900" indent="-342900">
              <a:spcBef>
                <a:spcPct val="20000"/>
              </a:spcBef>
              <a:buFontTx/>
              <a:buChar char="•"/>
            </a:pPr>
            <a:r>
              <a:rPr lang="en-US" sz="3200" dirty="0">
                <a:latin typeface="Arial" panose="020B0604020202020204" pitchFamily="34" charset="0"/>
              </a:rPr>
              <a:t>Solving the problem might take a little detective work!</a:t>
            </a: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64361531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Types of RFI</a:t>
            </a:r>
          </a:p>
        </p:txBody>
      </p:sp>
      <p:sp>
        <p:nvSpPr>
          <p:cNvPr id="24579"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Direct detection – offending signals get into the </a:t>
            </a:r>
            <a:r>
              <a:rPr lang="en-US" sz="2800" dirty="0" smtClean="0">
                <a:latin typeface="Arial" panose="020B0604020202020204" pitchFamily="34" charset="0"/>
              </a:rPr>
              <a:t>electronic </a:t>
            </a:r>
            <a:r>
              <a:rPr lang="en-US" sz="2800" dirty="0">
                <a:latin typeface="Arial" panose="020B0604020202020204" pitchFamily="34" charset="0"/>
              </a:rPr>
              <a:t>circuits to cause interference.</a:t>
            </a:r>
          </a:p>
          <a:p>
            <a:pPr marL="342900" indent="-342900">
              <a:spcBef>
                <a:spcPct val="20000"/>
              </a:spcBef>
              <a:buFontTx/>
              <a:buChar char="•"/>
            </a:pPr>
            <a:r>
              <a:rPr lang="en-US" sz="2800" dirty="0">
                <a:latin typeface="Arial" panose="020B0604020202020204" pitchFamily="34" charset="0"/>
              </a:rPr>
              <a:t>Overload – strong signal that overwhelms the ability of the receiver to reject it.</a:t>
            </a:r>
          </a:p>
          <a:p>
            <a:pPr marL="342900" indent="-342900">
              <a:spcBef>
                <a:spcPct val="20000"/>
              </a:spcBef>
              <a:buFontTx/>
              <a:buChar char="•"/>
            </a:pPr>
            <a:r>
              <a:rPr lang="en-US" sz="2800" dirty="0">
                <a:latin typeface="Arial" panose="020B0604020202020204" pitchFamily="34" charset="0"/>
              </a:rPr>
              <a:t>RF Current – can be picked up by cables of consumer </a:t>
            </a:r>
            <a:r>
              <a:rPr lang="en-US" sz="2800" dirty="0" smtClean="0">
                <a:latin typeface="Arial" panose="020B0604020202020204" pitchFamily="34" charset="0"/>
              </a:rPr>
              <a:t>equipment.</a:t>
            </a:r>
            <a:endParaRPr lang="en-US" sz="2800" dirty="0">
              <a:latin typeface="Arial" panose="020B0604020202020204" pitchFamily="34" charset="0"/>
            </a:endParaRPr>
          </a:p>
          <a:p>
            <a:pPr marL="342900" indent="-342900">
              <a:spcBef>
                <a:spcPct val="20000"/>
              </a:spcBef>
              <a:buFontTx/>
              <a:buChar char="•"/>
            </a:pPr>
            <a:r>
              <a:rPr lang="en-US" sz="2800" dirty="0">
                <a:latin typeface="Arial" panose="020B0604020202020204" pitchFamily="34" charset="0"/>
              </a:rPr>
              <a:t>Transmitted harmonics – must be filtered out at the </a:t>
            </a:r>
            <a:r>
              <a:rPr lang="en-US" sz="2800" dirty="0" smtClean="0">
                <a:latin typeface="Arial" panose="020B0604020202020204" pitchFamily="34" charset="0"/>
              </a:rPr>
              <a:t>transmitter.</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extLst>
      <p:ext uri="{BB962C8B-B14F-4D97-AF65-F5344CB8AC3E}">
        <p14:creationId xmlns:p14="http://schemas.microsoft.com/office/powerpoint/2010/main" val="29961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EBBA-D573-433A-81E4-CE0CE4C8E05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an advantage of HF vs VHF and higher frequencies?</a:t>
            </a:r>
          </a:p>
        </p:txBody>
      </p:sp>
      <p:sp>
        <p:nvSpPr>
          <p:cNvPr id="3" name="Text Placeholder 2">
            <a:extLst>
              <a:ext uri="{FF2B5EF4-FFF2-40B4-BE49-F238E27FC236}">
                <a16:creationId xmlns:a16="http://schemas.microsoft.com/office/drawing/2014/main" id="{31A4182D-32B3-4313-85E9-3B70A50FF36C}"/>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HF antennas are generally smaller</a:t>
            </a:r>
          </a:p>
          <a:p>
            <a:r>
              <a:rPr lang="en-US" b="0" i="0" u="none" strike="noStrike" baseline="0" dirty="0">
                <a:solidFill>
                  <a:prstClr val="black"/>
                </a:solidFill>
                <a:cs typeface="Arial" panose="020B0604020202020204" pitchFamily="34" charset="0"/>
              </a:rPr>
              <a:t>B. HF accommodates wider bandwidth signals</a:t>
            </a:r>
          </a:p>
          <a:p>
            <a:r>
              <a:rPr lang="en-US" b="0" i="0" u="none" strike="noStrike" baseline="0" dirty="0">
                <a:solidFill>
                  <a:prstClr val="black"/>
                </a:solidFill>
                <a:cs typeface="Arial" panose="020B0604020202020204" pitchFamily="34" charset="0"/>
              </a:rPr>
              <a:t>C. Long distance </a:t>
            </a:r>
            <a:r>
              <a:rPr lang="en-US" b="0" i="0" u="none" strike="noStrike" baseline="0" dirty="0" err="1">
                <a:solidFill>
                  <a:prstClr val="black"/>
                </a:solidFill>
                <a:cs typeface="Arial" panose="020B0604020202020204" pitchFamily="34" charset="0"/>
              </a:rPr>
              <a:t>ionospheric</a:t>
            </a:r>
            <a:r>
              <a:rPr lang="en-US" b="0" i="0" u="none" strike="noStrike" baseline="0" dirty="0">
                <a:solidFill>
                  <a:prstClr val="black"/>
                </a:solidFill>
                <a:cs typeface="Arial" panose="020B0604020202020204" pitchFamily="34" charset="0"/>
              </a:rPr>
              <a:t> propagation is far more common on HF</a:t>
            </a:r>
          </a:p>
          <a:p>
            <a:r>
              <a:rPr lang="en-US" b="0" i="0" u="none" strike="noStrike" baseline="0" dirty="0">
                <a:solidFill>
                  <a:prstClr val="black"/>
                </a:solidFill>
                <a:cs typeface="Arial" panose="020B0604020202020204" pitchFamily="34" charset="0"/>
              </a:rPr>
              <a:t>D. There is less atmospheric interference (static) on HF</a:t>
            </a:r>
          </a:p>
          <a:p>
            <a:pPr algn="r"/>
            <a:r>
              <a:rPr lang="en-US" sz="1600" b="0" i="0" u="none" strike="noStrike" baseline="0" dirty="0">
                <a:solidFill>
                  <a:prstClr val="black"/>
                </a:solidFill>
                <a:cs typeface="Arial" panose="020B0604020202020204" pitchFamily="34" charset="0"/>
              </a:rPr>
              <a:t> T3C02 HRLM (4 - 4)</a:t>
            </a:r>
          </a:p>
        </p:txBody>
      </p:sp>
    </p:spTree>
    <p:extLst>
      <p:ext uri="{BB962C8B-B14F-4D97-AF65-F5344CB8AC3E}">
        <p14:creationId xmlns:p14="http://schemas.microsoft.com/office/powerpoint/2010/main" val="333549584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Filters</a:t>
            </a:r>
          </a:p>
        </p:txBody>
      </p:sp>
      <p:sp>
        <p:nvSpPr>
          <p:cNvPr id="25603"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Filters</a:t>
            </a:r>
            <a:r>
              <a:rPr lang="en-US" sz="2800" dirty="0">
                <a:latin typeface="Arial" panose="020B0604020202020204" pitchFamily="34" charset="0"/>
              </a:rPr>
              <a:t> </a:t>
            </a:r>
            <a:r>
              <a:rPr lang="en-US" sz="3200" dirty="0">
                <a:latin typeface="Arial" panose="020B0604020202020204" pitchFamily="34" charset="0"/>
              </a:rPr>
              <a:t>attenuate (reduce) signals</a:t>
            </a:r>
            <a:endParaRPr lang="en-US"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High-pass – reduce low-frequency signals</a:t>
            </a:r>
          </a:p>
          <a:p>
            <a:pPr marL="342900" indent="-342900">
              <a:spcBef>
                <a:spcPct val="20000"/>
              </a:spcBef>
              <a:buFontTx/>
              <a:buChar char="•"/>
            </a:pPr>
            <a:r>
              <a:rPr lang="en-US" sz="3200" dirty="0">
                <a:latin typeface="Arial" panose="020B0604020202020204" pitchFamily="34" charset="0"/>
              </a:rPr>
              <a:t>Low-pass – reduce high-frequency signals</a:t>
            </a:r>
          </a:p>
          <a:p>
            <a:pPr marL="342900" indent="-342900">
              <a:spcBef>
                <a:spcPct val="20000"/>
              </a:spcBef>
              <a:buFontTx/>
              <a:buChar char="•"/>
            </a:pPr>
            <a:r>
              <a:rPr lang="en-US" sz="3200" dirty="0">
                <a:latin typeface="Arial" panose="020B0604020202020204" pitchFamily="34" charset="0"/>
              </a:rPr>
              <a:t>Band-pass – only pass a range of signals</a:t>
            </a:r>
          </a:p>
          <a:p>
            <a:pPr marL="342900" indent="-342900">
              <a:spcBef>
                <a:spcPct val="20000"/>
              </a:spcBef>
              <a:buFontTx/>
              <a:buChar char="•"/>
            </a:pPr>
            <a:r>
              <a:rPr lang="en-US" sz="3200" dirty="0">
                <a:latin typeface="Arial" panose="020B0604020202020204" pitchFamily="34" charset="0"/>
              </a:rPr>
              <a:t>Notch – reduces a narrow range of signals</a:t>
            </a:r>
          </a:p>
          <a:p>
            <a:pPr marL="342900" indent="-342900">
              <a:spcBef>
                <a:spcPct val="20000"/>
              </a:spcBef>
              <a:buFontTx/>
              <a:buChar char="•"/>
            </a:pPr>
            <a:r>
              <a:rPr lang="en-US" sz="3200" dirty="0">
                <a:latin typeface="Arial" panose="020B0604020202020204" pitchFamily="34" charset="0"/>
              </a:rPr>
              <a:t>Selecting correct filter requires understanding the source of the interference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1343207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Ferrite Chokes</a:t>
            </a:r>
          </a:p>
        </p:txBody>
      </p:sp>
      <p:sp>
        <p:nvSpPr>
          <p:cNvPr id="26627"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Creates impedance (opposition to ac) on cables and </a:t>
            </a:r>
            <a:r>
              <a:rPr lang="en-US" sz="3200" dirty="0" smtClean="0">
                <a:latin typeface="Arial" panose="020B0604020202020204" pitchFamily="34" charset="0"/>
              </a:rPr>
              <a:t>wires.</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Can be used to block RF current that causes interference to entertainment equipment, microphones, monitors, amplifiers, etc.</a:t>
            </a:r>
          </a:p>
          <a:p>
            <a:pPr marL="342900" indent="-342900">
              <a:spcBef>
                <a:spcPct val="20000"/>
              </a:spcBef>
              <a:buFontTx/>
              <a:buChar char="•"/>
            </a:pPr>
            <a:r>
              <a:rPr lang="en-US" sz="3200" dirty="0">
                <a:latin typeface="Arial" panose="020B0604020202020204" pitchFamily="34" charset="0"/>
              </a:rPr>
              <a:t>Wind cable through ferrite core to create blocking impedance.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852912108"/>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Cable TV Interference</a:t>
            </a:r>
          </a:p>
        </p:txBody>
      </p:sp>
      <p:sp>
        <p:nvSpPr>
          <p:cNvPr id="27651"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ts val="763"/>
              </a:spcBef>
              <a:buFontTx/>
              <a:buChar char="•"/>
            </a:pPr>
            <a:r>
              <a:rPr lang="en-US" sz="3200" dirty="0">
                <a:latin typeface="Arial" panose="020B0604020202020204" pitchFamily="34" charset="0"/>
              </a:rPr>
              <a:t>Usually the result of broken shielding somewhere in the cable.</a:t>
            </a:r>
          </a:p>
          <a:p>
            <a:pPr marL="742950" lvl="1" indent="-285750">
              <a:lnSpc>
                <a:spcPct val="90000"/>
              </a:lnSpc>
              <a:spcBef>
                <a:spcPts val="763"/>
              </a:spcBef>
              <a:buFontTx/>
              <a:buChar char="–"/>
            </a:pPr>
            <a:r>
              <a:rPr lang="en-US" sz="2800" dirty="0">
                <a:latin typeface="Arial" panose="020B0604020202020204" pitchFamily="34" charset="0"/>
              </a:rPr>
              <a:t>Loose connections</a:t>
            </a:r>
          </a:p>
          <a:p>
            <a:pPr marL="742950" lvl="1" indent="-285750">
              <a:lnSpc>
                <a:spcPct val="90000"/>
              </a:lnSpc>
              <a:spcBef>
                <a:spcPts val="763"/>
              </a:spcBef>
              <a:buFontTx/>
              <a:buChar char="–"/>
            </a:pPr>
            <a:r>
              <a:rPr lang="en-US" sz="2800" dirty="0">
                <a:latin typeface="Arial" panose="020B0604020202020204" pitchFamily="34" charset="0"/>
              </a:rPr>
              <a:t>Broken connections</a:t>
            </a:r>
          </a:p>
          <a:p>
            <a:pPr marL="742950" lvl="1" indent="-285750">
              <a:lnSpc>
                <a:spcPct val="90000"/>
              </a:lnSpc>
              <a:spcBef>
                <a:spcPts val="763"/>
              </a:spcBef>
              <a:buFontTx/>
              <a:buChar char="–"/>
            </a:pPr>
            <a:r>
              <a:rPr lang="en-US" sz="2800" dirty="0">
                <a:latin typeface="Arial" panose="020B0604020202020204" pitchFamily="34" charset="0"/>
              </a:rPr>
              <a:t>Corroded connections</a:t>
            </a:r>
          </a:p>
          <a:p>
            <a:pPr marL="342900" indent="-342900">
              <a:lnSpc>
                <a:spcPct val="90000"/>
              </a:lnSpc>
              <a:spcBef>
                <a:spcPts val="763"/>
              </a:spcBef>
              <a:buFontTx/>
              <a:buChar char="•"/>
            </a:pPr>
            <a:r>
              <a:rPr lang="en-US" sz="3200" dirty="0">
                <a:latin typeface="Arial" panose="020B0604020202020204" pitchFamily="34" charset="0"/>
              </a:rPr>
              <a:t>Usually solved by proper cable maintenance by cable supplier.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513900562"/>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Noise Sources</a:t>
            </a:r>
          </a:p>
        </p:txBody>
      </p:sp>
      <p:sp>
        <p:nvSpPr>
          <p:cNvPr id="2867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Electrical arcs (motors, thermostats, electric fences, neon signs)</a:t>
            </a:r>
          </a:p>
          <a:p>
            <a:pPr marL="342900" indent="-342900">
              <a:spcBef>
                <a:spcPct val="20000"/>
              </a:spcBef>
              <a:buFontTx/>
              <a:buChar char="•"/>
            </a:pPr>
            <a:r>
              <a:rPr lang="en-US" sz="3200" dirty="0">
                <a:latin typeface="Arial" panose="020B0604020202020204" pitchFamily="34" charset="0"/>
              </a:rPr>
              <a:t>Power lines</a:t>
            </a:r>
          </a:p>
          <a:p>
            <a:pPr marL="342900" indent="-342900">
              <a:spcBef>
                <a:spcPct val="20000"/>
              </a:spcBef>
              <a:buFontTx/>
              <a:buChar char="•"/>
            </a:pPr>
            <a:r>
              <a:rPr lang="en-US" sz="3200" dirty="0">
                <a:latin typeface="Arial" panose="020B0604020202020204" pitchFamily="34" charset="0"/>
              </a:rPr>
              <a:t>Motor vehicle ignitions or alternators</a:t>
            </a:r>
          </a:p>
          <a:p>
            <a:pPr marL="342900" indent="-342900">
              <a:spcBef>
                <a:spcPct val="20000"/>
              </a:spcBef>
              <a:buFontTx/>
              <a:buChar char="•"/>
            </a:pPr>
            <a:r>
              <a:rPr lang="en-US" sz="3200" dirty="0">
                <a:latin typeface="Arial" panose="020B0604020202020204" pitchFamily="34" charset="0"/>
              </a:rPr>
              <a:t>Switching power supplies</a:t>
            </a:r>
          </a:p>
          <a:p>
            <a:pPr marL="342900" indent="-342900">
              <a:spcBef>
                <a:spcPct val="20000"/>
              </a:spcBef>
              <a:buFontTx/>
              <a:buChar char="•"/>
            </a:pPr>
            <a:r>
              <a:rPr lang="en-US" sz="3200" dirty="0">
                <a:latin typeface="Arial" panose="020B0604020202020204" pitchFamily="34" charset="0"/>
              </a:rPr>
              <a:t>Computers, networks and TV sets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33494473"/>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RFI Guidelines</a:t>
            </a:r>
          </a:p>
        </p:txBody>
      </p:sp>
      <p:sp>
        <p:nvSpPr>
          <p:cNvPr id="29699"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Operate your equipment properly.</a:t>
            </a:r>
          </a:p>
          <a:p>
            <a:pPr marL="342900" indent="-342900">
              <a:spcBef>
                <a:spcPct val="20000"/>
              </a:spcBef>
              <a:buFontTx/>
              <a:buChar char="•"/>
            </a:pPr>
            <a:r>
              <a:rPr lang="en-US" sz="3200" dirty="0">
                <a:latin typeface="Arial" panose="020B0604020202020204" pitchFamily="34" charset="0"/>
              </a:rPr>
              <a:t>Eliminate interference in your own home.</a:t>
            </a:r>
          </a:p>
          <a:p>
            <a:pPr marL="342900" indent="-342900">
              <a:spcBef>
                <a:spcPct val="20000"/>
              </a:spcBef>
              <a:buFontTx/>
              <a:buChar char="•"/>
            </a:pPr>
            <a:r>
              <a:rPr lang="en-US" sz="3200" dirty="0">
                <a:latin typeface="Arial" panose="020B0604020202020204" pitchFamily="34" charset="0"/>
              </a:rPr>
              <a:t>Use good station building practices to eliminate unwanted </a:t>
            </a:r>
            <a:r>
              <a:rPr lang="en-US" sz="3200" dirty="0" smtClean="0">
                <a:latin typeface="Arial" panose="020B0604020202020204" pitchFamily="34" charset="0"/>
              </a:rPr>
              <a:t>signals.</a:t>
            </a:r>
            <a:endParaRPr lang="en-US" sz="3200" dirty="0">
              <a:latin typeface="Arial" panose="020B0604020202020204" pitchFamily="34" charset="0"/>
            </a:endParaRPr>
          </a:p>
          <a:p>
            <a:pPr marL="800100" lvl="1" indent="-342900">
              <a:spcBef>
                <a:spcPct val="20000"/>
              </a:spcBef>
              <a:buFontTx/>
              <a:buChar char="•"/>
            </a:pPr>
            <a:r>
              <a:rPr lang="en-US" sz="2800" dirty="0">
                <a:latin typeface="Arial" panose="020B0604020202020204" pitchFamily="34" charset="0"/>
              </a:rPr>
              <a:t>Shielded wire and cables </a:t>
            </a:r>
          </a:p>
          <a:p>
            <a:pPr marL="800100" lvl="1" indent="-342900">
              <a:spcBef>
                <a:spcPct val="20000"/>
              </a:spcBef>
              <a:buFontTx/>
              <a:buChar char="•"/>
            </a:pPr>
            <a:r>
              <a:rPr lang="en-US" sz="2800" dirty="0">
                <a:latin typeface="Arial" panose="020B0604020202020204" pitchFamily="34" charset="0"/>
              </a:rPr>
              <a:t>Shielded equipment</a:t>
            </a:r>
          </a:p>
          <a:p>
            <a:pPr marL="800100" lvl="1" indent="-342900">
              <a:spcBef>
                <a:spcPct val="20000"/>
              </a:spcBef>
              <a:buFontTx/>
              <a:buChar char="•"/>
            </a:pPr>
            <a:r>
              <a:rPr lang="en-US" sz="2800" dirty="0">
                <a:latin typeface="Arial" panose="020B0604020202020204" pitchFamily="34" charset="0"/>
              </a:rPr>
              <a:t>Good connections and filters</a:t>
            </a:r>
          </a:p>
          <a:p>
            <a:pPr marL="800100" lvl="1"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2523370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Dealing with RFI</a:t>
            </a:r>
          </a:p>
        </p:txBody>
      </p:sp>
      <p:sp>
        <p:nvSpPr>
          <p:cNvPr id="30723"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Take interference complaints seriously.</a:t>
            </a:r>
          </a:p>
          <a:p>
            <a:pPr marL="342900" indent="-342900">
              <a:lnSpc>
                <a:spcPct val="90000"/>
              </a:lnSpc>
              <a:spcBef>
                <a:spcPct val="20000"/>
              </a:spcBef>
              <a:buFontTx/>
              <a:buChar char="•"/>
            </a:pPr>
            <a:r>
              <a:rPr lang="en-US" sz="3200" dirty="0">
                <a:latin typeface="Arial" panose="020B0604020202020204" pitchFamily="34" charset="0"/>
              </a:rPr>
              <a:t>Make sure that you</a:t>
            </a:r>
            <a:r>
              <a:rPr lang="en-US" altLang="en-US" sz="3200" dirty="0">
                <a:latin typeface="Arial" panose="020B0604020202020204" pitchFamily="34" charset="0"/>
              </a:rPr>
              <a:t>’</a:t>
            </a:r>
            <a:r>
              <a:rPr lang="en-US" sz="3200" dirty="0">
                <a:latin typeface="Arial" panose="020B0604020202020204" pitchFamily="34" charset="0"/>
              </a:rPr>
              <a:t>re really not the cause (demonstrate that you don</a:t>
            </a:r>
            <a:r>
              <a:rPr lang="en-US" altLang="ja-JP" sz="3200" dirty="0">
                <a:latin typeface="Arial" panose="020B0604020202020204" pitchFamily="34" charset="0"/>
              </a:rPr>
              <a:t>’t interfere within your own home).</a:t>
            </a:r>
          </a:p>
          <a:p>
            <a:pPr marL="342900" indent="-342900">
              <a:lnSpc>
                <a:spcPct val="90000"/>
              </a:lnSpc>
              <a:spcBef>
                <a:spcPct val="20000"/>
              </a:spcBef>
              <a:buFontTx/>
              <a:buChar char="•"/>
            </a:pPr>
            <a:r>
              <a:rPr lang="en-US" sz="3200" dirty="0">
                <a:latin typeface="Arial" panose="020B0604020202020204" pitchFamily="34" charset="0"/>
              </a:rPr>
              <a:t>Offer to help eliminate the RFI, even if you are not at fault.</a:t>
            </a:r>
          </a:p>
          <a:p>
            <a:pPr marL="342900" indent="-342900">
              <a:lnSpc>
                <a:spcPct val="90000"/>
              </a:lnSpc>
              <a:spcBef>
                <a:spcPct val="20000"/>
              </a:spcBef>
              <a:buFontTx/>
              <a:buChar char="•"/>
            </a:pPr>
            <a:r>
              <a:rPr lang="en-US" sz="3200" dirty="0">
                <a:latin typeface="Arial" panose="020B0604020202020204" pitchFamily="34" charset="0"/>
              </a:rPr>
              <a:t>Consult ARRL RFI </a:t>
            </a:r>
            <a:r>
              <a:rPr lang="en-US" sz="3200" dirty="0" smtClean="0">
                <a:latin typeface="Arial" panose="020B0604020202020204" pitchFamily="34" charset="0"/>
              </a:rPr>
              <a:t>Resources </a:t>
            </a:r>
            <a:r>
              <a:rPr lang="en-US" sz="3200" dirty="0">
                <a:latin typeface="Arial" panose="020B0604020202020204" pitchFamily="34" charset="0"/>
              </a:rPr>
              <a:t>for help and assistance.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867138569"/>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Part 15 Rules</a:t>
            </a:r>
          </a:p>
        </p:txBody>
      </p:sp>
      <p:sp>
        <p:nvSpPr>
          <p:cNvPr id="31747"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Applies only to unlicensed devices</a:t>
            </a:r>
          </a:p>
          <a:p>
            <a:pPr marL="342900" indent="-342900">
              <a:lnSpc>
                <a:spcPct val="90000"/>
              </a:lnSpc>
              <a:spcBef>
                <a:spcPct val="20000"/>
              </a:spcBef>
              <a:buFontTx/>
              <a:buChar char="•"/>
            </a:pPr>
            <a:r>
              <a:rPr lang="en-US" sz="3200" dirty="0">
                <a:latin typeface="Arial" panose="020B0604020202020204" pitchFamily="34" charset="0"/>
              </a:rPr>
              <a:t>Unlicensed devices may not interfere with licensed services, such as amateur radio</a:t>
            </a:r>
          </a:p>
          <a:p>
            <a:pPr marL="342900" indent="-342900">
              <a:lnSpc>
                <a:spcPct val="90000"/>
              </a:lnSpc>
              <a:spcBef>
                <a:spcPct val="20000"/>
              </a:spcBef>
              <a:buFontTx/>
              <a:buChar char="•"/>
            </a:pPr>
            <a:r>
              <a:rPr lang="en-US" sz="3200" dirty="0">
                <a:latin typeface="Arial" panose="020B0604020202020204" pitchFamily="34" charset="0"/>
              </a:rPr>
              <a:t>Unlicensed devices must accept any interference they receive from licensed services</a:t>
            </a:r>
          </a:p>
          <a:p>
            <a:pPr marL="342900" indent="-342900">
              <a:lnSpc>
                <a:spcPct val="90000"/>
              </a:lnSpc>
              <a:spcBef>
                <a:spcPct val="20000"/>
              </a:spcBef>
              <a:buFontTx/>
              <a:buChar char="•"/>
            </a:pPr>
            <a:r>
              <a:rPr lang="en-US" sz="3200" dirty="0">
                <a:latin typeface="Arial" panose="020B0604020202020204" pitchFamily="34" charset="0"/>
              </a:rPr>
              <a:t>RFI from and to unlicensed devices is the responsibility of the users of such devices</a:t>
            </a:r>
          </a:p>
          <a:p>
            <a:pPr marL="342900" indent="-342900">
              <a:lnSpc>
                <a:spcPct val="90000"/>
              </a:lnSpc>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83881114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What the Rules Say</a:t>
            </a:r>
          </a:p>
        </p:txBody>
      </p:sp>
      <p:sp>
        <p:nvSpPr>
          <p:cNvPr id="32771"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Bottom line – If your station is operating properly, you are protected against interference complaints</a:t>
            </a:r>
          </a:p>
          <a:p>
            <a:pPr marL="342900" indent="-342900">
              <a:lnSpc>
                <a:spcPct val="90000"/>
              </a:lnSpc>
              <a:spcBef>
                <a:spcPct val="20000"/>
              </a:spcBef>
              <a:buFontTx/>
              <a:buChar char="•"/>
            </a:pPr>
            <a:r>
              <a:rPr lang="en-US" sz="3200" dirty="0">
                <a:latin typeface="Arial" panose="020B0604020202020204" pitchFamily="34" charset="0"/>
              </a:rPr>
              <a:t>BUT – Be a good neighbor because they are probably not familiar with Part 15 rules and regulations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958648934"/>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Electrical Safety Grounding and Circuit Protection (in the H</a:t>
            </a:r>
            <a:r>
              <a:rPr lang="en-US" sz="4000" dirty="0" smtClean="0">
                <a:latin typeface="Arial" panose="020B0604020202020204" pitchFamily="34" charset="0"/>
              </a:rPr>
              <a:t>ome</a:t>
            </a:r>
            <a:r>
              <a:rPr lang="en-US" sz="4000" dirty="0">
                <a:latin typeface="Arial" panose="020B0604020202020204" pitchFamily="34" charset="0"/>
              </a:rPr>
              <a:t>)</a:t>
            </a:r>
          </a:p>
        </p:txBody>
      </p:sp>
      <p:sp>
        <p:nvSpPr>
          <p:cNvPr id="3379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Make sure your home is </a:t>
            </a:r>
            <a:r>
              <a:rPr lang="en-US" altLang="ja-JP" sz="3200" dirty="0">
                <a:latin typeface="Arial" panose="020B0604020202020204" pitchFamily="34" charset="0"/>
              </a:rPr>
              <a:t>“up to code.”</a:t>
            </a:r>
          </a:p>
          <a:p>
            <a:pPr marL="342900" indent="-342900">
              <a:lnSpc>
                <a:spcPct val="90000"/>
              </a:lnSpc>
              <a:spcBef>
                <a:spcPct val="20000"/>
              </a:spcBef>
              <a:buFontTx/>
              <a:buChar char="•"/>
            </a:pPr>
            <a:r>
              <a:rPr lang="en-US" sz="3200" dirty="0">
                <a:latin typeface="Arial" panose="020B0604020202020204" pitchFamily="34" charset="0"/>
              </a:rPr>
              <a:t>Most ham equipment does not require special wiring or circuits.</a:t>
            </a:r>
          </a:p>
          <a:p>
            <a:pPr marL="742950" lvl="1" indent="-285750">
              <a:lnSpc>
                <a:spcPct val="90000"/>
              </a:lnSpc>
              <a:spcBef>
                <a:spcPct val="20000"/>
              </a:spcBef>
              <a:buFontTx/>
              <a:buChar char="–"/>
            </a:pPr>
            <a:r>
              <a:rPr lang="en-US" sz="2800" dirty="0">
                <a:latin typeface="Arial" panose="020B0604020202020204" pitchFamily="34" charset="0"/>
              </a:rPr>
              <a:t>Use 3-wire power cords.</a:t>
            </a:r>
          </a:p>
          <a:p>
            <a:pPr marL="742950" lvl="1" indent="-285750">
              <a:lnSpc>
                <a:spcPct val="90000"/>
              </a:lnSpc>
              <a:spcBef>
                <a:spcPct val="20000"/>
              </a:spcBef>
              <a:buFontTx/>
              <a:buChar char="–"/>
            </a:pPr>
            <a:r>
              <a:rPr lang="en-US" sz="2800" dirty="0">
                <a:latin typeface="Arial" panose="020B0604020202020204" pitchFamily="34" charset="0"/>
              </a:rPr>
              <a:t>Use circuit breakers, circuit breaker outlets, or Ground Fault Interrupter (GFI) circuit breakers.</a:t>
            </a:r>
          </a:p>
          <a:p>
            <a:pPr marL="742950" lvl="1" indent="-285750">
              <a:lnSpc>
                <a:spcPct val="90000"/>
              </a:lnSpc>
              <a:spcBef>
                <a:spcPct val="20000"/>
              </a:spcBef>
              <a:buFontTx/>
              <a:buChar char="–"/>
            </a:pPr>
            <a:r>
              <a:rPr lang="en-US" sz="2800" dirty="0">
                <a:latin typeface="Arial" panose="020B0604020202020204" pitchFamily="34" charset="0"/>
              </a:rPr>
              <a:t>Use proper fuse or circuit breaker size.</a:t>
            </a:r>
          </a:p>
          <a:p>
            <a:pPr marL="742950" lvl="1" indent="-285750">
              <a:lnSpc>
                <a:spcPct val="90000"/>
              </a:lnSpc>
              <a:spcBef>
                <a:spcPct val="20000"/>
              </a:spcBef>
              <a:buFontTx/>
              <a:buChar char="–"/>
            </a:pPr>
            <a:r>
              <a:rPr lang="en-US" sz="2800" dirty="0">
                <a:latin typeface="Arial" panose="020B0604020202020204" pitchFamily="34" charset="0"/>
              </a:rPr>
              <a:t>Don</a:t>
            </a:r>
            <a:r>
              <a:rPr lang="en-US" altLang="ja-JP" sz="2800" dirty="0">
                <a:latin typeface="Arial" panose="020B0604020202020204" pitchFamily="34" charset="0"/>
              </a:rPr>
              <a:t>’t overload single outlets.</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28600215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RF “Grounding”</a:t>
            </a:r>
          </a:p>
        </p:txBody>
      </p:sp>
      <p:sp>
        <p:nvSpPr>
          <p:cNvPr id="34819"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Not the same as ac safety grounding</a:t>
            </a:r>
          </a:p>
          <a:p>
            <a:pPr marL="342900" indent="-342900">
              <a:lnSpc>
                <a:spcPct val="90000"/>
              </a:lnSpc>
              <a:spcBef>
                <a:spcPct val="20000"/>
              </a:spcBef>
              <a:buFontTx/>
              <a:buChar char="•"/>
            </a:pPr>
            <a:r>
              <a:rPr lang="en-US" sz="3200" dirty="0">
                <a:latin typeface="Arial" panose="020B0604020202020204" pitchFamily="34" charset="0"/>
              </a:rPr>
              <a:t>“Bonding” is more accurate</a:t>
            </a:r>
          </a:p>
          <a:p>
            <a:pPr marL="342900" indent="-342900">
              <a:lnSpc>
                <a:spcPct val="90000"/>
              </a:lnSpc>
              <a:spcBef>
                <a:spcPct val="20000"/>
              </a:spcBef>
              <a:buFontTx/>
              <a:buChar char="•"/>
            </a:pPr>
            <a:r>
              <a:rPr lang="en-US" sz="3200" dirty="0">
                <a:latin typeface="Arial" panose="020B0604020202020204" pitchFamily="34" charset="0"/>
              </a:rPr>
              <a:t>Keep all equipment at the same RF voltage</a:t>
            </a:r>
          </a:p>
          <a:p>
            <a:pPr marL="800100" lvl="1" indent="-342900">
              <a:lnSpc>
                <a:spcPct val="90000"/>
              </a:lnSpc>
              <a:spcBef>
                <a:spcPct val="20000"/>
              </a:spcBef>
              <a:buFontTx/>
              <a:buChar char="•"/>
            </a:pPr>
            <a:r>
              <a:rPr lang="en-US" sz="2800" dirty="0">
                <a:latin typeface="Arial" panose="020B0604020202020204" pitchFamily="34" charset="0"/>
              </a:rPr>
              <a:t>Current will not flow between pieces of equipment which can cause RF feedback</a:t>
            </a:r>
          </a:p>
          <a:p>
            <a:pPr marL="800100" lvl="1" indent="-342900">
              <a:lnSpc>
                <a:spcPct val="90000"/>
              </a:lnSpc>
              <a:spcBef>
                <a:spcPct val="20000"/>
              </a:spcBef>
              <a:buFontTx/>
              <a:buChar char="•"/>
            </a:pPr>
            <a:r>
              <a:rPr lang="en-US" sz="2800" dirty="0">
                <a:latin typeface="Arial" panose="020B0604020202020204" pitchFamily="34" charset="0"/>
              </a:rPr>
              <a:t>Minimizes RF “hot spots” (RF burns)</a:t>
            </a:r>
          </a:p>
          <a:p>
            <a:pPr marL="800100" lvl="1" indent="-342900">
              <a:lnSpc>
                <a:spcPct val="90000"/>
              </a:lnSpc>
              <a:spcBef>
                <a:spcPct val="20000"/>
              </a:spcBef>
              <a:buFontTx/>
              <a:buChar char="•"/>
            </a:pPr>
            <a:r>
              <a:rPr lang="en-US" sz="2800" dirty="0">
                <a:latin typeface="Arial" panose="020B0604020202020204" pitchFamily="34" charset="0"/>
              </a:rPr>
              <a:t>Use solid strap or wire for best RF connection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424733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EBBA-D573-433A-81E4-CE0CE4C8E05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an advantage of HF vs VHF and higher frequencies?</a:t>
            </a:r>
          </a:p>
        </p:txBody>
      </p:sp>
      <p:sp>
        <p:nvSpPr>
          <p:cNvPr id="3" name="Text Placeholder 2">
            <a:extLst>
              <a:ext uri="{FF2B5EF4-FFF2-40B4-BE49-F238E27FC236}">
                <a16:creationId xmlns:a16="http://schemas.microsoft.com/office/drawing/2014/main" id="{31A4182D-32B3-4313-85E9-3B70A50FF36C}"/>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HF antennas are generally smaller</a:t>
            </a:r>
          </a:p>
          <a:p>
            <a:r>
              <a:rPr lang="en-US" b="0" i="0" u="none" strike="noStrike" baseline="0" dirty="0">
                <a:solidFill>
                  <a:prstClr val="black"/>
                </a:solidFill>
                <a:cs typeface="Arial" panose="020B0604020202020204" pitchFamily="34" charset="0"/>
              </a:rPr>
              <a:t>B. HF accommodates wider bandwidth signals</a:t>
            </a:r>
          </a:p>
          <a:p>
            <a:r>
              <a:rPr lang="en-US" b="1" i="0" u="none" strike="noStrike" baseline="0" dirty="0">
                <a:solidFill>
                  <a:prstClr val="black"/>
                </a:solidFill>
                <a:cs typeface="Arial" panose="020B0604020202020204" pitchFamily="34" charset="0"/>
              </a:rPr>
              <a:t>C. Long distance </a:t>
            </a:r>
            <a:r>
              <a:rPr lang="en-US" b="1" i="0" u="none" strike="noStrike" baseline="0" dirty="0" err="1">
                <a:solidFill>
                  <a:prstClr val="black"/>
                </a:solidFill>
                <a:cs typeface="Arial" panose="020B0604020202020204" pitchFamily="34" charset="0"/>
              </a:rPr>
              <a:t>ionospheric</a:t>
            </a:r>
            <a:r>
              <a:rPr lang="en-US" b="1" i="0" u="none" strike="noStrike" baseline="0" dirty="0">
                <a:solidFill>
                  <a:prstClr val="black"/>
                </a:solidFill>
                <a:cs typeface="Arial" panose="020B0604020202020204" pitchFamily="34" charset="0"/>
              </a:rPr>
              <a:t> propagation is far more common on HF</a:t>
            </a:r>
          </a:p>
          <a:p>
            <a:r>
              <a:rPr lang="en-US" b="0" i="0" u="none" strike="noStrike" baseline="0" dirty="0">
                <a:solidFill>
                  <a:prstClr val="black"/>
                </a:solidFill>
                <a:cs typeface="Arial" panose="020B0604020202020204" pitchFamily="34" charset="0"/>
              </a:rPr>
              <a:t>D. There is less atmospheric interference (static) on HF</a:t>
            </a:r>
          </a:p>
          <a:p>
            <a:pPr algn="r"/>
            <a:r>
              <a:rPr lang="en-US" sz="1600" b="0" i="0" u="none" strike="noStrike" baseline="0" dirty="0">
                <a:solidFill>
                  <a:prstClr val="black"/>
                </a:solidFill>
                <a:cs typeface="Arial" panose="020B0604020202020204" pitchFamily="34" charset="0"/>
              </a:rPr>
              <a:t> T3C02 HRLM (4 - 4)</a:t>
            </a:r>
          </a:p>
        </p:txBody>
      </p:sp>
    </p:spTree>
    <p:extLst>
      <p:ext uri="{BB962C8B-B14F-4D97-AF65-F5344CB8AC3E}">
        <p14:creationId xmlns:p14="http://schemas.microsoft.com/office/powerpoint/2010/main" val="141966652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Practice Questions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70141963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7A20-89CD-483C-AFA0-817AC9853802}"/>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must be considered to determine the minimum current capacity needed for a transceiver power supply?</a:t>
            </a:r>
          </a:p>
        </p:txBody>
      </p:sp>
      <p:sp>
        <p:nvSpPr>
          <p:cNvPr id="3" name="Text Placeholder 2">
            <a:extLst>
              <a:ext uri="{FF2B5EF4-FFF2-40B4-BE49-F238E27FC236}">
                <a16:creationId xmlns:a16="http://schemas.microsoft.com/office/drawing/2014/main" id="{CAAAB0A3-7232-44CD-9916-98BBEDCBA072}"/>
              </a:ext>
            </a:extLst>
          </p:cNvPr>
          <p:cNvSpPr>
            <a:spLocks noGrp="1"/>
          </p:cNvSpPr>
          <p:nvPr>
            <p:ph type="body" idx="1"/>
          </p:nvPr>
        </p:nvSpPr>
        <p:spPr>
          <a:xfrm>
            <a:off x="457200" y="2179637"/>
            <a:ext cx="8229600" cy="4297363"/>
          </a:xfrm>
        </p:spPr>
        <p:txBody>
          <a:bodyPr/>
          <a:lstStyle/>
          <a:p>
            <a:r>
              <a:rPr lang="en-US" i="0" u="none" strike="noStrike" baseline="0" dirty="0">
                <a:solidFill>
                  <a:prstClr val="black"/>
                </a:solidFill>
                <a:cs typeface="Arial" panose="020B0604020202020204" pitchFamily="34" charset="0"/>
              </a:rPr>
              <a:t>A. Efficiency of the transmitter at full power output</a:t>
            </a:r>
          </a:p>
          <a:p>
            <a:r>
              <a:rPr lang="en-US" i="0" u="none" strike="noStrike" baseline="0" dirty="0">
                <a:solidFill>
                  <a:prstClr val="black"/>
                </a:solidFill>
                <a:cs typeface="Arial" panose="020B0604020202020204" pitchFamily="34" charset="0"/>
              </a:rPr>
              <a:t>B. Receiver and control circuit power</a:t>
            </a:r>
          </a:p>
          <a:p>
            <a:r>
              <a:rPr lang="en-US" i="0" u="none" strike="noStrike" baseline="0" dirty="0">
                <a:solidFill>
                  <a:prstClr val="black"/>
                </a:solidFill>
                <a:cs typeface="Arial" panose="020B0604020202020204" pitchFamily="34" charset="0"/>
              </a:rPr>
              <a:t>C. Power supply regulation and heat dissipation</a:t>
            </a:r>
          </a:p>
          <a:p>
            <a:r>
              <a:rPr lang="en-US" i="0" u="none" strike="noStrike" baseline="0" dirty="0">
                <a:solidFill>
                  <a:prstClr val="black"/>
                </a:solidFill>
                <a:cs typeface="Arial" panose="020B0604020202020204" pitchFamily="34" charset="0"/>
              </a:rPr>
              <a:t>D. All of these choices are correct</a:t>
            </a:r>
          </a:p>
          <a:p>
            <a:pPr algn="r"/>
            <a:r>
              <a:rPr lang="en-US" sz="1600" i="0" u="none" strike="noStrike" baseline="0" dirty="0">
                <a:solidFill>
                  <a:prstClr val="black"/>
                </a:solidFill>
                <a:cs typeface="Arial" panose="020B0604020202020204" pitchFamily="34" charset="0"/>
              </a:rPr>
              <a:t> T4A01 HRLM (5 - 16)</a:t>
            </a:r>
          </a:p>
        </p:txBody>
      </p:sp>
    </p:spTree>
    <p:extLst>
      <p:ext uri="{BB962C8B-B14F-4D97-AF65-F5344CB8AC3E}">
        <p14:creationId xmlns:p14="http://schemas.microsoft.com/office/powerpoint/2010/main" val="211945047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7A20-89CD-483C-AFA0-817AC9853802}"/>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must be considered to determine the minimum current capacity needed for a transceiver power supply?</a:t>
            </a:r>
          </a:p>
        </p:txBody>
      </p:sp>
      <p:sp>
        <p:nvSpPr>
          <p:cNvPr id="3" name="Text Placeholder 2">
            <a:extLst>
              <a:ext uri="{FF2B5EF4-FFF2-40B4-BE49-F238E27FC236}">
                <a16:creationId xmlns:a16="http://schemas.microsoft.com/office/drawing/2014/main" id="{CAAAB0A3-7232-44CD-9916-98BBEDCBA072}"/>
              </a:ext>
            </a:extLst>
          </p:cNvPr>
          <p:cNvSpPr>
            <a:spLocks noGrp="1"/>
          </p:cNvSpPr>
          <p:nvPr>
            <p:ph type="body" idx="1"/>
          </p:nvPr>
        </p:nvSpPr>
        <p:spPr>
          <a:xfrm>
            <a:off x="457200" y="2179637"/>
            <a:ext cx="8229600" cy="4297363"/>
          </a:xfrm>
        </p:spPr>
        <p:txBody>
          <a:bodyPr/>
          <a:lstStyle/>
          <a:p>
            <a:r>
              <a:rPr lang="en-US" i="0" u="none" strike="noStrike" baseline="0" dirty="0">
                <a:solidFill>
                  <a:prstClr val="black"/>
                </a:solidFill>
                <a:cs typeface="Arial" panose="020B0604020202020204" pitchFamily="34" charset="0"/>
              </a:rPr>
              <a:t>A. Efficiency of the transmitter at full power output</a:t>
            </a:r>
          </a:p>
          <a:p>
            <a:r>
              <a:rPr lang="en-US" i="0" u="none" strike="noStrike" baseline="0" dirty="0">
                <a:solidFill>
                  <a:prstClr val="black"/>
                </a:solidFill>
                <a:cs typeface="Arial" panose="020B0604020202020204" pitchFamily="34" charset="0"/>
              </a:rPr>
              <a:t>B. Receiver and control circuit power</a:t>
            </a:r>
          </a:p>
          <a:p>
            <a:r>
              <a:rPr lang="en-US" i="0" u="none" strike="noStrike" baseline="0" dirty="0">
                <a:solidFill>
                  <a:prstClr val="black"/>
                </a:solidFill>
                <a:cs typeface="Arial" panose="020B0604020202020204" pitchFamily="34" charset="0"/>
              </a:rPr>
              <a:t>C. Power supply regulation and heat dissipation</a:t>
            </a:r>
          </a:p>
          <a:p>
            <a:r>
              <a:rPr lang="en-US" b="1" i="0" u="none" strike="noStrike" baseline="0" dirty="0">
                <a:solidFill>
                  <a:prstClr val="black"/>
                </a:solidFill>
                <a:cs typeface="Arial" panose="020B0604020202020204" pitchFamily="34" charset="0"/>
              </a:rPr>
              <a:t>D. All of these choices are correct</a:t>
            </a:r>
          </a:p>
          <a:p>
            <a:pPr algn="r"/>
            <a:r>
              <a:rPr lang="en-US" sz="1600" i="0" u="none" strike="noStrike" baseline="0" dirty="0">
                <a:solidFill>
                  <a:prstClr val="black"/>
                </a:solidFill>
                <a:cs typeface="Arial" panose="020B0604020202020204" pitchFamily="34" charset="0"/>
              </a:rPr>
              <a:t> T4A01 HRLM (5 - 16)</a:t>
            </a:r>
          </a:p>
        </p:txBody>
      </p:sp>
    </p:spTree>
    <p:extLst>
      <p:ext uri="{BB962C8B-B14F-4D97-AF65-F5344CB8AC3E}">
        <p14:creationId xmlns:p14="http://schemas.microsoft.com/office/powerpoint/2010/main" val="399183568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About 12 volts</a:t>
            </a:r>
          </a:p>
          <a:p>
            <a:r>
              <a:rPr lang="en-US" dirty="0" smtClean="0">
                <a:latin typeface="Arial" charset="0"/>
              </a:rPr>
              <a:t>B. About 30 volts</a:t>
            </a:r>
          </a:p>
          <a:p>
            <a:r>
              <a:rPr lang="en-US" dirty="0" smtClean="0">
                <a:latin typeface="Arial" charset="0"/>
              </a:rPr>
              <a:t>C. About 120 volts</a:t>
            </a:r>
          </a:p>
          <a:p>
            <a:r>
              <a:rPr lang="en-US" dirty="0" smtClean="0">
                <a:latin typeface="Arial" charset="0"/>
              </a:rPr>
              <a:t>D. About 240 volts</a:t>
            </a:r>
          </a:p>
          <a:p>
            <a:pPr lvl="1"/>
            <a:r>
              <a:rPr lang="en-US" dirty="0" smtClean="0">
                <a:latin typeface="Arial" charset="0"/>
                <a:cs typeface="Arial" charset="0"/>
              </a:rPr>
              <a:t> T5A06 HRLM (5-16)</a:t>
            </a:r>
          </a:p>
        </p:txBody>
      </p:sp>
      <p:sp>
        <p:nvSpPr>
          <p:cNvPr id="5325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latin typeface="Arial" charset="0"/>
              </a:rPr>
              <a:t>How much voltage does a mobile transceiver typically require?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21349818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Arial" charset="0"/>
              </a:rPr>
              <a:t>A. About 12 volts</a:t>
            </a:r>
          </a:p>
          <a:p>
            <a:r>
              <a:rPr lang="en-US" dirty="0" smtClean="0">
                <a:latin typeface="Arial" charset="0"/>
              </a:rPr>
              <a:t>B. About 30 volts</a:t>
            </a:r>
          </a:p>
          <a:p>
            <a:r>
              <a:rPr lang="en-US" dirty="0" smtClean="0">
                <a:latin typeface="Arial" charset="0"/>
              </a:rPr>
              <a:t>C. About 120 volts</a:t>
            </a:r>
          </a:p>
          <a:p>
            <a:r>
              <a:rPr lang="en-US" dirty="0" smtClean="0">
                <a:latin typeface="Arial" charset="0"/>
              </a:rPr>
              <a:t>D. About 240 volts</a:t>
            </a:r>
          </a:p>
          <a:p>
            <a:pPr lvl="1"/>
            <a:r>
              <a:rPr lang="en-US" dirty="0" smtClean="0">
                <a:latin typeface="Arial" charset="0"/>
                <a:cs typeface="Arial" charset="0"/>
              </a:rPr>
              <a:t> T5A06 HRLM (5-16)</a:t>
            </a:r>
          </a:p>
        </p:txBody>
      </p:sp>
      <p:sp>
        <p:nvSpPr>
          <p:cNvPr id="5427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latin typeface="Arial" charset="0"/>
              </a:rPr>
              <a:t>How much voltage does a mobile transceiver typically require?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47376945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Regulator</a:t>
            </a:r>
          </a:p>
          <a:p>
            <a:r>
              <a:rPr lang="en-US" dirty="0" smtClean="0">
                <a:latin typeface="Arial" charset="0"/>
              </a:rPr>
              <a:t>B. Oscillator</a:t>
            </a:r>
          </a:p>
          <a:p>
            <a:r>
              <a:rPr lang="en-US" dirty="0" smtClean="0">
                <a:latin typeface="Arial" charset="0"/>
              </a:rPr>
              <a:t>C. Filter</a:t>
            </a:r>
          </a:p>
          <a:p>
            <a:r>
              <a:rPr lang="en-US" dirty="0" smtClean="0">
                <a:latin typeface="Arial" charset="0"/>
              </a:rPr>
              <a:t>D. Phase inverter</a:t>
            </a:r>
          </a:p>
          <a:p>
            <a:pPr lvl="1"/>
            <a:r>
              <a:rPr lang="en-US" dirty="0" smtClean="0">
                <a:latin typeface="Arial" charset="0"/>
                <a:cs typeface="Arial" charset="0"/>
              </a:rPr>
              <a:t> T6D05 HRLM (5-16)</a:t>
            </a:r>
          </a:p>
        </p:txBody>
      </p:sp>
      <p:sp>
        <p:nvSpPr>
          <p:cNvPr id="5939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type of circuit controls the amount of voltage from a power supply?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77583314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Arial" charset="0"/>
              </a:rPr>
              <a:t>A. Regulator</a:t>
            </a:r>
          </a:p>
          <a:p>
            <a:r>
              <a:rPr lang="en-US" dirty="0" smtClean="0">
                <a:latin typeface="Arial" charset="0"/>
              </a:rPr>
              <a:t>B. Oscillator</a:t>
            </a:r>
          </a:p>
          <a:p>
            <a:r>
              <a:rPr lang="en-US" dirty="0" smtClean="0">
                <a:latin typeface="Arial" charset="0"/>
              </a:rPr>
              <a:t>C. Filter</a:t>
            </a:r>
          </a:p>
          <a:p>
            <a:r>
              <a:rPr lang="en-US" dirty="0" smtClean="0">
                <a:latin typeface="Arial" charset="0"/>
              </a:rPr>
              <a:t>D. Phase inverter</a:t>
            </a:r>
          </a:p>
          <a:p>
            <a:pPr lvl="1"/>
            <a:r>
              <a:rPr lang="en-US" dirty="0" smtClean="0">
                <a:latin typeface="Arial" charset="0"/>
                <a:cs typeface="Arial" charset="0"/>
              </a:rPr>
              <a:t> T6D05 HRLM (5-16)</a:t>
            </a:r>
          </a:p>
        </p:txBody>
      </p:sp>
      <p:sp>
        <p:nvSpPr>
          <p:cNvPr id="6041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type of circuit controls the amount of voltage from a power supply?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69088376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D861-BDD2-4826-8ECA-B6EF73034D6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should wiring between the power source and radio be heavy-gauge wire and kept as short as possible?</a:t>
            </a:r>
          </a:p>
        </p:txBody>
      </p:sp>
      <p:sp>
        <p:nvSpPr>
          <p:cNvPr id="3" name="Text Placeholder 2">
            <a:extLst>
              <a:ext uri="{FF2B5EF4-FFF2-40B4-BE49-F238E27FC236}">
                <a16:creationId xmlns:a16="http://schemas.microsoft.com/office/drawing/2014/main" id="{857BE5C8-6E2C-4A16-97FD-7F67280F6833}"/>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To avoid voltage falling below that needed for proper operation</a:t>
            </a:r>
          </a:p>
          <a:p>
            <a:r>
              <a:rPr lang="en-US" b="0" i="0" u="none" strike="noStrike" baseline="0" dirty="0">
                <a:solidFill>
                  <a:prstClr val="black"/>
                </a:solidFill>
                <a:cs typeface="Arial" panose="020B0604020202020204" pitchFamily="34" charset="0"/>
              </a:rPr>
              <a:t>B. To provide a good counterpoise for the antenna</a:t>
            </a:r>
          </a:p>
          <a:p>
            <a:r>
              <a:rPr lang="en-US" b="0" i="0" u="none" strike="noStrike" baseline="0" dirty="0">
                <a:solidFill>
                  <a:prstClr val="black"/>
                </a:solidFill>
                <a:cs typeface="Arial" panose="020B0604020202020204" pitchFamily="34" charset="0"/>
              </a:rPr>
              <a:t>C. To avoid RF interference</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T4A03 HRLM (5 - 17)</a:t>
            </a:r>
          </a:p>
        </p:txBody>
      </p:sp>
    </p:spTree>
    <p:extLst>
      <p:ext uri="{BB962C8B-B14F-4D97-AF65-F5344CB8AC3E}">
        <p14:creationId xmlns:p14="http://schemas.microsoft.com/office/powerpoint/2010/main" val="2237425227"/>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D861-BDD2-4826-8ECA-B6EF73034D6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Why should wiring between the power source and radio be heavy-gauge wire and kept as short as possible?</a:t>
            </a:r>
          </a:p>
        </p:txBody>
      </p:sp>
      <p:sp>
        <p:nvSpPr>
          <p:cNvPr id="3" name="Text Placeholder 2">
            <a:extLst>
              <a:ext uri="{FF2B5EF4-FFF2-40B4-BE49-F238E27FC236}">
                <a16:creationId xmlns:a16="http://schemas.microsoft.com/office/drawing/2014/main" id="{857BE5C8-6E2C-4A16-97FD-7F67280F6833}"/>
              </a:ext>
            </a:extLst>
          </p:cNvPr>
          <p:cNvSpPr>
            <a:spLocks noGrp="1"/>
          </p:cNvSpPr>
          <p:nvPr>
            <p:ph type="body" idx="1"/>
          </p:nvPr>
        </p:nvSpPr>
        <p:spPr>
          <a:xfrm>
            <a:off x="457200" y="2179637"/>
            <a:ext cx="8229600" cy="4297363"/>
          </a:xfrm>
        </p:spPr>
        <p:txBody>
          <a:bodyPr/>
          <a:lstStyle/>
          <a:p>
            <a:r>
              <a:rPr lang="en-US" b="1" i="0" u="none" strike="noStrike" baseline="0" dirty="0">
                <a:solidFill>
                  <a:prstClr val="black"/>
                </a:solidFill>
                <a:cs typeface="Arial" panose="020B0604020202020204" pitchFamily="34" charset="0"/>
              </a:rPr>
              <a:t>A. To avoid voltage falling below that needed for proper operation</a:t>
            </a:r>
          </a:p>
          <a:p>
            <a:r>
              <a:rPr lang="en-US" b="0" i="0" u="none" strike="noStrike" baseline="0" dirty="0">
                <a:solidFill>
                  <a:prstClr val="black"/>
                </a:solidFill>
                <a:cs typeface="Arial" panose="020B0604020202020204" pitchFamily="34" charset="0"/>
              </a:rPr>
              <a:t>B. To provide a good counterpoise for the antenna</a:t>
            </a:r>
          </a:p>
          <a:p>
            <a:r>
              <a:rPr lang="en-US" b="0" i="0" u="none" strike="noStrike" baseline="0" dirty="0">
                <a:solidFill>
                  <a:prstClr val="black"/>
                </a:solidFill>
                <a:cs typeface="Arial" panose="020B0604020202020204" pitchFamily="34" charset="0"/>
              </a:rPr>
              <a:t>C. To avoid RF interference</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T4A03 HRLM (5 - 17)</a:t>
            </a:r>
          </a:p>
        </p:txBody>
      </p:sp>
    </p:spTree>
    <p:extLst>
      <p:ext uri="{BB962C8B-B14F-4D97-AF65-F5344CB8AC3E}">
        <p14:creationId xmlns:p14="http://schemas.microsoft.com/office/powerpoint/2010/main" val="9669201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The ignition system</a:t>
            </a:r>
          </a:p>
          <a:p>
            <a:r>
              <a:rPr lang="en-US" dirty="0" smtClean="0">
                <a:latin typeface="Arial" charset="0"/>
              </a:rPr>
              <a:t>B. The alternator</a:t>
            </a:r>
          </a:p>
          <a:p>
            <a:r>
              <a:rPr lang="en-US" dirty="0" smtClean="0">
                <a:latin typeface="Arial" charset="0"/>
              </a:rPr>
              <a:t>C. The electric fuel pump</a:t>
            </a:r>
          </a:p>
          <a:p>
            <a:r>
              <a:rPr lang="en-US" dirty="0" smtClean="0">
                <a:latin typeface="Arial" charset="0"/>
              </a:rPr>
              <a:t>D. Anti-lock braking system controllers</a:t>
            </a:r>
          </a:p>
          <a:p>
            <a:pPr lvl="1"/>
            <a:r>
              <a:rPr lang="en-US" dirty="0" smtClean="0">
                <a:latin typeface="Arial" charset="0"/>
                <a:cs typeface="Arial" charset="0"/>
              </a:rPr>
              <a:t> T4A10 HRLM (5-17)</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dirty="0" smtClean="0">
                <a:solidFill>
                  <a:srgbClr val="000000"/>
                </a:solidFill>
              </a:rPr>
              <a:t>What is the source of a high-pitched whine that varies with engine speed in a mobile transceiver</a:t>
            </a:r>
            <a:r>
              <a:rPr lang="en-US" altLang="en-US" sz="2900" dirty="0" smtClean="0">
                <a:solidFill>
                  <a:srgbClr val="000000"/>
                </a:solidFill>
              </a:rPr>
              <a:t>’</a:t>
            </a:r>
            <a:r>
              <a:rPr lang="en-US" sz="2900" dirty="0" smtClean="0">
                <a:solidFill>
                  <a:srgbClr val="000000"/>
                </a:solidFill>
              </a:rPr>
              <a:t>s receive audio?</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47586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Line-of-Sight</a:t>
            </a:r>
          </a:p>
        </p:txBody>
      </p:sp>
      <p:sp>
        <p:nvSpPr>
          <p:cNvPr id="9218"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Radio </a:t>
            </a:r>
            <a:r>
              <a:rPr lang="en-US" sz="3200" dirty="0">
                <a:latin typeface="Arial" panose="020B0604020202020204" pitchFamily="34" charset="0"/>
              </a:rPr>
              <a:t>energy </a:t>
            </a:r>
            <a:r>
              <a:rPr lang="en-US" sz="3200" dirty="0" smtClean="0">
                <a:latin typeface="Arial" panose="020B0604020202020204" pitchFamily="34" charset="0"/>
              </a:rPr>
              <a:t>can </a:t>
            </a:r>
            <a:r>
              <a:rPr lang="en-US" sz="3200" dirty="0">
                <a:latin typeface="Arial" panose="020B0604020202020204" pitchFamily="34" charset="0"/>
              </a:rPr>
              <a:t>travel in a straight line from </a:t>
            </a:r>
            <a:r>
              <a:rPr lang="en-US" sz="3200" dirty="0" smtClean="0">
                <a:latin typeface="Arial" panose="020B0604020202020204" pitchFamily="34" charset="0"/>
              </a:rPr>
              <a:t>a transmitting antenna to a receiving antenna – called the </a:t>
            </a:r>
            <a:r>
              <a:rPr lang="en-US" sz="3200" i="1" dirty="0" smtClean="0">
                <a:latin typeface="Arial" panose="020B0604020202020204" pitchFamily="34" charset="0"/>
              </a:rPr>
              <a:t>direct path</a:t>
            </a:r>
            <a:endParaRPr lang="en-US" sz="3200" dirty="0" smtClean="0">
              <a:latin typeface="Arial" panose="020B0604020202020204" pitchFamily="34" charset="0"/>
            </a:endParaRPr>
          </a:p>
          <a:p>
            <a:pPr marL="800100" lvl="1" indent="-342900">
              <a:spcBef>
                <a:spcPct val="20000"/>
              </a:spcBef>
              <a:buFontTx/>
              <a:buChar char="•"/>
            </a:pPr>
            <a:r>
              <a:rPr lang="en-US" sz="2800" dirty="0" smtClean="0">
                <a:latin typeface="Arial" panose="020B0604020202020204" pitchFamily="34" charset="0"/>
              </a:rPr>
              <a:t>There </a:t>
            </a:r>
            <a:r>
              <a:rPr lang="en-US" sz="2800" dirty="0">
                <a:latin typeface="Arial" panose="020B0604020202020204" pitchFamily="34" charset="0"/>
              </a:rPr>
              <a:t>is some attenuation of the signal as the radio wave </a:t>
            </a:r>
            <a:r>
              <a:rPr lang="en-US" sz="2800" dirty="0" smtClean="0">
                <a:latin typeface="Arial" panose="020B0604020202020204" pitchFamily="34" charset="0"/>
              </a:rPr>
              <a:t>travels due to spreading out</a:t>
            </a:r>
            <a:endParaRPr lang="en-US"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This is the primary propagation mode for VHF and UHF signals.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98686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from distances of 10,000 or more miles are common</a:t>
            </a:r>
          </a:p>
          <a:p>
            <a:r>
              <a:rPr lang="en-US" smtClean="0"/>
              <a:t>B. The signals exhibit rapid fluctuations of strength and often sound distorted</a:t>
            </a:r>
          </a:p>
          <a:p>
            <a:r>
              <a:rPr lang="en-US" smtClean="0"/>
              <a:t>C. These types of signals occur only during winter nighttime hours</a:t>
            </a:r>
          </a:p>
          <a:p>
            <a:r>
              <a:rPr lang="en-US" smtClean="0"/>
              <a:t>D. These types of signals are generally strongest when your antenna is aimed west</a:t>
            </a:r>
          </a:p>
          <a:p>
            <a:pPr lvl="1"/>
            <a:r>
              <a:rPr lang="en-US" smtClean="0"/>
              <a:t> T3C03 HRLM (4-4)</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a characteristic of VHF signals received via </a:t>
            </a:r>
            <a:r>
              <a:rPr lang="en-US" dirty="0" err="1" smtClean="0">
                <a:solidFill>
                  <a:srgbClr val="000000"/>
                </a:solidFill>
              </a:rPr>
              <a:t>auroral</a:t>
            </a:r>
            <a:r>
              <a:rPr lang="en-US" dirty="0" smtClean="0">
                <a:solidFill>
                  <a:srgbClr val="000000"/>
                </a:solidFill>
              </a:rPr>
              <a:t>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3590286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The ignition system</a:t>
            </a:r>
          </a:p>
          <a:p>
            <a:r>
              <a:rPr lang="en-US" b="1" dirty="0" smtClean="0">
                <a:latin typeface="Arial" charset="0"/>
              </a:rPr>
              <a:t>B. The alternator</a:t>
            </a:r>
          </a:p>
          <a:p>
            <a:r>
              <a:rPr lang="en-US" dirty="0" smtClean="0">
                <a:latin typeface="Arial" charset="0"/>
              </a:rPr>
              <a:t>C. The electric fuel pump</a:t>
            </a:r>
          </a:p>
          <a:p>
            <a:r>
              <a:rPr lang="en-US" dirty="0" smtClean="0">
                <a:latin typeface="Arial" charset="0"/>
              </a:rPr>
              <a:t>D. Anti-lock braking system controllers</a:t>
            </a:r>
          </a:p>
          <a:p>
            <a:pPr lvl="1"/>
            <a:r>
              <a:rPr lang="en-US" dirty="0" smtClean="0">
                <a:latin typeface="Arial" charset="0"/>
                <a:cs typeface="Arial" charset="0"/>
              </a:rPr>
              <a:t> T4A10 HRLM (5-17)</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dirty="0" smtClean="0">
                <a:solidFill>
                  <a:srgbClr val="000000"/>
                </a:solidFill>
              </a:rPr>
              <a:t>What is the source of a high-pitched whine that varies with engine speed in a mobile transceiver</a:t>
            </a:r>
            <a:r>
              <a:rPr lang="en-US" altLang="en-US" sz="2900" dirty="0" smtClean="0">
                <a:solidFill>
                  <a:srgbClr val="000000"/>
                </a:solidFill>
              </a:rPr>
              <a:t>’</a:t>
            </a:r>
            <a:r>
              <a:rPr lang="en-US" sz="2900" dirty="0" smtClean="0">
                <a:solidFill>
                  <a:srgbClr val="000000"/>
                </a:solidFill>
              </a:rPr>
              <a:t>s receive audio?</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39803831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At the battery or engine block ground strap</a:t>
            </a:r>
          </a:p>
          <a:p>
            <a:r>
              <a:rPr lang="en-US" dirty="0" smtClean="0">
                <a:latin typeface="Arial" charset="0"/>
              </a:rPr>
              <a:t>B. At the antenna mount</a:t>
            </a:r>
          </a:p>
          <a:p>
            <a:r>
              <a:rPr lang="en-US" dirty="0" smtClean="0">
                <a:latin typeface="Arial" charset="0"/>
              </a:rPr>
              <a:t>C. To any metal part of the vehicle</a:t>
            </a:r>
          </a:p>
          <a:p>
            <a:r>
              <a:rPr lang="en-US" dirty="0" smtClean="0">
                <a:latin typeface="Arial" charset="0"/>
              </a:rPr>
              <a:t>D. Through the transceiver</a:t>
            </a:r>
            <a:r>
              <a:rPr lang="en-US" altLang="en-US" dirty="0" smtClean="0">
                <a:latin typeface="Arial" charset="0"/>
              </a:rPr>
              <a:t>’</a:t>
            </a:r>
            <a:r>
              <a:rPr lang="en-US" dirty="0" smtClean="0">
                <a:latin typeface="Arial" charset="0"/>
              </a:rPr>
              <a:t>s mounting bracket</a:t>
            </a:r>
          </a:p>
          <a:p>
            <a:pPr lvl="1"/>
            <a:r>
              <a:rPr lang="en-US" dirty="0" smtClean="0">
                <a:latin typeface="Arial" charset="0"/>
                <a:cs typeface="Arial" charset="0"/>
              </a:rPr>
              <a:t> T4A11 HRLM (5-17)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Where should the negative return connection of a mobile transceiver's power cable be connected?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54117006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Arial" charset="0"/>
              </a:rPr>
              <a:t>A. At the battery or engine block ground strap</a:t>
            </a:r>
          </a:p>
          <a:p>
            <a:r>
              <a:rPr lang="en-US" dirty="0" smtClean="0">
                <a:latin typeface="Arial" charset="0"/>
              </a:rPr>
              <a:t>B. At the antenna mount</a:t>
            </a:r>
          </a:p>
          <a:p>
            <a:r>
              <a:rPr lang="en-US" dirty="0" smtClean="0">
                <a:latin typeface="Arial" charset="0"/>
              </a:rPr>
              <a:t>C. To any metal part of the vehicle</a:t>
            </a:r>
          </a:p>
          <a:p>
            <a:r>
              <a:rPr lang="en-US" dirty="0" smtClean="0">
                <a:latin typeface="Arial" charset="0"/>
              </a:rPr>
              <a:t>D. Through the transceiver</a:t>
            </a:r>
            <a:r>
              <a:rPr lang="en-US" altLang="en-US" dirty="0" smtClean="0">
                <a:latin typeface="Arial" charset="0"/>
              </a:rPr>
              <a:t>’</a:t>
            </a:r>
            <a:r>
              <a:rPr lang="en-US" dirty="0" smtClean="0">
                <a:latin typeface="Arial" charset="0"/>
              </a:rPr>
              <a:t>s mounting bracket</a:t>
            </a:r>
          </a:p>
          <a:p>
            <a:pPr lvl="1"/>
            <a:r>
              <a:rPr lang="en-US" dirty="0" smtClean="0">
                <a:latin typeface="Arial" charset="0"/>
                <a:cs typeface="Arial" charset="0"/>
              </a:rPr>
              <a:t> T4A11 HRLM (5-17)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Where should the negative return connection of a mobile transceiver's power cable be connected?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99544632"/>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Nickel-metal hydride</a:t>
            </a:r>
          </a:p>
          <a:p>
            <a:r>
              <a:rPr lang="en-US" smtClean="0">
                <a:latin typeface="Arial" charset="0"/>
              </a:rPr>
              <a:t>B. Lithium-ion</a:t>
            </a:r>
          </a:p>
          <a:p>
            <a:r>
              <a:rPr lang="en-US" smtClean="0">
                <a:latin typeface="Arial" charset="0"/>
              </a:rPr>
              <a:t>C. Lead-acid gel-cell</a:t>
            </a:r>
          </a:p>
          <a:p>
            <a:r>
              <a:rPr lang="en-US" smtClean="0">
                <a:latin typeface="Arial" charset="0"/>
              </a:rPr>
              <a:t>D. All of these choices are correct</a:t>
            </a:r>
          </a:p>
          <a:p>
            <a:pPr lvl="1"/>
            <a:r>
              <a:rPr lang="en-US" smtClean="0">
                <a:latin typeface="Arial" charset="0"/>
                <a:cs typeface="Arial" charset="0"/>
              </a:rPr>
              <a:t> T6A10 HRLM (5-17)</a:t>
            </a:r>
          </a:p>
        </p:txBody>
      </p:sp>
      <p:sp>
        <p:nvSpPr>
          <p:cNvPr id="5529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205835062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Nickel-metal hydride</a:t>
            </a:r>
          </a:p>
          <a:p>
            <a:r>
              <a:rPr lang="en-US" smtClean="0">
                <a:latin typeface="Arial" charset="0"/>
              </a:rPr>
              <a:t>B. Lithium-ion</a:t>
            </a:r>
          </a:p>
          <a:p>
            <a:r>
              <a:rPr lang="en-US" smtClean="0">
                <a:latin typeface="Arial" charset="0"/>
              </a:rPr>
              <a:t>C. Lead-acid gel-cell</a:t>
            </a:r>
          </a:p>
          <a:p>
            <a:r>
              <a:rPr lang="en-US" b="1" smtClean="0">
                <a:latin typeface="Arial" charset="0"/>
              </a:rPr>
              <a:t>D. All of these choices are correct</a:t>
            </a:r>
          </a:p>
          <a:p>
            <a:pPr lvl="1"/>
            <a:r>
              <a:rPr lang="en-US" smtClean="0">
                <a:latin typeface="Arial" charset="0"/>
                <a:cs typeface="Arial" charset="0"/>
              </a:rPr>
              <a:t> T6A10 HRLM (5-17)</a:t>
            </a:r>
          </a:p>
        </p:txBody>
      </p:sp>
      <p:sp>
        <p:nvSpPr>
          <p:cNvPr id="5632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90078001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Nickel-cadmium</a:t>
            </a:r>
          </a:p>
          <a:p>
            <a:r>
              <a:rPr lang="en-US" smtClean="0">
                <a:latin typeface="Arial" charset="0"/>
              </a:rPr>
              <a:t>B. Carbon-zinc</a:t>
            </a:r>
          </a:p>
          <a:p>
            <a:r>
              <a:rPr lang="en-US" smtClean="0">
                <a:latin typeface="Arial" charset="0"/>
              </a:rPr>
              <a:t>C. Lead-acid </a:t>
            </a:r>
          </a:p>
          <a:p>
            <a:r>
              <a:rPr lang="en-US" smtClean="0">
                <a:latin typeface="Arial" charset="0"/>
              </a:rPr>
              <a:t>D. Lithium-ion</a:t>
            </a:r>
          </a:p>
          <a:p>
            <a:pPr lvl="1"/>
            <a:r>
              <a:rPr lang="en-US" smtClean="0">
                <a:latin typeface="Arial" charset="0"/>
                <a:cs typeface="Arial" charset="0"/>
              </a:rPr>
              <a:t> T6A11 HRLM (5-17)</a:t>
            </a:r>
          </a:p>
        </p:txBody>
      </p:sp>
      <p:sp>
        <p:nvSpPr>
          <p:cNvPr id="5734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not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00775768"/>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Nickel-cadmium</a:t>
            </a:r>
          </a:p>
          <a:p>
            <a:r>
              <a:rPr lang="en-US" b="1" smtClean="0">
                <a:latin typeface="Arial" charset="0"/>
              </a:rPr>
              <a:t>B. Carbon-zinc</a:t>
            </a:r>
          </a:p>
          <a:p>
            <a:r>
              <a:rPr lang="en-US" smtClean="0">
                <a:latin typeface="Arial" charset="0"/>
              </a:rPr>
              <a:t>C. Lead-acid </a:t>
            </a:r>
          </a:p>
          <a:p>
            <a:r>
              <a:rPr lang="en-US" smtClean="0">
                <a:latin typeface="Arial" charset="0"/>
              </a:rPr>
              <a:t>D. Lithium-ion</a:t>
            </a:r>
          </a:p>
          <a:p>
            <a:pPr lvl="1"/>
            <a:r>
              <a:rPr lang="en-US" smtClean="0">
                <a:latin typeface="Arial" charset="0"/>
                <a:cs typeface="Arial" charset="0"/>
              </a:rPr>
              <a:t> T6A11 HRLM (5-17)</a:t>
            </a:r>
          </a:p>
        </p:txBody>
      </p:sp>
      <p:sp>
        <p:nvSpPr>
          <p:cNvPr id="5837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not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12774712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The battery could overheat, give off flammable gas, or explode</a:t>
            </a:r>
          </a:p>
          <a:p>
            <a:r>
              <a:rPr lang="en-US" dirty="0" smtClean="0">
                <a:latin typeface="Arial" charset="0"/>
              </a:rPr>
              <a:t>B. The voltage can become reversed</a:t>
            </a:r>
          </a:p>
          <a:p>
            <a:r>
              <a:rPr lang="en-US" dirty="0" smtClean="0">
                <a:latin typeface="Arial" charset="0"/>
              </a:rPr>
              <a:t>C. The memory effect will reduce the capacity of the battery</a:t>
            </a:r>
          </a:p>
          <a:p>
            <a:r>
              <a:rPr lang="en-US" dirty="0" smtClean="0">
                <a:latin typeface="Arial" charset="0"/>
              </a:rPr>
              <a:t>D. All of these choices are correct</a:t>
            </a:r>
          </a:p>
          <a:p>
            <a:pPr lvl="1"/>
            <a:r>
              <a:rPr lang="en-US" dirty="0" smtClean="0">
                <a:latin typeface="Arial" charset="0"/>
                <a:cs typeface="Arial" charset="0"/>
              </a:rPr>
              <a:t> T0A10 HRLM (5-19)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a lead-acid storage battery is charged or discharged too quickly?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397502738"/>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Arial" charset="0"/>
              </a:rPr>
              <a:t>A. The battery could overheat, give off flammable gas, or explode</a:t>
            </a:r>
          </a:p>
          <a:p>
            <a:r>
              <a:rPr lang="en-US" dirty="0" smtClean="0">
                <a:latin typeface="Arial" charset="0"/>
              </a:rPr>
              <a:t>B. The voltage can become reversed</a:t>
            </a:r>
          </a:p>
          <a:p>
            <a:r>
              <a:rPr lang="en-US" dirty="0" smtClean="0">
                <a:latin typeface="Arial" charset="0"/>
              </a:rPr>
              <a:t>C. The memory effect will reduce the capacity of the battery</a:t>
            </a:r>
          </a:p>
          <a:p>
            <a:r>
              <a:rPr lang="en-US" dirty="0" smtClean="0">
                <a:latin typeface="Arial" charset="0"/>
              </a:rPr>
              <a:t>D. All of these choices are correct</a:t>
            </a:r>
          </a:p>
          <a:p>
            <a:pPr lvl="1"/>
            <a:r>
              <a:rPr lang="en-US" dirty="0" smtClean="0">
                <a:latin typeface="Arial" charset="0"/>
                <a:cs typeface="Arial" charset="0"/>
              </a:rPr>
              <a:t> T0A10 HRLM (5-19)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a lead-acid storage battery is charged or discharged too quickly?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extLst>
      <p:ext uri="{BB962C8B-B14F-4D97-AF65-F5344CB8AC3E}">
        <p14:creationId xmlns:p14="http://schemas.microsoft.com/office/powerpoint/2010/main" val="1217884314"/>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3600" dirty="0">
                <a:latin typeface="Arial" pitchFamily="34" charset="0"/>
                <a:cs typeface="Arial" pitchFamily="34" charset="0"/>
              </a:rPr>
              <a:t>Technician </a:t>
            </a:r>
            <a:r>
              <a:rPr lang="en-US" sz="3600" dirty="0" smtClean="0">
                <a:latin typeface="Arial" pitchFamily="34" charset="0"/>
                <a:cs typeface="Arial" pitchFamily="34" charset="0"/>
              </a:rPr>
              <a:t>License </a:t>
            </a:r>
            <a:r>
              <a:rPr lang="en-US" sz="3600" dirty="0">
                <a:latin typeface="Arial" pitchFamily="34" charset="0"/>
                <a:cs typeface="Arial" pitchFamily="34" charset="0"/>
              </a:rPr>
              <a:t>Course</a:t>
            </a:r>
            <a:br>
              <a:rPr lang="en-US" sz="3600" dirty="0">
                <a:latin typeface="Arial" pitchFamily="34" charset="0"/>
                <a:cs typeface="Arial" pitchFamily="34" charset="0"/>
              </a:rPr>
            </a:br>
            <a:r>
              <a:rPr lang="en-US" sz="3600" dirty="0">
                <a:latin typeface="Arial" pitchFamily="34" charset="0"/>
                <a:cs typeface="Arial" pitchFamily="34" charset="0"/>
              </a:rPr>
              <a:t>Chapter 6</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sp>
        <p:nvSpPr>
          <p:cNvPr id="6146" name="Rectangle 13"/>
          <p:cNvSpPr>
            <a:spLocks noChangeArrowheads="1"/>
          </p:cNvSpPr>
          <p:nvPr/>
        </p:nvSpPr>
        <p:spPr bwMode="auto">
          <a:xfrm>
            <a:off x="1371600" y="3657600"/>
            <a:ext cx="6400800" cy="1981200"/>
          </a:xfrm>
          <a:prstGeom prst="rect">
            <a:avLst/>
          </a:prstGeom>
          <a:noFill/>
          <a:ln w="9525">
            <a:noFill/>
            <a:miter lim="800000"/>
            <a:headEnd/>
            <a:tailEnd/>
          </a:ln>
        </p:spPr>
        <p:txBody>
          <a:bodyPr/>
          <a:lstStyle/>
          <a:p>
            <a:pPr marL="342900" indent="-342900" algn="ctr">
              <a:spcBef>
                <a:spcPct val="20000"/>
              </a:spcBef>
            </a:pPr>
            <a:r>
              <a:rPr lang="en-US" sz="2800" dirty="0" smtClean="0">
                <a:latin typeface="Arial" pitchFamily="34" charset="0"/>
                <a:cs typeface="Arial" pitchFamily="34" charset="0"/>
              </a:rPr>
              <a:t>Contacting </a:t>
            </a:r>
            <a:r>
              <a:rPr lang="en-US" sz="2800" dirty="0" smtClean="0">
                <a:latin typeface="Arial" pitchFamily="34" charset="0"/>
                <a:cs typeface="Arial" pitchFamily="34" charset="0"/>
              </a:rPr>
              <a:t>Other Hams </a:t>
            </a:r>
            <a:endParaRPr lang="en-US" sz="2800" dirty="0" smtClean="0">
              <a:latin typeface="Arial" pitchFamily="34" charset="0"/>
              <a:cs typeface="Arial" pitchFamily="34" charset="0"/>
            </a:endParaRPr>
          </a:p>
          <a:p>
            <a:pPr marL="342900" indent="-342900" algn="ctr">
              <a:spcBef>
                <a:spcPct val="20000"/>
              </a:spcBef>
            </a:pPr>
            <a:endParaRPr lang="en-US" sz="2800" dirty="0">
              <a:latin typeface="Arial" pitchFamily="34" charset="0"/>
              <a:cs typeface="Arial" pitchFamily="34" charset="0"/>
            </a:endParaRPr>
          </a:p>
          <a:p>
            <a:pPr marL="342900" indent="-342900" algn="ctr">
              <a:spcBef>
                <a:spcPct val="20000"/>
              </a:spcBef>
            </a:pPr>
            <a:r>
              <a:rPr lang="en-US" sz="2800" dirty="0" smtClean="0">
                <a:latin typeface="Arial" pitchFamily="34" charset="0"/>
                <a:cs typeface="Arial" pitchFamily="34" charset="0"/>
              </a:rPr>
              <a:t>Contact </a:t>
            </a:r>
            <a:r>
              <a:rPr lang="en-US" sz="2800" dirty="0">
                <a:latin typeface="Arial" pitchFamily="34" charset="0"/>
                <a:cs typeface="Arial" pitchFamily="34" charset="0"/>
              </a:rPr>
              <a:t>Basics, Band Plans, Making Contacts and Using Repeaters</a:t>
            </a:r>
          </a:p>
        </p:txBody>
      </p:sp>
    </p:spTree>
    <p:extLst>
      <p:ext uri="{BB962C8B-B14F-4D97-AF65-F5344CB8AC3E}">
        <p14:creationId xmlns:p14="http://schemas.microsoft.com/office/powerpoint/2010/main" val="566238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from distances of 10,000 or more miles are common</a:t>
            </a:r>
          </a:p>
          <a:p>
            <a:r>
              <a:rPr lang="en-US" b="1" smtClean="0"/>
              <a:t>B. The signals exhibit rapid fluctuations of strength and often sound distorted</a:t>
            </a:r>
          </a:p>
          <a:p>
            <a:r>
              <a:rPr lang="en-US" smtClean="0"/>
              <a:t>C. These types of signals occur only during winter nighttime hours</a:t>
            </a:r>
          </a:p>
          <a:p>
            <a:r>
              <a:rPr lang="en-US" smtClean="0"/>
              <a:t>D. These types of signals are generally strongest when your antenna is aimed west</a:t>
            </a:r>
          </a:p>
          <a:p>
            <a:pPr lvl="1"/>
            <a:r>
              <a:rPr lang="en-US" smtClean="0"/>
              <a:t> T3C03 HRLM (4-4)</a:t>
            </a:r>
          </a:p>
        </p:txBody>
      </p:sp>
      <p:sp>
        <p:nvSpPr>
          <p:cNvPr id="430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characteristic of VHF signals received via auroral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54325508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The Typical Telephone Conversation</a:t>
            </a:r>
          </a:p>
        </p:txBody>
      </p:sp>
      <p:sp>
        <p:nvSpPr>
          <p:cNvPr id="717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Greeting</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Identify who is </a:t>
            </a:r>
            <a:r>
              <a:rPr lang="en-US" sz="3200" dirty="0" smtClean="0">
                <a:latin typeface="Arial" panose="020B0604020202020204" pitchFamily="34" charset="0"/>
              </a:rPr>
              <a:t>participating</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Exchange information, generally taking </a:t>
            </a:r>
            <a:r>
              <a:rPr lang="en-US" sz="3200" dirty="0" smtClean="0">
                <a:latin typeface="Arial" panose="020B0604020202020204" pitchFamily="34" charset="0"/>
              </a:rPr>
              <a:t>turns</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Salutations</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End the </a:t>
            </a:r>
            <a:r>
              <a:rPr lang="en-US" sz="3200" dirty="0" smtClean="0">
                <a:latin typeface="Arial" panose="020B0604020202020204" pitchFamily="34" charset="0"/>
              </a:rPr>
              <a:t>conversation</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440136676"/>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The Typical Ham Contact (QSO)</a:t>
            </a:r>
          </a:p>
        </p:txBody>
      </p:sp>
      <p:sp>
        <p:nvSpPr>
          <p:cNvPr id="921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Greeting</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Identify who is </a:t>
            </a:r>
            <a:r>
              <a:rPr lang="en-US" sz="3200" dirty="0" smtClean="0">
                <a:latin typeface="Arial" panose="020B0604020202020204" pitchFamily="34" charset="0"/>
              </a:rPr>
              <a:t>participating</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Exchange information, generally taking </a:t>
            </a:r>
            <a:r>
              <a:rPr lang="en-US" sz="3200" dirty="0" smtClean="0">
                <a:latin typeface="Arial" panose="020B0604020202020204" pitchFamily="34" charset="0"/>
              </a:rPr>
              <a:t>turns</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Salutations</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End the </a:t>
            </a:r>
            <a:r>
              <a:rPr lang="en-US" sz="3200" dirty="0" smtClean="0">
                <a:latin typeface="Arial" panose="020B0604020202020204" pitchFamily="34" charset="0"/>
              </a:rPr>
              <a:t>conversation</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69128521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Radio Manners</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Speak clearly and </a:t>
            </a:r>
            <a:r>
              <a:rPr lang="en-US" sz="3200" dirty="0" smtClean="0">
                <a:latin typeface="Arial" panose="020B0604020202020204" pitchFamily="34" charset="0"/>
              </a:rPr>
              <a:t>distinctly</a:t>
            </a:r>
          </a:p>
          <a:p>
            <a:pPr marL="800100" lvl="1" indent="-342900">
              <a:spcBef>
                <a:spcPct val="20000"/>
              </a:spcBef>
              <a:buFontTx/>
              <a:buChar char="•"/>
            </a:pPr>
            <a:r>
              <a:rPr lang="en-US" sz="2800" dirty="0" smtClean="0">
                <a:latin typeface="Arial" panose="020B0604020202020204" pitchFamily="34" charset="0"/>
              </a:rPr>
              <a:t>Remember – you can’t see the other person talking!</a:t>
            </a:r>
          </a:p>
          <a:p>
            <a:pPr marL="800100" lvl="1" indent="-342900">
              <a:spcBef>
                <a:spcPct val="20000"/>
              </a:spcBef>
              <a:buFontTx/>
              <a:buChar char="•"/>
            </a:pPr>
            <a:r>
              <a:rPr lang="en-US" sz="2800" dirty="0" smtClean="0">
                <a:latin typeface="Arial" panose="020B0604020202020204" pitchFamily="34" charset="0"/>
              </a:rPr>
              <a:t>Use phonetics when needed</a:t>
            </a:r>
            <a:endParaRPr lang="en-US" sz="28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Assume all communications are public –choose </a:t>
            </a:r>
            <a:r>
              <a:rPr lang="en-US" sz="3200" dirty="0">
                <a:latin typeface="Arial" panose="020B0604020202020204" pitchFamily="34" charset="0"/>
              </a:rPr>
              <a:t>topics </a:t>
            </a:r>
            <a:r>
              <a:rPr lang="en-US" sz="3200" dirty="0" smtClean="0">
                <a:latin typeface="Arial" panose="020B0604020202020204" pitchFamily="34" charset="0"/>
              </a:rPr>
              <a:t>accordingly</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148995730"/>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Radio Manners</a:t>
            </a:r>
          </a:p>
        </p:txBody>
      </p:sp>
      <p:sp>
        <p:nvSpPr>
          <p:cNvPr id="13314"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Before transmitting, be sure the frequency is clear and you are authorized to use it!</a:t>
            </a:r>
          </a:p>
          <a:p>
            <a:pPr marL="342900" indent="-342900">
              <a:spcBef>
                <a:spcPct val="20000"/>
              </a:spcBef>
              <a:buFontTx/>
              <a:buChar char="•"/>
            </a:pPr>
            <a:r>
              <a:rPr lang="en-US" sz="3200" dirty="0" smtClean="0">
                <a:latin typeface="Arial" panose="020B0604020202020204" pitchFamily="34" charset="0"/>
              </a:rPr>
              <a:t>Station </a:t>
            </a:r>
            <a:r>
              <a:rPr lang="en-US" sz="3200" dirty="0">
                <a:latin typeface="Arial" panose="020B0604020202020204" pitchFamily="34" charset="0"/>
              </a:rPr>
              <a:t>identification </a:t>
            </a:r>
            <a:r>
              <a:rPr lang="en-US" sz="3200" dirty="0" smtClean="0">
                <a:latin typeface="Arial" panose="020B0604020202020204" pitchFamily="34" charset="0"/>
              </a:rPr>
              <a:t>(10-minute </a:t>
            </a:r>
            <a:r>
              <a:rPr lang="en-US" sz="3200" dirty="0">
                <a:latin typeface="Arial" panose="020B0604020202020204" pitchFamily="34" charset="0"/>
              </a:rPr>
              <a:t>rule</a:t>
            </a:r>
            <a:r>
              <a:rPr lang="en-US" sz="3200" dirty="0" smtClean="0">
                <a:latin typeface="Arial" panose="020B0604020202020204" pitchFamily="34" charset="0"/>
              </a:rPr>
              <a:t>)</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Frequencies are shared</a:t>
            </a:r>
          </a:p>
          <a:p>
            <a:pPr marL="800100" lvl="1" indent="-342900">
              <a:spcBef>
                <a:spcPct val="20000"/>
              </a:spcBef>
              <a:buFontTx/>
              <a:buChar char="•"/>
            </a:pPr>
            <a:r>
              <a:rPr lang="en-US" sz="2800" dirty="0" smtClean="0">
                <a:latin typeface="Arial" panose="020B0604020202020204" pitchFamily="34" charset="0"/>
              </a:rPr>
              <a:t>No one has a prior claim to a frequency</a:t>
            </a:r>
          </a:p>
          <a:p>
            <a:pPr marL="800100" lvl="1" indent="-342900">
              <a:spcBef>
                <a:spcPct val="20000"/>
              </a:spcBef>
              <a:buFontTx/>
              <a:buChar char="•"/>
            </a:pPr>
            <a:r>
              <a:rPr lang="en-US" sz="2800" dirty="0" smtClean="0">
                <a:latin typeface="Arial" panose="020B0604020202020204" pitchFamily="34" charset="0"/>
              </a:rPr>
              <a:t>Schedules, nets, pre-planned events</a:t>
            </a:r>
          </a:p>
          <a:p>
            <a:pPr marL="800100" lvl="1" indent="-342900">
              <a:spcBef>
                <a:spcPct val="20000"/>
              </a:spcBef>
              <a:buFontTx/>
              <a:buChar char="•"/>
            </a:pPr>
            <a:r>
              <a:rPr lang="en-US" sz="2800" dirty="0" smtClean="0">
                <a:latin typeface="Arial" panose="020B0604020202020204" pitchFamily="34" charset="0"/>
              </a:rPr>
              <a:t>Be flexible, always have a “Plan B”</a:t>
            </a:r>
          </a:p>
          <a:p>
            <a:pPr marL="342900" indent="-342900">
              <a:spcBef>
                <a:spcPct val="20000"/>
              </a:spcBef>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59151047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Radio Manners</a:t>
            </a:r>
          </a:p>
        </p:txBody>
      </p:sp>
      <p:sp>
        <p:nvSpPr>
          <p:cNvPr id="15362" name="Rectangle 7"/>
          <p:cNvSpPr>
            <a:spLocks noChangeArrowheads="1"/>
          </p:cNvSpPr>
          <p:nvPr/>
        </p:nvSpPr>
        <p:spPr bwMode="auto">
          <a:xfrm>
            <a:off x="685800" y="1981200"/>
            <a:ext cx="40386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Signal reports</a:t>
            </a:r>
          </a:p>
          <a:p>
            <a:pPr marL="342900" indent="-342900">
              <a:spcBef>
                <a:spcPct val="20000"/>
              </a:spcBef>
              <a:buFontTx/>
              <a:buChar char="•"/>
            </a:pPr>
            <a:r>
              <a:rPr lang="en-US" sz="3200" dirty="0">
                <a:latin typeface="Arial" panose="020B0604020202020204" pitchFamily="34" charset="0"/>
              </a:rPr>
              <a:t>Power </a:t>
            </a:r>
            <a:r>
              <a:rPr lang="en-US" sz="3200" dirty="0" smtClean="0">
                <a:latin typeface="Arial" panose="020B0604020202020204" pitchFamily="34" charset="0"/>
              </a:rPr>
              <a:t>level</a:t>
            </a:r>
          </a:p>
          <a:p>
            <a:pPr marL="800100" lvl="1" indent="-342900">
              <a:spcBef>
                <a:spcPct val="20000"/>
              </a:spcBef>
              <a:buFontTx/>
              <a:buChar char="•"/>
            </a:pPr>
            <a:r>
              <a:rPr lang="en-US" sz="2800" dirty="0" smtClean="0">
                <a:latin typeface="Arial" panose="020B0604020202020204" pitchFamily="34" charset="0"/>
              </a:rPr>
              <a:t>Avoid excess power</a:t>
            </a:r>
            <a:endParaRPr lang="en-US" sz="28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Location (QTH)</a:t>
            </a:r>
          </a:p>
          <a:p>
            <a:pPr marL="800100" lvl="1" indent="-342900">
              <a:spcBef>
                <a:spcPct val="20000"/>
              </a:spcBef>
              <a:buFontTx/>
              <a:buChar char="•"/>
            </a:pPr>
            <a:r>
              <a:rPr lang="en-US" sz="2800" dirty="0" smtClean="0">
                <a:latin typeface="Arial" panose="020B0604020202020204" pitchFamily="34" charset="0"/>
              </a:rPr>
              <a:t>Grid locators</a:t>
            </a:r>
            <a:endParaRPr lang="en-US" sz="2800" dirty="0">
              <a:latin typeface="Arial" panose="020B0604020202020204" pitchFamily="34" charset="0"/>
            </a:endParaRPr>
          </a:p>
          <a:p>
            <a:pPr marL="342900" indent="-342900">
              <a:spcBef>
                <a:spcPct val="20000"/>
              </a:spcBef>
              <a:buFontTx/>
              <a:buChar char="•"/>
            </a:pPr>
            <a:endParaRPr lang="en-US" sz="2800" dirty="0">
              <a:latin typeface="Arial" panose="020B0604020202020204" pitchFamily="34" charset="0"/>
            </a:endParaRPr>
          </a:p>
        </p:txBody>
      </p:sp>
      <p:sp>
        <p:nvSpPr>
          <p:cNvPr id="15363" name="Rectangle 8"/>
          <p:cNvSpPr>
            <a:spLocks noChangeArrowheads="1"/>
          </p:cNvSpPr>
          <p:nvPr/>
        </p:nvSpPr>
        <p:spPr bwMode="auto">
          <a:xfrm>
            <a:off x="4648200" y="1981200"/>
            <a:ext cx="396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RST</a:t>
            </a:r>
          </a:p>
          <a:p>
            <a:pPr marL="742950" lvl="1" indent="-285750">
              <a:spcBef>
                <a:spcPct val="20000"/>
              </a:spcBef>
              <a:buFontTx/>
              <a:buChar char="–"/>
            </a:pPr>
            <a:r>
              <a:rPr lang="en-US" sz="2800" b="1" u="sng" dirty="0">
                <a:latin typeface="Arial" panose="020B0604020202020204" pitchFamily="34" charset="0"/>
              </a:rPr>
              <a:t>R</a:t>
            </a:r>
            <a:r>
              <a:rPr lang="en-US" sz="2800" dirty="0">
                <a:latin typeface="Arial" panose="020B0604020202020204" pitchFamily="34" charset="0"/>
              </a:rPr>
              <a:t>eadability (1–5)</a:t>
            </a:r>
          </a:p>
          <a:p>
            <a:pPr marL="742950" lvl="1" indent="-285750">
              <a:spcBef>
                <a:spcPct val="20000"/>
              </a:spcBef>
              <a:buFontTx/>
              <a:buChar char="–"/>
            </a:pPr>
            <a:r>
              <a:rPr lang="en-US" sz="2800" b="1" u="sng" dirty="0">
                <a:latin typeface="Arial" panose="020B0604020202020204" pitchFamily="34" charset="0"/>
              </a:rPr>
              <a:t>S</a:t>
            </a:r>
            <a:r>
              <a:rPr lang="en-US" sz="2800" dirty="0">
                <a:latin typeface="Arial" panose="020B0604020202020204" pitchFamily="34" charset="0"/>
              </a:rPr>
              <a:t>trength (1–9)</a:t>
            </a:r>
          </a:p>
          <a:p>
            <a:pPr marL="742950" lvl="1" indent="-285750">
              <a:spcBef>
                <a:spcPct val="20000"/>
              </a:spcBef>
              <a:buFontTx/>
              <a:buChar char="–"/>
            </a:pPr>
            <a:r>
              <a:rPr lang="en-US" sz="2800" b="1" u="sng" dirty="0">
                <a:latin typeface="Arial" panose="020B0604020202020204" pitchFamily="34" charset="0"/>
              </a:rPr>
              <a:t>T</a:t>
            </a:r>
            <a:r>
              <a:rPr lang="en-US" sz="2800" dirty="0">
                <a:latin typeface="Arial" panose="020B0604020202020204" pitchFamily="34" charset="0"/>
              </a:rPr>
              <a:t>one (CW only 1–9)</a:t>
            </a:r>
          </a:p>
          <a:p>
            <a:pPr marL="742950" lvl="1" indent="-285750">
              <a:spcBef>
                <a:spcPct val="20000"/>
              </a:spcBef>
              <a:buFontTx/>
              <a:buChar char="–"/>
            </a:pPr>
            <a:r>
              <a:rPr lang="en-US" altLang="ja-JP" sz="2800" dirty="0" smtClean="0">
                <a:latin typeface="Arial" panose="020B0604020202020204" pitchFamily="34" charset="0"/>
              </a:rPr>
              <a:t>“</a:t>
            </a:r>
            <a:r>
              <a:rPr lang="en-US" altLang="ja-JP" sz="2800" dirty="0">
                <a:latin typeface="Arial" panose="020B0604020202020204" pitchFamily="34" charset="0"/>
              </a:rPr>
              <a:t>Your signal is 58”</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63008240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Radio Manners</a:t>
            </a:r>
          </a:p>
        </p:txBody>
      </p:sp>
      <p:sp>
        <p:nvSpPr>
          <p:cNvPr id="17410"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Advice and assistance</a:t>
            </a:r>
          </a:p>
          <a:p>
            <a:pPr marL="914400" lvl="1" indent="-457200">
              <a:spcBef>
                <a:spcPct val="20000"/>
              </a:spcBef>
              <a:buFont typeface="Arial"/>
              <a:buChar char="•"/>
            </a:pPr>
            <a:r>
              <a:rPr lang="en-US" sz="2800" dirty="0" smtClean="0">
                <a:latin typeface="Arial" panose="020B0604020202020204" pitchFamily="34" charset="0"/>
              </a:rPr>
              <a:t>Radio and antenna tests or checks</a:t>
            </a:r>
          </a:p>
          <a:p>
            <a:pPr marL="342900" indent="-342900">
              <a:spcBef>
                <a:spcPct val="20000"/>
              </a:spcBef>
              <a:buFontTx/>
              <a:buChar char="•"/>
            </a:pPr>
            <a:r>
              <a:rPr lang="en-US" sz="3200" dirty="0" smtClean="0">
                <a:latin typeface="Arial" panose="020B0604020202020204" pitchFamily="34" charset="0"/>
              </a:rPr>
              <a:t>Ham </a:t>
            </a:r>
            <a:r>
              <a:rPr lang="en-US" sz="3200" dirty="0">
                <a:latin typeface="Arial" panose="020B0604020202020204" pitchFamily="34" charset="0"/>
              </a:rPr>
              <a:t>radio is self-</a:t>
            </a:r>
            <a:r>
              <a:rPr lang="en-US" sz="3200" dirty="0" smtClean="0">
                <a:latin typeface="Arial" panose="020B0604020202020204" pitchFamily="34" charset="0"/>
              </a:rPr>
              <a:t>regulated</a:t>
            </a:r>
            <a:endParaRPr lang="en-US" sz="3200" dirty="0">
              <a:latin typeface="Arial" panose="020B0604020202020204" pitchFamily="34" charset="0"/>
            </a:endParaRPr>
          </a:p>
          <a:p>
            <a:pPr marL="914400" lvl="1" indent="-457200">
              <a:spcBef>
                <a:spcPct val="20000"/>
              </a:spcBef>
              <a:buFont typeface="Arial"/>
              <a:buChar char="•"/>
            </a:pPr>
            <a:r>
              <a:rPr lang="en-US" sz="2800" dirty="0">
                <a:latin typeface="Arial" panose="020B0604020202020204" pitchFamily="34" charset="0"/>
              </a:rPr>
              <a:t>ARRL Official Observers</a:t>
            </a:r>
          </a:p>
          <a:p>
            <a:pPr marL="342900" indent="-342900">
              <a:spcBef>
                <a:spcPct val="20000"/>
              </a:spcBef>
              <a:buFontTx/>
              <a:buChar char="•"/>
            </a:pPr>
            <a:r>
              <a:rPr lang="en-US" sz="3200" dirty="0">
                <a:latin typeface="Arial" panose="020B0604020202020204" pitchFamily="34" charset="0"/>
              </a:rPr>
              <a:t>Logging contacts – on paper or computer</a:t>
            </a:r>
          </a:p>
          <a:p>
            <a:pPr marL="342900" indent="-342900">
              <a:spcBef>
                <a:spcPct val="20000"/>
              </a:spcBef>
              <a:buFontTx/>
              <a:buChar char="•"/>
            </a:pPr>
            <a:r>
              <a:rPr lang="en-US" sz="3200" dirty="0" smtClean="0">
                <a:latin typeface="Arial" panose="020B0604020202020204" pitchFamily="34" charset="0"/>
              </a:rPr>
              <a:t>QSLs and award programs</a:t>
            </a:r>
            <a:endParaRPr lang="en-US" sz="28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78633033"/>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Band Plans</a:t>
            </a: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A band plan is a </a:t>
            </a:r>
            <a:r>
              <a:rPr lang="en-US" sz="3200" dirty="0" smtClean="0">
                <a:latin typeface="Arial" panose="020B0604020202020204" pitchFamily="34" charset="0"/>
              </a:rPr>
              <a:t>formal plan for organizing types of operation on a band</a:t>
            </a:r>
            <a:endParaRPr lang="en-US" sz="3200" dirty="0">
              <a:latin typeface="Arial" panose="020B0604020202020204" pitchFamily="34" charset="0"/>
            </a:endParaRPr>
          </a:p>
          <a:p>
            <a:pPr marL="742950" lvl="1" indent="-285750">
              <a:spcBef>
                <a:spcPct val="20000"/>
              </a:spcBef>
              <a:buFontTx/>
              <a:buChar char="–"/>
            </a:pPr>
            <a:r>
              <a:rPr lang="en-US" sz="2800" dirty="0">
                <a:latin typeface="Arial" panose="020B0604020202020204" pitchFamily="34" charset="0"/>
              </a:rPr>
              <a:t>Informal </a:t>
            </a:r>
            <a:r>
              <a:rPr lang="en-US" sz="2800" dirty="0" smtClean="0">
                <a:latin typeface="Arial" panose="020B0604020202020204" pitchFamily="34" charset="0"/>
              </a:rPr>
              <a:t>agreement – not a regulation</a:t>
            </a:r>
          </a:p>
          <a:p>
            <a:pPr marL="742950" lvl="1" indent="-285750">
              <a:spcBef>
                <a:spcPct val="20000"/>
              </a:spcBef>
              <a:buFontTx/>
              <a:buChar char="–"/>
            </a:pPr>
            <a:r>
              <a:rPr lang="en-US" sz="2800" dirty="0" smtClean="0">
                <a:latin typeface="Arial" panose="020B0604020202020204" pitchFamily="34" charset="0"/>
              </a:rPr>
              <a:t>Intended for normal circumstances</a:t>
            </a:r>
          </a:p>
          <a:p>
            <a:pPr marL="742950" lvl="1" indent="-285750">
              <a:spcBef>
                <a:spcPct val="20000"/>
              </a:spcBef>
              <a:buFontTx/>
              <a:buChar char="–"/>
            </a:pPr>
            <a:r>
              <a:rPr lang="en-US" sz="2800" dirty="0" smtClean="0">
                <a:latin typeface="Arial" panose="020B0604020202020204" pitchFamily="34" charset="0"/>
              </a:rPr>
              <a:t>Be flexible in times of heavy band use (contests, special events, </a:t>
            </a:r>
            <a:r>
              <a:rPr lang="en-US" sz="2800" dirty="0" err="1" smtClean="0">
                <a:latin typeface="Arial" panose="020B0604020202020204" pitchFamily="34" charset="0"/>
              </a:rPr>
              <a:t>DXpeditions</a:t>
            </a:r>
            <a:r>
              <a:rPr lang="en-US" sz="2800" dirty="0" smtClean="0">
                <a:latin typeface="Arial" panose="020B0604020202020204" pitchFamily="34" charset="0"/>
              </a:rPr>
              <a:t>)</a:t>
            </a:r>
          </a:p>
          <a:p>
            <a:pPr marL="742950" lvl="1" indent="-285750">
              <a:spcBef>
                <a:spcPct val="20000"/>
              </a:spcBef>
              <a:buFontTx/>
              <a:buChar char="–"/>
            </a:pPr>
            <a:r>
              <a:rPr lang="en-US" sz="2800" dirty="0" smtClean="0">
                <a:latin typeface="Arial" panose="020B0604020202020204" pitchFamily="34" charset="0"/>
              </a:rPr>
              <a:t>Always have a “Plan B”</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8033462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Making Contacts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Repeater operation</a:t>
            </a:r>
          </a:p>
          <a:p>
            <a:pPr marL="800100" lvl="1" indent="-342900">
              <a:spcBef>
                <a:spcPct val="20000"/>
              </a:spcBef>
              <a:buFontTx/>
              <a:buChar char="•"/>
            </a:pPr>
            <a:r>
              <a:rPr lang="en-US" sz="2800" dirty="0" smtClean="0">
                <a:latin typeface="Arial" panose="020B0604020202020204" pitchFamily="34" charset="0"/>
              </a:rPr>
              <a:t>Listen to see how the regulars operate</a:t>
            </a:r>
          </a:p>
          <a:p>
            <a:pPr marL="800100" lvl="1" indent="-342900">
              <a:spcBef>
                <a:spcPct val="20000"/>
              </a:spcBef>
              <a:buFontTx/>
              <a:buChar char="•"/>
            </a:pPr>
            <a:r>
              <a:rPr lang="en-US" sz="2800" dirty="0" smtClean="0">
                <a:latin typeface="Arial" panose="020B0604020202020204" pitchFamily="34" charset="0"/>
              </a:rPr>
              <a:t>To announce your presence, just say your call</a:t>
            </a:r>
          </a:p>
          <a:p>
            <a:pPr marL="800100" lvl="1" indent="-342900">
              <a:spcBef>
                <a:spcPct val="20000"/>
              </a:spcBef>
              <a:buFontTx/>
              <a:buChar char="•"/>
            </a:pPr>
            <a:r>
              <a:rPr lang="en-US" sz="2800" dirty="0" smtClean="0">
                <a:latin typeface="Arial" panose="020B0604020202020204" pitchFamily="34" charset="0"/>
              </a:rPr>
              <a:t>Respond to a call with the station’s call followed by your own call</a:t>
            </a:r>
          </a:p>
          <a:p>
            <a:pPr marL="800100" lvl="1" indent="-342900">
              <a:spcBef>
                <a:spcPct val="20000"/>
              </a:spcBef>
              <a:buFontTx/>
              <a:buChar char="•"/>
            </a:pPr>
            <a:r>
              <a:rPr lang="en-US" sz="2800" dirty="0" smtClean="0">
                <a:latin typeface="Arial" panose="020B0604020202020204" pitchFamily="34" charset="0"/>
              </a:rPr>
              <a:t>Often used by a club or group as a regional intercom</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5658443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Making Contacts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Repeater signal reports (examples)</a:t>
            </a:r>
          </a:p>
          <a:p>
            <a:pPr marL="800100" lvl="1" indent="-342900">
              <a:spcBef>
                <a:spcPct val="20000"/>
              </a:spcBef>
              <a:buFontTx/>
              <a:buChar char="•"/>
            </a:pPr>
            <a:r>
              <a:rPr lang="en-US" sz="2800" dirty="0" smtClean="0">
                <a:latin typeface="Arial" panose="020B0604020202020204" pitchFamily="34" charset="0"/>
              </a:rPr>
              <a:t>Full-quieting: signal is strong enough that no noise is heard</a:t>
            </a:r>
          </a:p>
          <a:p>
            <a:pPr marL="800100" lvl="1" indent="-342900">
              <a:spcBef>
                <a:spcPct val="20000"/>
              </a:spcBef>
              <a:buFontTx/>
              <a:buChar char="•"/>
            </a:pPr>
            <a:r>
              <a:rPr lang="en-US" sz="2800" dirty="0" smtClean="0">
                <a:latin typeface="Arial" panose="020B0604020202020204" pitchFamily="34" charset="0"/>
              </a:rPr>
              <a:t>Scratchy: occasional noise with your signal</a:t>
            </a:r>
          </a:p>
          <a:p>
            <a:pPr marL="800100" lvl="1" indent="-342900">
              <a:spcBef>
                <a:spcPct val="20000"/>
              </a:spcBef>
              <a:buFontTx/>
              <a:buChar char="•"/>
            </a:pPr>
            <a:r>
              <a:rPr lang="en-US" sz="2800" dirty="0" smtClean="0">
                <a:latin typeface="Arial" panose="020B0604020202020204" pitchFamily="34" charset="0"/>
              </a:rPr>
              <a:t>Flutter: multi-path from a mobile station</a:t>
            </a:r>
          </a:p>
          <a:p>
            <a:pPr marL="800100" lvl="1" indent="-342900">
              <a:spcBef>
                <a:spcPct val="20000"/>
              </a:spcBef>
              <a:buFontTx/>
              <a:buChar char="•"/>
            </a:pPr>
            <a:r>
              <a:rPr lang="en-US" sz="2800" dirty="0" smtClean="0">
                <a:latin typeface="Arial" panose="020B0604020202020204" pitchFamily="34" charset="0"/>
              </a:rPr>
              <a:t>In and out: occasionally </a:t>
            </a:r>
            <a:r>
              <a:rPr lang="en-US" sz="2800" dirty="0" err="1" smtClean="0">
                <a:latin typeface="Arial" panose="020B0604020202020204" pitchFamily="34" charset="0"/>
              </a:rPr>
              <a:t>copyable</a:t>
            </a:r>
            <a:r>
              <a:rPr lang="en-US" sz="2800" dirty="0" smtClean="0">
                <a:latin typeface="Arial" panose="020B0604020202020204" pitchFamily="34" charset="0"/>
              </a:rPr>
              <a:t> but mostly inaudible</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82995233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Making Contacts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HF on CW or SSB</a:t>
            </a:r>
          </a:p>
          <a:p>
            <a:pPr marL="800100" lvl="1" indent="-342900">
              <a:spcBef>
                <a:spcPct val="20000"/>
              </a:spcBef>
              <a:buFontTx/>
              <a:buChar char="•"/>
            </a:pPr>
            <a:r>
              <a:rPr lang="en-US" sz="2800" dirty="0" smtClean="0">
                <a:latin typeface="Arial" panose="020B0604020202020204" pitchFamily="34" charset="0"/>
              </a:rPr>
              <a:t>“CQ” means “I am calling anyone”</a:t>
            </a:r>
          </a:p>
          <a:p>
            <a:pPr marL="800100" lvl="1" indent="-342900">
              <a:spcBef>
                <a:spcPct val="20000"/>
              </a:spcBef>
              <a:buFontTx/>
              <a:buChar char="•"/>
            </a:pPr>
            <a:r>
              <a:rPr lang="en-US" sz="2800" dirty="0" smtClean="0">
                <a:latin typeface="Arial" panose="020B0604020202020204" pitchFamily="34" charset="0"/>
              </a:rPr>
              <a:t>To answer give the station’s call followed by your call once or twice</a:t>
            </a:r>
          </a:p>
          <a:p>
            <a:pPr marL="800100" lvl="1" indent="-342900">
              <a:spcBef>
                <a:spcPct val="20000"/>
              </a:spcBef>
              <a:buFontTx/>
              <a:buChar char="•"/>
            </a:pPr>
            <a:r>
              <a:rPr lang="en-US" sz="2800" dirty="0" smtClean="0">
                <a:latin typeface="Arial" panose="020B0604020202020204" pitchFamily="34" charset="0"/>
              </a:rPr>
              <a:t>Use of phonetics is common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72247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Backscatter</a:t>
            </a:r>
          </a:p>
          <a:p>
            <a:r>
              <a:rPr lang="en-US" smtClean="0"/>
              <a:t>B. Sporadic E</a:t>
            </a:r>
          </a:p>
          <a:p>
            <a:r>
              <a:rPr lang="en-US" smtClean="0"/>
              <a:t>C. D layer absorption</a:t>
            </a:r>
          </a:p>
          <a:p>
            <a:r>
              <a:rPr lang="en-US" smtClean="0"/>
              <a:t>D. Gray-line propagation</a:t>
            </a:r>
          </a:p>
          <a:p>
            <a:pPr lvl="1"/>
            <a:r>
              <a:rPr lang="en-US" smtClean="0"/>
              <a:t> T3C04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propagation types is most commonly associated with occasional strong over-the-horizon signals on the 10, 6, and 2 meter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142842164"/>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Making Contacts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Taking turns</a:t>
            </a:r>
          </a:p>
          <a:p>
            <a:pPr marL="800100" lvl="1" indent="-342900">
              <a:spcBef>
                <a:spcPct val="20000"/>
              </a:spcBef>
              <a:buFontTx/>
              <a:buChar char="•"/>
            </a:pPr>
            <a:r>
              <a:rPr lang="en-US" sz="2800" dirty="0" smtClean="0">
                <a:latin typeface="Arial" panose="020B0604020202020204" pitchFamily="34" charset="0"/>
              </a:rPr>
              <a:t>Nets</a:t>
            </a:r>
          </a:p>
          <a:p>
            <a:pPr marL="800100" lvl="1" indent="-342900">
              <a:spcBef>
                <a:spcPct val="20000"/>
              </a:spcBef>
              <a:buFontTx/>
              <a:buChar char="•"/>
            </a:pPr>
            <a:r>
              <a:rPr lang="en-US" sz="2800" dirty="0" smtClean="0">
                <a:latin typeface="Arial" panose="020B0604020202020204" pitchFamily="34" charset="0"/>
              </a:rPr>
              <a:t>Roundtables</a:t>
            </a:r>
          </a:p>
          <a:p>
            <a:pPr marL="800100" lvl="1" indent="-342900">
              <a:spcBef>
                <a:spcPct val="20000"/>
              </a:spcBef>
              <a:buFontTx/>
              <a:buChar char="•"/>
            </a:pPr>
            <a:r>
              <a:rPr lang="en-US" sz="2800" dirty="0" smtClean="0">
                <a:latin typeface="Arial" panose="020B0604020202020204" pitchFamily="34" charset="0"/>
              </a:rPr>
              <a:t>Shared contacts</a:t>
            </a:r>
          </a:p>
          <a:p>
            <a:pPr marL="342900" indent="-342900">
              <a:spcBef>
                <a:spcPct val="20000"/>
              </a:spcBef>
              <a:buFontTx/>
              <a:buChar char="•"/>
            </a:pPr>
            <a:r>
              <a:rPr lang="en-US" sz="3200" dirty="0" smtClean="0">
                <a:latin typeface="Arial" panose="020B0604020202020204" pitchFamily="34" charset="0"/>
              </a:rPr>
              <a:t>Breaking in</a:t>
            </a:r>
          </a:p>
          <a:p>
            <a:pPr marL="800100" lvl="1" indent="-342900">
              <a:spcBef>
                <a:spcPct val="20000"/>
              </a:spcBef>
              <a:buFontTx/>
              <a:buChar char="•"/>
            </a:pPr>
            <a:r>
              <a:rPr lang="en-US" sz="2800" dirty="0" smtClean="0">
                <a:latin typeface="Arial" panose="020B0604020202020204" pitchFamily="34" charset="0"/>
              </a:rPr>
              <a:t>Wait for a pause</a:t>
            </a:r>
          </a:p>
          <a:p>
            <a:pPr marL="800100" lvl="1" indent="-342900">
              <a:spcBef>
                <a:spcPct val="20000"/>
              </a:spcBef>
              <a:buFontTx/>
              <a:buChar char="•"/>
            </a:pPr>
            <a:r>
              <a:rPr lang="en-US" sz="2800" dirty="0" smtClean="0">
                <a:latin typeface="Arial" panose="020B0604020202020204" pitchFamily="34" charset="0"/>
              </a:rPr>
              <a:t>Give your call</a:t>
            </a:r>
          </a:p>
          <a:p>
            <a:pPr marL="800100" lvl="1" indent="-342900">
              <a:spcBef>
                <a:spcPct val="20000"/>
              </a:spcBef>
              <a:buFontTx/>
              <a:buChar char="•"/>
            </a:pPr>
            <a:endParaRPr lang="en-US" sz="28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260066855"/>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Making Contacts</a:t>
            </a:r>
            <a:endParaRPr lang="en-US" sz="4400" dirty="0">
              <a:latin typeface="Arial" panose="020B0604020202020204" pitchFamily="34" charset="0"/>
            </a:endParaRPr>
          </a:p>
        </p:txBody>
      </p:sp>
      <p:sp>
        <p:nvSpPr>
          <p:cNvPr id="1945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Simplex FM</a:t>
            </a:r>
          </a:p>
          <a:p>
            <a:pPr marL="800100" lvl="1" indent="-342900">
              <a:spcBef>
                <a:spcPct val="20000"/>
              </a:spcBef>
              <a:buFontTx/>
              <a:buChar char="•"/>
            </a:pPr>
            <a:r>
              <a:rPr lang="en-US" sz="2800" dirty="0" smtClean="0">
                <a:latin typeface="Arial" panose="020B0604020202020204" pitchFamily="34" charset="0"/>
              </a:rPr>
              <a:t>Each user takes turns to transmit</a:t>
            </a:r>
          </a:p>
          <a:p>
            <a:pPr marL="800100" lvl="1" indent="-342900">
              <a:spcBef>
                <a:spcPct val="20000"/>
              </a:spcBef>
              <a:buFontTx/>
              <a:buChar char="•"/>
            </a:pPr>
            <a:r>
              <a:rPr lang="en-US" sz="2800" dirty="0" smtClean="0">
                <a:latin typeface="Arial" panose="020B0604020202020204" pitchFamily="34" charset="0"/>
              </a:rPr>
              <a:t>Works for stations close to each other</a:t>
            </a:r>
          </a:p>
          <a:p>
            <a:pPr marL="800100" lvl="1" indent="-342900">
              <a:spcBef>
                <a:spcPct val="20000"/>
              </a:spcBef>
              <a:buFontTx/>
              <a:buChar char="•"/>
            </a:pPr>
            <a:r>
              <a:rPr lang="en-US" sz="2800" dirty="0" smtClean="0">
                <a:latin typeface="Arial" panose="020B0604020202020204" pitchFamily="34" charset="0"/>
              </a:rPr>
              <a:t>If you can hear the other station on the repeater input frequency, try simplex</a:t>
            </a:r>
          </a:p>
          <a:p>
            <a:pPr marL="800100" lvl="1" indent="-342900">
              <a:spcBef>
                <a:spcPct val="20000"/>
              </a:spcBef>
              <a:buFontTx/>
              <a:buChar char="•"/>
            </a:pPr>
            <a:r>
              <a:rPr lang="en-US" sz="2800" dirty="0" smtClean="0">
                <a:latin typeface="Arial" panose="020B0604020202020204" pitchFamily="34" charset="0"/>
              </a:rPr>
              <a:t>2 meters: 146.52 MHz</a:t>
            </a:r>
          </a:p>
          <a:p>
            <a:pPr marL="800100" lvl="1" indent="-342900">
              <a:spcBef>
                <a:spcPct val="20000"/>
              </a:spcBef>
              <a:buFontTx/>
              <a:buChar char="•"/>
            </a:pPr>
            <a:r>
              <a:rPr lang="en-US" sz="2800" dirty="0" smtClean="0">
                <a:latin typeface="Arial" panose="020B0604020202020204" pitchFamily="34" charset="0"/>
              </a:rPr>
              <a:t>70 cm: 446.00 MHz</a:t>
            </a:r>
          </a:p>
          <a:p>
            <a:pPr marL="800100" lvl="1" indent="-342900">
              <a:spcBef>
                <a:spcPct val="20000"/>
              </a:spcBef>
              <a:buFontTx/>
              <a:buChar char="•"/>
            </a:pPr>
            <a:endParaRPr lang="en-US" sz="28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724560149"/>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Repeater Review</a:t>
            </a:r>
            <a:endParaRPr lang="en-US" sz="4400" dirty="0">
              <a:latin typeface="Arial" panose="020B0604020202020204" pitchFamily="34" charset="0"/>
            </a:endParaRPr>
          </a:p>
        </p:txBody>
      </p:sp>
      <p:sp>
        <p:nvSpPr>
          <p:cNvPr id="21506" name="Rectangle 8"/>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latin typeface="Arial" panose="020B0604020202020204" pitchFamily="34" charset="0"/>
              </a:rPr>
              <a:t>Specialized transmitter/receiver interconnected by </a:t>
            </a:r>
            <a:r>
              <a:rPr lang="en-US" sz="3200" dirty="0" smtClean="0">
                <a:latin typeface="Arial" panose="020B0604020202020204" pitchFamily="34" charset="0"/>
              </a:rPr>
              <a:t>a controller</a:t>
            </a:r>
            <a:r>
              <a:rPr lang="en-US" sz="3200" dirty="0">
                <a:latin typeface="Arial" panose="020B0604020202020204" pitchFamily="34" charset="0"/>
              </a:rPr>
              <a:t>.</a:t>
            </a:r>
          </a:p>
          <a:p>
            <a:pPr marL="342900" indent="-342900">
              <a:lnSpc>
                <a:spcPct val="90000"/>
              </a:lnSpc>
              <a:spcBef>
                <a:spcPct val="20000"/>
              </a:spcBef>
              <a:buFontTx/>
              <a:buChar char="•"/>
            </a:pPr>
            <a:r>
              <a:rPr lang="en-US" sz="3200" dirty="0">
                <a:latin typeface="Arial" panose="020B0604020202020204" pitchFamily="34" charset="0"/>
              </a:rPr>
              <a:t>Generally located at a high place.</a:t>
            </a:r>
          </a:p>
          <a:p>
            <a:pPr marL="342900" indent="-342900">
              <a:lnSpc>
                <a:spcPct val="90000"/>
              </a:lnSpc>
              <a:spcBef>
                <a:spcPct val="20000"/>
              </a:spcBef>
              <a:buFontTx/>
              <a:buChar char="•"/>
            </a:pPr>
            <a:r>
              <a:rPr lang="en-US" sz="3200" dirty="0">
                <a:latin typeface="Arial" panose="020B0604020202020204" pitchFamily="34" charset="0"/>
              </a:rPr>
              <a:t>Receives </a:t>
            </a:r>
            <a:r>
              <a:rPr lang="en-US" sz="3200" dirty="0" smtClean="0">
                <a:latin typeface="Arial" panose="020B0604020202020204" pitchFamily="34" charset="0"/>
              </a:rPr>
              <a:t>and </a:t>
            </a:r>
            <a:r>
              <a:rPr lang="en-US" sz="3200" dirty="0">
                <a:latin typeface="Arial" panose="020B0604020202020204" pitchFamily="34" charset="0"/>
              </a:rPr>
              <a:t>simultaneously retransmits your signal on a different frequency.</a:t>
            </a:r>
          </a:p>
          <a:p>
            <a:pPr marL="342900" indent="-342900">
              <a:lnSpc>
                <a:spcPct val="90000"/>
              </a:lnSpc>
              <a:spcBef>
                <a:spcPct val="20000"/>
              </a:spcBef>
              <a:buFontTx/>
              <a:buChar char="•"/>
            </a:pPr>
            <a:r>
              <a:rPr lang="en-US" sz="3200" dirty="0">
                <a:latin typeface="Arial" panose="020B0604020202020204" pitchFamily="34" charset="0"/>
              </a:rPr>
              <a:t>Dramatically extends line-of-sight range</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634110755"/>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ARRL0002"/>
          <p:cNvPicPr>
            <a:picLocks noChangeAspect="1" noChangeArrowheads="1"/>
          </p:cNvPicPr>
          <p:nvPr/>
        </p:nvPicPr>
        <p:blipFill>
          <a:blip r:embed="rId3" cstate="print"/>
          <a:srcRect/>
          <a:stretch>
            <a:fillRect/>
          </a:stretch>
        </p:blipFill>
        <p:spPr bwMode="auto">
          <a:xfrm>
            <a:off x="1676400" y="1676400"/>
            <a:ext cx="5410200" cy="405765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2014 Technician License Course</a:t>
            </a:r>
            <a:endParaRPr lang="en-US"/>
          </a:p>
        </p:txBody>
      </p:sp>
      <p:sp>
        <p:nvSpPr>
          <p:cNvPr id="4" name="Rectangle 7"/>
          <p:cNvSpPr>
            <a:spLocks noChangeArrowheads="1"/>
          </p:cNvSpPr>
          <p:nvPr/>
        </p:nvSpPr>
        <p:spPr bwMode="auto">
          <a:xfrm>
            <a:off x="381000" y="609600"/>
            <a:ext cx="83820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Repeater Review – How They Work</a:t>
            </a:r>
            <a:endParaRPr lang="en-US" sz="4400" dirty="0">
              <a:latin typeface="Arial" panose="020B0604020202020204" pitchFamily="34" charset="0"/>
            </a:endParaRPr>
          </a:p>
        </p:txBody>
      </p:sp>
    </p:spTree>
    <p:extLst>
      <p:ext uri="{BB962C8B-B14F-4D97-AF65-F5344CB8AC3E}">
        <p14:creationId xmlns:p14="http://schemas.microsoft.com/office/powerpoint/2010/main" val="2119721284"/>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Duplex Communication</a:t>
            </a:r>
            <a:endParaRPr lang="en-US" sz="4400" dirty="0">
              <a:latin typeface="Arial" panose="020B0604020202020204" pitchFamily="34" charset="0"/>
            </a:endParaRPr>
          </a:p>
        </p:txBody>
      </p:sp>
      <p:sp>
        <p:nvSpPr>
          <p:cNvPr id="27650"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lnSpc>
                <a:spcPct val="90000"/>
              </a:lnSpc>
              <a:spcBef>
                <a:spcPct val="20000"/>
              </a:spcBef>
              <a:buFont typeface="Arial" pitchFamily="34" charset="0"/>
              <a:buChar char="•"/>
            </a:pPr>
            <a:r>
              <a:rPr lang="en-US" sz="3200" dirty="0">
                <a:latin typeface="Arial" panose="020B0604020202020204" pitchFamily="34" charset="0"/>
              </a:rPr>
              <a:t>Transmitting on one frequency while simultaneously listening on a different frequency.</a:t>
            </a:r>
          </a:p>
          <a:p>
            <a:pPr marL="285750" indent="-285750">
              <a:lnSpc>
                <a:spcPct val="90000"/>
              </a:lnSpc>
              <a:spcBef>
                <a:spcPct val="20000"/>
              </a:spcBef>
              <a:buFont typeface="Arial" pitchFamily="34" charset="0"/>
              <a:buChar char="•"/>
            </a:pPr>
            <a:r>
              <a:rPr lang="en-US" sz="3200" dirty="0">
                <a:latin typeface="Arial" panose="020B0604020202020204" pitchFamily="34" charset="0"/>
              </a:rPr>
              <a:t>Repeaters use </a:t>
            </a:r>
            <a:r>
              <a:rPr lang="en-US" sz="3200" dirty="0" smtClean="0">
                <a:latin typeface="Arial" panose="020B0604020202020204" pitchFamily="34" charset="0"/>
              </a:rPr>
              <a:t>duplex communications.</a:t>
            </a:r>
            <a:endParaRPr lang="en-US" sz="3200" dirty="0">
              <a:latin typeface="Arial" panose="020B0604020202020204" pitchFamily="34" charset="0"/>
            </a:endParaRPr>
          </a:p>
          <a:p>
            <a:pPr marL="285750" indent="-285750">
              <a:lnSpc>
                <a:spcPct val="90000"/>
              </a:lnSpc>
              <a:spcBef>
                <a:spcPct val="20000"/>
              </a:spcBef>
              <a:buFont typeface="Arial" pitchFamily="34" charset="0"/>
              <a:buChar char="•"/>
            </a:pPr>
            <a:r>
              <a:rPr lang="en-US" sz="3200" b="1" dirty="0">
                <a:latin typeface="Arial" panose="020B0604020202020204" pitchFamily="34" charset="0"/>
              </a:rPr>
              <a:t>Output frequency </a:t>
            </a:r>
            <a:r>
              <a:rPr lang="en-US" sz="3200" dirty="0">
                <a:latin typeface="Arial" panose="020B0604020202020204" pitchFamily="34" charset="0"/>
              </a:rPr>
              <a:t>– the frequency the repeater transmits on and you listen to.</a:t>
            </a:r>
          </a:p>
          <a:p>
            <a:pPr marL="285750" indent="-285750">
              <a:lnSpc>
                <a:spcPct val="90000"/>
              </a:lnSpc>
              <a:spcBef>
                <a:spcPct val="20000"/>
              </a:spcBef>
              <a:buFont typeface="Arial" pitchFamily="34" charset="0"/>
              <a:buChar char="•"/>
            </a:pPr>
            <a:r>
              <a:rPr lang="en-US" sz="3200" b="1" dirty="0">
                <a:latin typeface="Arial" panose="020B0604020202020204" pitchFamily="34" charset="0"/>
              </a:rPr>
              <a:t>Input frequency </a:t>
            </a:r>
            <a:r>
              <a:rPr lang="en-US" sz="3200" dirty="0">
                <a:latin typeface="Arial" panose="020B0604020202020204" pitchFamily="34" charset="0"/>
              </a:rPr>
              <a:t>– the frequency the repeater listens to and you transmit on.</a:t>
            </a:r>
          </a:p>
          <a:p>
            <a:pPr marL="342900" indent="-342900">
              <a:lnSpc>
                <a:spcPct val="90000"/>
              </a:lnSpc>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741521771"/>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latin typeface="Arial" panose="020B0604020202020204" pitchFamily="34" charset="0"/>
              </a:rPr>
              <a:t>Things to Know to Use a Repeater</a:t>
            </a:r>
          </a:p>
        </p:txBody>
      </p:sp>
      <p:sp>
        <p:nvSpPr>
          <p:cNvPr id="2969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Output </a:t>
            </a:r>
            <a:r>
              <a:rPr lang="en-US" sz="3200" dirty="0" smtClean="0">
                <a:latin typeface="Arial" panose="020B0604020202020204" pitchFamily="34" charset="0"/>
              </a:rPr>
              <a:t>frequency</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Frequency </a:t>
            </a:r>
            <a:r>
              <a:rPr lang="en-US" sz="3200" dirty="0" smtClean="0">
                <a:latin typeface="Arial" panose="020B0604020202020204" pitchFamily="34" charset="0"/>
              </a:rPr>
              <a:t>offset</a:t>
            </a:r>
            <a:endParaRPr lang="en-US" sz="3200" dirty="0">
              <a:latin typeface="Arial" panose="020B0604020202020204" pitchFamily="34" charset="0"/>
            </a:endParaRPr>
          </a:p>
          <a:p>
            <a:pPr marL="742950" lvl="1" indent="-285750">
              <a:spcBef>
                <a:spcPct val="20000"/>
              </a:spcBef>
              <a:buFontTx/>
              <a:buChar char="–"/>
            </a:pPr>
            <a:r>
              <a:rPr lang="en-US" sz="2800" dirty="0">
                <a:latin typeface="Arial" panose="020B0604020202020204" pitchFamily="34" charset="0"/>
              </a:rPr>
              <a:t>And therefore the input </a:t>
            </a:r>
            <a:r>
              <a:rPr lang="en-US" sz="2800" dirty="0" smtClean="0">
                <a:latin typeface="Arial" panose="020B0604020202020204" pitchFamily="34" charset="0"/>
              </a:rPr>
              <a:t>frequency</a:t>
            </a:r>
            <a:endParaRPr lang="en-US"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Repeater access tones (if any</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8086561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Repeater Output Frequency</a:t>
            </a:r>
          </a:p>
        </p:txBody>
      </p:sp>
      <p:sp>
        <p:nvSpPr>
          <p:cNvPr id="31746"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200"/>
              </a:spcBef>
              <a:buFontTx/>
              <a:buChar char="•"/>
            </a:pPr>
            <a:r>
              <a:rPr lang="en-US" sz="2800" dirty="0">
                <a:latin typeface="Arial" panose="020B0604020202020204" pitchFamily="34" charset="0"/>
              </a:rPr>
              <a:t>Repeaters are frequently identified by their output frequency.</a:t>
            </a:r>
          </a:p>
          <a:p>
            <a:pPr marL="742950" lvl="1" indent="-285750">
              <a:spcBef>
                <a:spcPts val="200"/>
              </a:spcBef>
              <a:buFontTx/>
              <a:buChar char="–"/>
            </a:pPr>
            <a:r>
              <a:rPr lang="en-US" altLang="ja-JP" sz="2600" dirty="0">
                <a:latin typeface="Arial" panose="020B0604020202020204" pitchFamily="34" charset="0"/>
              </a:rPr>
              <a:t>“Meet you on the 443.50 machine.”</a:t>
            </a:r>
          </a:p>
          <a:p>
            <a:pPr marL="1143000" lvl="2" indent="-228600">
              <a:spcBef>
                <a:spcPts val="200"/>
              </a:spcBef>
              <a:buFontTx/>
              <a:buChar char="•"/>
            </a:pPr>
            <a:r>
              <a:rPr lang="en-US" dirty="0">
                <a:latin typeface="Arial" panose="020B0604020202020204" pitchFamily="34" charset="0"/>
              </a:rPr>
              <a:t>Here the specific frequency is used.</a:t>
            </a:r>
          </a:p>
          <a:p>
            <a:pPr marL="742950" lvl="1" indent="-285750">
              <a:spcBef>
                <a:spcPts val="200"/>
              </a:spcBef>
              <a:buFontTx/>
              <a:buChar char="–"/>
            </a:pPr>
            <a:r>
              <a:rPr lang="en-US" altLang="ja-JP" sz="2600" dirty="0">
                <a:latin typeface="Arial" panose="020B0604020202020204" pitchFamily="34" charset="0"/>
              </a:rPr>
              <a:t>“Let</a:t>
            </a:r>
            <a:r>
              <a:rPr lang="en-US" altLang="en-US" sz="2600" dirty="0">
                <a:latin typeface="Arial" panose="020B0604020202020204" pitchFamily="34" charset="0"/>
              </a:rPr>
              <a:t>’</a:t>
            </a:r>
            <a:r>
              <a:rPr lang="en-US" altLang="ja-JP" sz="2600" dirty="0">
                <a:latin typeface="Arial" panose="020B0604020202020204" pitchFamily="34" charset="0"/>
              </a:rPr>
              <a:t>s go to 94.”</a:t>
            </a:r>
          </a:p>
          <a:p>
            <a:pPr marL="1143000" lvl="2" indent="-228600">
              <a:spcBef>
                <a:spcPts val="200"/>
              </a:spcBef>
              <a:buFontTx/>
              <a:buChar char="•"/>
            </a:pPr>
            <a:r>
              <a:rPr lang="en-US" dirty="0">
                <a:latin typeface="Arial" panose="020B0604020202020204" pitchFamily="34" charset="0"/>
              </a:rPr>
              <a:t>Here an abbreviation for a standard repeater channel is used, meaning 146.94 MHz.</a:t>
            </a:r>
          </a:p>
          <a:p>
            <a:pPr marL="742950" lvl="1" indent="-285750">
              <a:spcBef>
                <a:spcPts val="200"/>
              </a:spcBef>
              <a:buFontTx/>
              <a:buChar char="–"/>
            </a:pPr>
            <a:r>
              <a:rPr lang="en-US" altLang="ja-JP" sz="2600" dirty="0">
                <a:latin typeface="Arial" panose="020B0604020202020204" pitchFamily="34" charset="0"/>
              </a:rPr>
              <a:t>“How about the NARL repeater?”</a:t>
            </a:r>
          </a:p>
          <a:p>
            <a:pPr marL="1143000" lvl="2" indent="-228600">
              <a:spcBef>
                <a:spcPts val="200"/>
              </a:spcBef>
              <a:buFontTx/>
              <a:buChar char="•"/>
            </a:pPr>
            <a:r>
              <a:rPr lang="en-US" dirty="0">
                <a:latin typeface="Arial" panose="020B0604020202020204" pitchFamily="34" charset="0"/>
              </a:rPr>
              <a:t>Here the repeater is referenced by the sponsoring club name.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92117908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Repeater Frequency </a:t>
            </a:r>
            <a:r>
              <a:rPr lang="en-US" sz="4400" dirty="0" smtClean="0">
                <a:latin typeface="Arial" panose="020B0604020202020204" pitchFamily="34" charset="0"/>
              </a:rPr>
              <a:t>Offset</a:t>
            </a:r>
            <a:endParaRPr lang="en-US" sz="4400" dirty="0">
              <a:latin typeface="Arial" panose="020B0604020202020204" pitchFamily="34" charset="0"/>
            </a:endParaRPr>
          </a:p>
        </p:txBody>
      </p:sp>
      <p:sp>
        <p:nvSpPr>
          <p:cNvPr id="33794" name="Rectangle 5"/>
          <p:cNvSpPr>
            <a:spLocks noChangeArrowheads="1"/>
          </p:cNvSpPr>
          <p:nvPr/>
        </p:nvSpPr>
        <p:spPr bwMode="auto">
          <a:xfrm>
            <a:off x="685800" y="1600200"/>
            <a:ext cx="38100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Arial" panose="020B0604020202020204" pitchFamily="34" charset="0"/>
              </a:rPr>
              <a:t>The </a:t>
            </a:r>
            <a:r>
              <a:rPr lang="en-US" sz="2800" dirty="0" smtClean="0">
                <a:latin typeface="Arial" panose="020B0604020202020204" pitchFamily="34" charset="0"/>
              </a:rPr>
              <a:t>offset frequencies (shifts or splits) are </a:t>
            </a:r>
            <a:r>
              <a:rPr lang="en-US" sz="2800" dirty="0">
                <a:latin typeface="Arial" panose="020B0604020202020204" pitchFamily="34" charset="0"/>
              </a:rPr>
              <a:t>standardized to help facilitate repeater use.</a:t>
            </a:r>
          </a:p>
          <a:p>
            <a:pPr marL="342900" indent="-342900">
              <a:lnSpc>
                <a:spcPct val="90000"/>
              </a:lnSpc>
              <a:spcBef>
                <a:spcPct val="20000"/>
              </a:spcBef>
              <a:buFontTx/>
              <a:buChar char="•"/>
            </a:pPr>
            <a:r>
              <a:rPr lang="en-US" sz="2800" dirty="0">
                <a:latin typeface="Arial" panose="020B0604020202020204" pitchFamily="34" charset="0"/>
              </a:rPr>
              <a:t>There are + and – </a:t>
            </a:r>
            <a:r>
              <a:rPr lang="en-US" sz="2800" dirty="0" smtClean="0">
                <a:latin typeface="Arial" panose="020B0604020202020204" pitchFamily="34" charset="0"/>
              </a:rPr>
              <a:t>offsets depending </a:t>
            </a:r>
            <a:r>
              <a:rPr lang="en-US" sz="2800" dirty="0">
                <a:latin typeface="Arial" panose="020B0604020202020204" pitchFamily="34" charset="0"/>
              </a:rPr>
              <a:t>on the plan.</a:t>
            </a:r>
          </a:p>
          <a:p>
            <a:pPr marL="342900" indent="-342900">
              <a:lnSpc>
                <a:spcPct val="90000"/>
              </a:lnSpc>
              <a:spcBef>
                <a:spcPct val="20000"/>
              </a:spcBef>
              <a:buFontTx/>
              <a:buChar char="•"/>
            </a:pPr>
            <a:r>
              <a:rPr lang="en-US" sz="2800" dirty="0">
                <a:latin typeface="Arial" panose="020B0604020202020204" pitchFamily="34" charset="0"/>
              </a:rPr>
              <a:t>Different bands have different standardized amounts of </a:t>
            </a:r>
            <a:r>
              <a:rPr lang="en-US" sz="2800" dirty="0" smtClean="0">
                <a:latin typeface="Arial" panose="020B0604020202020204" pitchFamily="34" charset="0"/>
              </a:rPr>
              <a:t>offset.</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419600" y="1981200"/>
            <a:ext cx="4076700" cy="3276600"/>
          </a:xfrm>
          <a:prstGeom prst="rect">
            <a:avLst/>
          </a:prstGeom>
          <a:noFill/>
          <a:ln w="9525">
            <a:noFill/>
            <a:miter lim="800000"/>
            <a:headEnd/>
            <a:tailEnd/>
          </a:ln>
        </p:spPr>
      </p:pic>
    </p:spTree>
    <p:extLst>
      <p:ext uri="{BB962C8B-B14F-4D97-AF65-F5344CB8AC3E}">
        <p14:creationId xmlns:p14="http://schemas.microsoft.com/office/powerpoint/2010/main" val="120711390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Repeater Access Tones</a:t>
            </a:r>
          </a:p>
        </p:txBody>
      </p:sp>
      <p:sp>
        <p:nvSpPr>
          <p:cNvPr id="35842" name="Rectangle 5"/>
          <p:cNvSpPr>
            <a:spLocks noChangeArrowheads="1"/>
          </p:cNvSpPr>
          <p:nvPr/>
        </p:nvSpPr>
        <p:spPr bwMode="auto">
          <a:xfrm>
            <a:off x="685800" y="1447800"/>
            <a:ext cx="7772400" cy="4495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dirty="0" smtClean="0">
                <a:latin typeface="Arial" panose="020B0604020202020204" pitchFamily="34" charset="0"/>
              </a:rPr>
              <a:t>Prevents accessing multiple </a:t>
            </a:r>
            <a:r>
              <a:rPr lang="en-US" sz="2800" dirty="0">
                <a:latin typeface="Arial" panose="020B0604020202020204" pitchFamily="34" charset="0"/>
              </a:rPr>
              <a:t>repeaters </a:t>
            </a:r>
            <a:r>
              <a:rPr lang="en-US" sz="2800" dirty="0" smtClean="0">
                <a:latin typeface="Arial" panose="020B0604020202020204" pitchFamily="34" charset="0"/>
              </a:rPr>
              <a:t>at once.</a:t>
            </a:r>
            <a:endParaRPr lang="en-US" sz="2800" dirty="0">
              <a:latin typeface="Arial" panose="020B0604020202020204" pitchFamily="34" charset="0"/>
            </a:endParaRPr>
          </a:p>
          <a:p>
            <a:pPr marL="342900" indent="-342900">
              <a:lnSpc>
                <a:spcPct val="80000"/>
              </a:lnSpc>
              <a:spcBef>
                <a:spcPct val="20000"/>
              </a:spcBef>
              <a:buFontTx/>
              <a:buChar char="•"/>
            </a:pPr>
            <a:r>
              <a:rPr lang="en-US" sz="2800" dirty="0" err="1" smtClean="0">
                <a:latin typeface="Arial" panose="020B0604020202020204" pitchFamily="34" charset="0"/>
              </a:rPr>
              <a:t>Subaudible</a:t>
            </a:r>
            <a:r>
              <a:rPr lang="en-US" sz="2800" dirty="0" smtClean="0">
                <a:latin typeface="Arial" panose="020B0604020202020204" pitchFamily="34" charset="0"/>
              </a:rPr>
              <a:t> low-frequency tone must </a:t>
            </a:r>
            <a:r>
              <a:rPr lang="en-US" sz="2800" dirty="0">
                <a:latin typeface="Arial" panose="020B0604020202020204" pitchFamily="34" charset="0"/>
              </a:rPr>
              <a:t>be present before the </a:t>
            </a:r>
            <a:r>
              <a:rPr lang="en-US" sz="2800" dirty="0" smtClean="0">
                <a:latin typeface="Arial" panose="020B0604020202020204" pitchFamily="34" charset="0"/>
              </a:rPr>
              <a:t>repeater transmitter will turn on.</a:t>
            </a:r>
            <a:endParaRPr lang="en-US" sz="2800" dirty="0">
              <a:latin typeface="Arial" panose="020B0604020202020204" pitchFamily="34" charset="0"/>
            </a:endParaRPr>
          </a:p>
          <a:p>
            <a:pPr marL="342900" indent="-342900">
              <a:lnSpc>
                <a:spcPct val="80000"/>
              </a:lnSpc>
              <a:spcBef>
                <a:spcPct val="20000"/>
              </a:spcBef>
              <a:buFontTx/>
              <a:buChar char="•"/>
            </a:pPr>
            <a:r>
              <a:rPr lang="en-US" sz="2800" dirty="0" smtClean="0">
                <a:latin typeface="Arial" panose="020B0604020202020204" pitchFamily="34" charset="0"/>
              </a:rPr>
              <a:t>Tones have various </a:t>
            </a:r>
            <a:r>
              <a:rPr lang="en-US" sz="2800" dirty="0">
                <a:latin typeface="Arial" panose="020B0604020202020204" pitchFamily="34" charset="0"/>
              </a:rPr>
              <a:t>names (depending on equipment manufacturer).</a:t>
            </a:r>
          </a:p>
          <a:p>
            <a:pPr marL="742950" lvl="1" indent="-285750">
              <a:lnSpc>
                <a:spcPct val="80000"/>
              </a:lnSpc>
              <a:spcBef>
                <a:spcPct val="20000"/>
              </a:spcBef>
              <a:buFontTx/>
              <a:buChar char="–"/>
            </a:pPr>
            <a:r>
              <a:rPr lang="en-US" sz="2800" dirty="0">
                <a:latin typeface="Arial" panose="020B0604020202020204" pitchFamily="34" charset="0"/>
              </a:rPr>
              <a:t>CTCSS (continuous tone coded squelch system)</a:t>
            </a:r>
          </a:p>
          <a:p>
            <a:pPr marL="742950" lvl="1" indent="-285750">
              <a:lnSpc>
                <a:spcPct val="80000"/>
              </a:lnSpc>
              <a:spcBef>
                <a:spcPct val="20000"/>
              </a:spcBef>
              <a:buFontTx/>
              <a:buChar char="–"/>
            </a:pPr>
            <a:r>
              <a:rPr lang="en-US" sz="2800" dirty="0">
                <a:latin typeface="Arial" panose="020B0604020202020204" pitchFamily="34" charset="0"/>
              </a:rPr>
              <a:t>PL (a Motorola trade name for CTCSS)</a:t>
            </a:r>
          </a:p>
          <a:p>
            <a:pPr marL="742950" lvl="1" indent="-285750">
              <a:lnSpc>
                <a:spcPct val="80000"/>
              </a:lnSpc>
              <a:spcBef>
                <a:spcPct val="20000"/>
              </a:spcBef>
              <a:buFontTx/>
              <a:buChar char="–"/>
            </a:pPr>
            <a:r>
              <a:rPr lang="en-US" sz="2800" dirty="0">
                <a:latin typeface="Arial" panose="020B0604020202020204" pitchFamily="34" charset="0"/>
              </a:rPr>
              <a:t>Privacy codes or tones</a:t>
            </a:r>
          </a:p>
          <a:p>
            <a:pPr marL="742950" lvl="1" indent="-285750">
              <a:lnSpc>
                <a:spcPct val="80000"/>
              </a:lnSpc>
              <a:spcBef>
                <a:spcPct val="20000"/>
              </a:spcBef>
              <a:buFontTx/>
              <a:buChar char="–"/>
            </a:pPr>
            <a:r>
              <a:rPr lang="en-US" sz="2800" dirty="0">
                <a:latin typeface="Arial" panose="020B0604020202020204" pitchFamily="34" charset="0"/>
              </a:rPr>
              <a:t>DCS (digital coded squelch)</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79650930"/>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Repeater Access Tones</a:t>
            </a:r>
          </a:p>
        </p:txBody>
      </p:sp>
      <p:sp>
        <p:nvSpPr>
          <p:cNvPr id="37890" name="Rectangle 3"/>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Access tones are usually published along with repeater frequencies.</a:t>
            </a:r>
          </a:p>
          <a:p>
            <a:pPr marL="342900" indent="-342900">
              <a:spcBef>
                <a:spcPct val="20000"/>
              </a:spcBef>
              <a:buFontTx/>
              <a:buChar char="•"/>
            </a:pPr>
            <a:r>
              <a:rPr lang="en-US" sz="3200" dirty="0">
                <a:latin typeface="Arial" panose="020B0604020202020204" pitchFamily="34" charset="0"/>
              </a:rPr>
              <a:t>Could also be announced when the repeater identifies.</a:t>
            </a:r>
          </a:p>
          <a:p>
            <a:pPr marL="742950" lvl="1" indent="-285750">
              <a:spcBef>
                <a:spcPct val="20000"/>
              </a:spcBef>
              <a:buFontTx/>
              <a:buChar char="–"/>
            </a:pPr>
            <a:r>
              <a:rPr lang="en-US" altLang="ja-JP" sz="2800" dirty="0">
                <a:latin typeface="Arial" panose="020B0604020202020204" pitchFamily="34" charset="0"/>
              </a:rPr>
              <a:t>“PL is 123.0</a:t>
            </a:r>
            <a:r>
              <a:rPr lang="en-US" altLang="ja-JP" sz="2800" dirty="0" smtClean="0">
                <a:latin typeface="Arial" panose="020B0604020202020204" pitchFamily="34" charset="0"/>
              </a:rPr>
              <a:t>” meaning 123.0 Hz</a:t>
            </a:r>
            <a:endParaRPr lang="en-US" altLang="ja-JP" sz="28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Tones are generally programmed into the radio along with frequency and offset.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071417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Backscatter</a:t>
            </a:r>
          </a:p>
          <a:p>
            <a:r>
              <a:rPr lang="en-US" b="1" smtClean="0"/>
              <a:t>B. Sporadic E</a:t>
            </a:r>
          </a:p>
          <a:p>
            <a:r>
              <a:rPr lang="en-US" smtClean="0"/>
              <a:t>C. D layer absorption</a:t>
            </a:r>
          </a:p>
          <a:p>
            <a:r>
              <a:rPr lang="en-US" smtClean="0"/>
              <a:t>D. Gray-line propagation</a:t>
            </a:r>
          </a:p>
          <a:p>
            <a:pPr lvl="1"/>
            <a:r>
              <a:rPr lang="en-US" smtClean="0"/>
              <a:t> T3C04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propagation types is most commonly associated with occasional strong over-the-horizon signals on the 10, 6, and 2 meter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96555062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Repeater </a:t>
            </a:r>
            <a:r>
              <a:rPr lang="en-US" sz="4400" dirty="0" smtClean="0">
                <a:latin typeface="Arial" panose="020B0604020202020204" pitchFamily="34" charset="0"/>
              </a:rPr>
              <a:t>Control</a:t>
            </a:r>
            <a:endParaRPr lang="en-US" sz="4400" dirty="0">
              <a:latin typeface="Arial" panose="020B0604020202020204" pitchFamily="34" charset="0"/>
            </a:endParaRPr>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600" dirty="0" smtClean="0">
                <a:latin typeface="Arial" panose="020B0604020202020204" pitchFamily="34" charset="0"/>
              </a:rPr>
              <a:t>Repeater </a:t>
            </a:r>
            <a:r>
              <a:rPr lang="en-US" sz="2600" dirty="0">
                <a:latin typeface="Arial" panose="020B0604020202020204" pitchFamily="34" charset="0"/>
              </a:rPr>
              <a:t>identification (Morse code or synthesized voice</a:t>
            </a:r>
            <a:r>
              <a:rPr lang="en-US" sz="2600" dirty="0" smtClean="0">
                <a:latin typeface="Arial" panose="020B0604020202020204" pitchFamily="34" charset="0"/>
              </a:rPr>
              <a:t>)</a:t>
            </a:r>
            <a:endParaRPr lang="en-US" sz="2600" dirty="0">
              <a:latin typeface="Arial" panose="020B0604020202020204" pitchFamily="34" charset="0"/>
            </a:endParaRPr>
          </a:p>
          <a:p>
            <a:pPr marL="685800" lvl="1" indent="-228600">
              <a:spcBef>
                <a:spcPct val="20000"/>
              </a:spcBef>
              <a:buFont typeface="Arial" pitchFamily="34" charset="0"/>
              <a:buChar char="•"/>
            </a:pPr>
            <a:r>
              <a:rPr lang="en-US" dirty="0">
                <a:latin typeface="Arial" panose="020B0604020202020204" pitchFamily="34" charset="0"/>
              </a:rPr>
              <a:t>Same ID requirements as you </a:t>
            </a:r>
            <a:r>
              <a:rPr lang="en-US" dirty="0" smtClean="0">
                <a:latin typeface="Arial" panose="020B0604020202020204" pitchFamily="34" charset="0"/>
              </a:rPr>
              <a:t>have</a:t>
            </a:r>
            <a:endParaRPr lang="en-US" dirty="0">
              <a:latin typeface="Arial" panose="020B0604020202020204" pitchFamily="34" charset="0"/>
            </a:endParaRPr>
          </a:p>
          <a:p>
            <a:pPr marL="285750" indent="-285750">
              <a:spcBef>
                <a:spcPct val="20000"/>
              </a:spcBef>
              <a:buFont typeface="Arial" pitchFamily="34" charset="0"/>
              <a:buChar char="•"/>
            </a:pPr>
            <a:r>
              <a:rPr lang="en-US" sz="2600" dirty="0">
                <a:latin typeface="Arial" panose="020B0604020202020204" pitchFamily="34" charset="0"/>
              </a:rPr>
              <a:t>Time-out </a:t>
            </a:r>
            <a:r>
              <a:rPr lang="en-US" sz="2600" dirty="0" smtClean="0">
                <a:latin typeface="Arial" panose="020B0604020202020204" pitchFamily="34" charset="0"/>
              </a:rPr>
              <a:t>protection</a:t>
            </a:r>
            <a:endParaRPr lang="en-US" sz="2600" dirty="0">
              <a:latin typeface="Arial" panose="020B0604020202020204" pitchFamily="34" charset="0"/>
            </a:endParaRPr>
          </a:p>
          <a:p>
            <a:pPr marL="685800" lvl="1" indent="-228600">
              <a:spcBef>
                <a:spcPct val="20000"/>
              </a:spcBef>
              <a:buFont typeface="Arial" pitchFamily="34" charset="0"/>
              <a:buChar char="•"/>
            </a:pPr>
            <a:r>
              <a:rPr lang="en-US" dirty="0" smtClean="0">
                <a:latin typeface="Arial" panose="020B0604020202020204" pitchFamily="34" charset="0"/>
              </a:rPr>
              <a:t>Protects </a:t>
            </a:r>
            <a:r>
              <a:rPr lang="en-US" dirty="0">
                <a:latin typeface="Arial" panose="020B0604020202020204" pitchFamily="34" charset="0"/>
              </a:rPr>
              <a:t>against continuous transmission in the event of a stuck PTT or </a:t>
            </a:r>
            <a:r>
              <a:rPr lang="en-US" dirty="0" smtClean="0">
                <a:latin typeface="Arial" panose="020B0604020202020204" pitchFamily="34" charset="0"/>
              </a:rPr>
              <a:t>long-winded speaker</a:t>
            </a:r>
          </a:p>
          <a:p>
            <a:pPr marL="685800" lvl="1" indent="-228600">
              <a:spcBef>
                <a:spcPct val="20000"/>
              </a:spcBef>
              <a:buFont typeface="Arial" pitchFamily="34" charset="0"/>
              <a:buChar char="•"/>
            </a:pPr>
            <a:r>
              <a:rPr lang="en-US" dirty="0" smtClean="0">
                <a:latin typeface="Arial" panose="020B0604020202020204" pitchFamily="34" charset="0"/>
              </a:rPr>
              <a:t>Usually three minutes</a:t>
            </a:r>
            <a:endParaRPr lang="en-US" dirty="0">
              <a:latin typeface="Arial" panose="020B0604020202020204" pitchFamily="34" charset="0"/>
            </a:endParaRPr>
          </a:p>
          <a:p>
            <a:pPr marL="285750" indent="-285750">
              <a:spcBef>
                <a:spcPct val="20000"/>
              </a:spcBef>
              <a:buFont typeface="Arial" pitchFamily="34" charset="0"/>
              <a:buChar char="•"/>
            </a:pPr>
            <a:r>
              <a:rPr lang="en-US" sz="2600" dirty="0">
                <a:latin typeface="Arial" panose="020B0604020202020204" pitchFamily="34" charset="0"/>
              </a:rPr>
              <a:t>Courtesy </a:t>
            </a:r>
            <a:r>
              <a:rPr lang="en-US" sz="2600" dirty="0" smtClean="0">
                <a:latin typeface="Arial" panose="020B0604020202020204" pitchFamily="34" charset="0"/>
              </a:rPr>
              <a:t>beep or tone signals </a:t>
            </a:r>
            <a:r>
              <a:rPr lang="en-US" sz="2600" dirty="0">
                <a:latin typeface="Arial" panose="020B0604020202020204" pitchFamily="34" charset="0"/>
              </a:rPr>
              <a:t>time-out timer </a:t>
            </a:r>
            <a:r>
              <a:rPr lang="en-US" sz="2600" dirty="0" smtClean="0">
                <a:latin typeface="Arial" panose="020B0604020202020204" pitchFamily="34" charset="0"/>
              </a:rPr>
              <a:t>reset</a:t>
            </a:r>
          </a:p>
          <a:p>
            <a:pPr marL="285750" indent="-285750">
              <a:spcBef>
                <a:spcPct val="20000"/>
              </a:spcBef>
              <a:buFont typeface="Arial" pitchFamily="34" charset="0"/>
              <a:buChar char="•"/>
            </a:pPr>
            <a:r>
              <a:rPr lang="en-US" sz="2600" dirty="0" smtClean="0">
                <a:latin typeface="Arial" panose="020B0604020202020204" pitchFamily="34" charset="0"/>
              </a:rPr>
              <a:t>May have an autopatch system for phone calls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681855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Common Problems</a:t>
            </a:r>
            <a:endParaRPr lang="en-US" sz="4400" dirty="0">
              <a:latin typeface="Arial" panose="020B0604020202020204" pitchFamily="34" charset="0"/>
            </a:endParaRPr>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latin typeface="Arial" panose="020B0604020202020204" pitchFamily="34" charset="0"/>
              </a:rPr>
              <a:t>Off frequency: causes audio distortion</a:t>
            </a:r>
          </a:p>
          <a:p>
            <a:pPr marL="285750" indent="-285750">
              <a:spcBef>
                <a:spcPct val="20000"/>
              </a:spcBef>
              <a:buFont typeface="Arial" pitchFamily="34" charset="0"/>
              <a:buChar char="•"/>
            </a:pPr>
            <a:r>
              <a:rPr lang="en-US" sz="2800" dirty="0" smtClean="0">
                <a:latin typeface="Arial" panose="020B0604020202020204" pitchFamily="34" charset="0"/>
              </a:rPr>
              <a:t>Low batteries: weak signal, audio distortion</a:t>
            </a:r>
          </a:p>
          <a:p>
            <a:pPr marL="285750" indent="-285750">
              <a:spcBef>
                <a:spcPct val="20000"/>
              </a:spcBef>
              <a:buFont typeface="Arial" pitchFamily="34" charset="0"/>
              <a:buChar char="•"/>
            </a:pPr>
            <a:r>
              <a:rPr lang="en-US" sz="2800" dirty="0" smtClean="0">
                <a:latin typeface="Arial" panose="020B0604020202020204" pitchFamily="34" charset="0"/>
              </a:rPr>
              <a:t>Poor location: hear repeater OK, can’t make or maintain contact</a:t>
            </a:r>
          </a:p>
          <a:p>
            <a:pPr marL="285750" indent="-285750">
              <a:spcBef>
                <a:spcPct val="20000"/>
              </a:spcBef>
              <a:buFont typeface="Arial" pitchFamily="34" charset="0"/>
              <a:buChar char="•"/>
            </a:pPr>
            <a:r>
              <a:rPr lang="en-US" sz="2800" dirty="0" smtClean="0">
                <a:latin typeface="Arial" panose="020B0604020202020204" pitchFamily="34" charset="0"/>
              </a:rPr>
              <a:t>Access tone off or wrong: repeater is strong but can’t access it</a:t>
            </a:r>
          </a:p>
          <a:p>
            <a:pPr marL="285750" indent="-285750">
              <a:spcBef>
                <a:spcPct val="20000"/>
              </a:spcBef>
              <a:buFont typeface="Arial" pitchFamily="34" charset="0"/>
              <a:buChar char="•"/>
            </a:pPr>
            <a:r>
              <a:rPr lang="en-US" sz="2800" dirty="0" smtClean="0">
                <a:latin typeface="Arial" panose="020B0604020202020204" pitchFamily="34" charset="0"/>
              </a:rPr>
              <a:t>Repeater drops in and out of your receiver: squelch setting too high</a:t>
            </a:r>
            <a:endParaRPr lang="en-US" sz="26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125824427"/>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Digital Repeater Systems</a:t>
            </a:r>
            <a:endParaRPr lang="en-US" sz="4400" dirty="0">
              <a:latin typeface="Arial" panose="020B0604020202020204" pitchFamily="34" charset="0"/>
            </a:endParaRPr>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latin typeface="Arial" panose="020B0604020202020204" pitchFamily="34" charset="0"/>
              </a:rPr>
              <a:t>Repeaters linked by the Internet</a:t>
            </a:r>
          </a:p>
          <a:p>
            <a:pPr marL="285750" indent="-285750">
              <a:spcBef>
                <a:spcPct val="20000"/>
              </a:spcBef>
              <a:buFont typeface="Arial" pitchFamily="34" charset="0"/>
              <a:buChar char="•"/>
            </a:pPr>
            <a:r>
              <a:rPr lang="en-US" sz="2800" dirty="0" smtClean="0">
                <a:latin typeface="Arial" panose="020B0604020202020204" pitchFamily="34" charset="0"/>
              </a:rPr>
              <a:t>Use digital audio – Voice Over Internet Protocol (VOIP)</a:t>
            </a:r>
          </a:p>
          <a:p>
            <a:pPr marL="742950" lvl="1" indent="-285750">
              <a:spcBef>
                <a:spcPct val="20000"/>
              </a:spcBef>
              <a:buFont typeface="Arial" pitchFamily="34" charset="0"/>
              <a:buChar char="•"/>
            </a:pPr>
            <a:r>
              <a:rPr lang="en-US" sz="2600" dirty="0" smtClean="0">
                <a:latin typeface="Arial" panose="020B0604020202020204" pitchFamily="34" charset="0"/>
              </a:rPr>
              <a:t>Similar to Skype</a:t>
            </a:r>
          </a:p>
          <a:p>
            <a:pPr marL="285750" indent="-285750">
              <a:spcBef>
                <a:spcPct val="20000"/>
              </a:spcBef>
              <a:buFont typeface="Arial" pitchFamily="34" charset="0"/>
              <a:buChar char="•"/>
            </a:pPr>
            <a:r>
              <a:rPr lang="en-US" sz="2600" dirty="0" smtClean="0">
                <a:latin typeface="Arial" panose="020B0604020202020204" pitchFamily="34" charset="0"/>
              </a:rPr>
              <a:t>Allows communication world-wide</a:t>
            </a:r>
          </a:p>
          <a:p>
            <a:pPr marL="285750" indent="-285750">
              <a:spcBef>
                <a:spcPct val="20000"/>
              </a:spcBef>
              <a:buFont typeface="Arial" pitchFamily="34" charset="0"/>
              <a:buChar char="•"/>
            </a:pPr>
            <a:r>
              <a:rPr lang="en-US" sz="2600" dirty="0" smtClean="0">
                <a:latin typeface="Arial" panose="020B0604020202020204" pitchFamily="34" charset="0"/>
              </a:rPr>
              <a:t>Internet Linking Relay Project (IRLP)</a:t>
            </a:r>
          </a:p>
          <a:p>
            <a:pPr marL="285750" indent="-285750">
              <a:spcBef>
                <a:spcPct val="20000"/>
              </a:spcBef>
              <a:buFont typeface="Arial" pitchFamily="34" charset="0"/>
              <a:buChar char="•"/>
            </a:pPr>
            <a:r>
              <a:rPr lang="en-US" sz="2600" dirty="0" err="1" smtClean="0">
                <a:latin typeface="Arial" panose="020B0604020202020204" pitchFamily="34" charset="0"/>
              </a:rPr>
              <a:t>Echolink</a:t>
            </a:r>
            <a:endParaRPr lang="en-US" sz="2600" dirty="0" smtClean="0">
              <a:latin typeface="Arial" panose="020B0604020202020204" pitchFamily="34" charset="0"/>
            </a:endParaRPr>
          </a:p>
          <a:p>
            <a:pPr marL="285750" indent="-285750">
              <a:spcBef>
                <a:spcPct val="20000"/>
              </a:spcBef>
              <a:buFont typeface="Arial" pitchFamily="34" charset="0"/>
              <a:buChar char="•"/>
            </a:pPr>
            <a:r>
              <a:rPr lang="en-US" sz="2600" dirty="0" smtClean="0">
                <a:latin typeface="Arial" panose="020B0604020202020204" pitchFamily="34" charset="0"/>
              </a:rPr>
              <a:t>Access codes on system websites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86274762"/>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D-STAR</a:t>
            </a:r>
            <a:endParaRPr lang="en-US" sz="4400" dirty="0">
              <a:latin typeface="Arial" panose="020B0604020202020204" pitchFamily="34" charset="0"/>
            </a:endParaRPr>
          </a:p>
        </p:txBody>
      </p:sp>
      <p:sp>
        <p:nvSpPr>
          <p:cNvPr id="39938"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2800" dirty="0" smtClean="0">
                <a:latin typeface="Arial" panose="020B0604020202020204" pitchFamily="34" charset="0"/>
              </a:rPr>
              <a:t>Both a repeater linking system and a digital voice protocol</a:t>
            </a:r>
          </a:p>
          <a:p>
            <a:pPr marL="285750" indent="-285750">
              <a:spcBef>
                <a:spcPct val="20000"/>
              </a:spcBef>
              <a:buFont typeface="Arial" pitchFamily="34" charset="0"/>
              <a:buChar char="•"/>
            </a:pPr>
            <a:r>
              <a:rPr lang="en-US" sz="2800" dirty="0" smtClean="0">
                <a:latin typeface="Arial" panose="020B0604020202020204" pitchFamily="34" charset="0"/>
              </a:rPr>
              <a:t>DV: Digital Voice mode (voice + 1200 baud data)</a:t>
            </a:r>
          </a:p>
          <a:p>
            <a:pPr marL="285750" indent="-285750">
              <a:spcBef>
                <a:spcPct val="20000"/>
              </a:spcBef>
              <a:buFont typeface="Arial" pitchFamily="34" charset="0"/>
              <a:buChar char="•"/>
            </a:pPr>
            <a:r>
              <a:rPr lang="en-US" sz="2800" dirty="0" smtClean="0">
                <a:latin typeface="Arial" panose="020B0604020202020204" pitchFamily="34" charset="0"/>
              </a:rPr>
              <a:t>DD: Digital Data mode (128 kbps data)</a:t>
            </a:r>
          </a:p>
          <a:p>
            <a:pPr marL="285750" indent="-285750">
              <a:spcBef>
                <a:spcPct val="20000"/>
              </a:spcBef>
              <a:buFont typeface="Arial" pitchFamily="34" charset="0"/>
              <a:buChar char="•"/>
            </a:pPr>
            <a:r>
              <a:rPr lang="en-US" sz="2800" dirty="0" smtClean="0">
                <a:latin typeface="Arial" panose="020B0604020202020204" pitchFamily="34" charset="0"/>
              </a:rPr>
              <a:t>Repeaters linked together worldwide</a:t>
            </a:r>
          </a:p>
          <a:p>
            <a:pPr marL="285750" indent="-285750">
              <a:spcBef>
                <a:spcPct val="20000"/>
              </a:spcBef>
              <a:buFont typeface="Arial" pitchFamily="34" charset="0"/>
              <a:buChar char="•"/>
            </a:pPr>
            <a:r>
              <a:rPr lang="en-US" sz="2800" dirty="0" smtClean="0">
                <a:latin typeface="Arial" panose="020B0604020202020204" pitchFamily="34" charset="0"/>
              </a:rPr>
              <a:t>Call user-to-user based on call sign</a:t>
            </a:r>
          </a:p>
          <a:p>
            <a:pPr marL="285750" indent="-285750">
              <a:spcBef>
                <a:spcPct val="20000"/>
              </a:spcBef>
              <a:buFont typeface="Arial" pitchFamily="34" charset="0"/>
              <a:buChar char="•"/>
            </a:pPr>
            <a:r>
              <a:rPr lang="en-US" sz="2800" dirty="0" smtClean="0">
                <a:latin typeface="Arial" panose="020B0604020202020204" pitchFamily="34" charset="0"/>
              </a:rPr>
              <a:t>Currently an ICOM system</a:t>
            </a:r>
          </a:p>
          <a:p>
            <a:pPr marL="285750" indent="-285750">
              <a:spcBef>
                <a:spcPct val="20000"/>
              </a:spcBef>
              <a:buFont typeface="Arial" pitchFamily="34" charset="0"/>
              <a:buChar char="•"/>
            </a:pPr>
            <a:r>
              <a:rPr lang="en-US" sz="2800" dirty="0" smtClean="0">
                <a:latin typeface="Arial" panose="020B0604020202020204" pitchFamily="34" charset="0"/>
              </a:rPr>
              <a:t>Yaesu and Kenwood also building digital systems</a:t>
            </a:r>
            <a:endParaRPr lang="en-US" sz="26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48743684"/>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Practice Questions</a:t>
            </a:r>
            <a:endParaRPr lang="en-US" sz="44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048640362"/>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3A38-7A71-4A92-9929-B5615B93612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band plan, beyond the privileges established by the FCC?</a:t>
            </a:r>
          </a:p>
        </p:txBody>
      </p:sp>
      <p:sp>
        <p:nvSpPr>
          <p:cNvPr id="3" name="Text Placeholder 2">
            <a:extLst>
              <a:ext uri="{FF2B5EF4-FFF2-40B4-BE49-F238E27FC236}">
                <a16:creationId xmlns:a16="http://schemas.microsoft.com/office/drawing/2014/main" id="{459C542D-10F5-41DE-89E9-E69BDF8197F6}"/>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voluntary guideline for using different modes or activities within an amateur band</a:t>
            </a:r>
          </a:p>
          <a:p>
            <a:r>
              <a:rPr lang="en-US" b="0" i="0" u="none" strike="noStrike" baseline="0" dirty="0">
                <a:solidFill>
                  <a:prstClr val="black"/>
                </a:solidFill>
                <a:cs typeface="Arial" panose="020B0604020202020204" pitchFamily="34" charset="0"/>
              </a:rPr>
              <a:t>B. A mandated list of operating schedules</a:t>
            </a:r>
          </a:p>
          <a:p>
            <a:r>
              <a:rPr lang="en-US" b="0" i="0" u="none" strike="noStrike" baseline="0" dirty="0">
                <a:solidFill>
                  <a:prstClr val="black"/>
                </a:solidFill>
                <a:cs typeface="Arial" panose="020B0604020202020204" pitchFamily="34" charset="0"/>
              </a:rPr>
              <a:t>C. A list of scheduled net frequencies</a:t>
            </a:r>
          </a:p>
          <a:p>
            <a:r>
              <a:rPr lang="en-US" b="0" i="0" u="none" strike="noStrike" baseline="0" dirty="0">
                <a:solidFill>
                  <a:prstClr val="black"/>
                </a:solidFill>
                <a:cs typeface="Arial" panose="020B0604020202020204" pitchFamily="34" charset="0"/>
              </a:rPr>
              <a:t>D. A plan devised by a club to indicate frequency band usage</a:t>
            </a:r>
          </a:p>
          <a:p>
            <a:pPr algn="r"/>
            <a:r>
              <a:rPr lang="en-US" sz="1600" b="0" i="0" u="none" strike="noStrike" baseline="0" dirty="0">
                <a:solidFill>
                  <a:prstClr val="black"/>
                </a:solidFill>
                <a:cs typeface="Arial" panose="020B0604020202020204" pitchFamily="34" charset="0"/>
              </a:rPr>
              <a:t> T2A10 HRLM (6 - 2)</a:t>
            </a:r>
          </a:p>
        </p:txBody>
      </p:sp>
    </p:spTree>
    <p:extLst>
      <p:ext uri="{BB962C8B-B14F-4D97-AF65-F5344CB8AC3E}">
        <p14:creationId xmlns:p14="http://schemas.microsoft.com/office/powerpoint/2010/main" val="320007429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3A38-7A71-4A92-9929-B5615B93612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band plan, beyond the privileges established by the FCC?</a:t>
            </a:r>
          </a:p>
        </p:txBody>
      </p:sp>
      <p:sp>
        <p:nvSpPr>
          <p:cNvPr id="3" name="Text Placeholder 2">
            <a:extLst>
              <a:ext uri="{FF2B5EF4-FFF2-40B4-BE49-F238E27FC236}">
                <a16:creationId xmlns:a16="http://schemas.microsoft.com/office/drawing/2014/main" id="{459C542D-10F5-41DE-89E9-E69BDF8197F6}"/>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A voluntary guideline for using different modes or activities within an amateur band</a:t>
            </a:r>
          </a:p>
          <a:p>
            <a:r>
              <a:rPr lang="en-US" b="0" i="0" u="none" strike="noStrike" baseline="0" dirty="0">
                <a:solidFill>
                  <a:prstClr val="black"/>
                </a:solidFill>
                <a:cs typeface="Arial" panose="020B0604020202020204" pitchFamily="34" charset="0"/>
              </a:rPr>
              <a:t>B. A mandated list of operating schedules</a:t>
            </a:r>
          </a:p>
          <a:p>
            <a:r>
              <a:rPr lang="en-US" b="0" i="0" u="none" strike="noStrike" baseline="0" dirty="0">
                <a:solidFill>
                  <a:prstClr val="black"/>
                </a:solidFill>
                <a:cs typeface="Arial" panose="020B0604020202020204" pitchFamily="34" charset="0"/>
              </a:rPr>
              <a:t>C. A list of scheduled net frequencies</a:t>
            </a:r>
          </a:p>
          <a:p>
            <a:r>
              <a:rPr lang="en-US" b="0" i="0" u="none" strike="noStrike" baseline="0" dirty="0">
                <a:solidFill>
                  <a:prstClr val="black"/>
                </a:solidFill>
                <a:cs typeface="Arial" panose="020B0604020202020204" pitchFamily="34" charset="0"/>
              </a:rPr>
              <a:t>D. A plan devised by a club to indicate frequency band usage</a:t>
            </a:r>
          </a:p>
          <a:p>
            <a:pPr algn="r"/>
            <a:r>
              <a:rPr lang="en-US" sz="1600" b="0" i="0" u="none" strike="noStrike" baseline="0" dirty="0">
                <a:solidFill>
                  <a:prstClr val="black"/>
                </a:solidFill>
                <a:cs typeface="Arial" panose="020B0604020202020204" pitchFamily="34" charset="0"/>
              </a:rPr>
              <a:t> T2A10 HRLM (6 - 2)</a:t>
            </a:r>
          </a:p>
        </p:txBody>
      </p:sp>
    </p:spTree>
    <p:extLst>
      <p:ext uri="{BB962C8B-B14F-4D97-AF65-F5344CB8AC3E}">
        <p14:creationId xmlns:p14="http://schemas.microsoft.com/office/powerpoint/2010/main" val="1799394785"/>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B4C4-7615-4396-B85E-1DE84C962A0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term describes an amateur station that is transmitting and receiving on the same frequency?</a:t>
            </a:r>
          </a:p>
        </p:txBody>
      </p:sp>
      <p:sp>
        <p:nvSpPr>
          <p:cNvPr id="3" name="Text Placeholder 2">
            <a:extLst>
              <a:ext uri="{FF2B5EF4-FFF2-40B4-BE49-F238E27FC236}">
                <a16:creationId xmlns:a16="http://schemas.microsoft.com/office/drawing/2014/main" id="{B3C4577A-D949-43D4-9279-35EE90B4FDD9}"/>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Full duplex</a:t>
            </a:r>
          </a:p>
          <a:p>
            <a:r>
              <a:rPr lang="en-US" b="0" i="0" u="none" strike="noStrike" baseline="0" dirty="0">
                <a:solidFill>
                  <a:prstClr val="black"/>
                </a:solidFill>
                <a:cs typeface="Arial" panose="020B0604020202020204" pitchFamily="34" charset="0"/>
              </a:rPr>
              <a:t>B. Diplex</a:t>
            </a:r>
          </a:p>
          <a:p>
            <a:r>
              <a:rPr lang="en-US" b="0" i="0" u="none" strike="noStrike" baseline="0" dirty="0">
                <a:solidFill>
                  <a:prstClr val="black"/>
                </a:solidFill>
                <a:cs typeface="Arial" panose="020B0604020202020204" pitchFamily="34" charset="0"/>
              </a:rPr>
              <a:t>C. Simplex</a:t>
            </a:r>
          </a:p>
          <a:p>
            <a:r>
              <a:rPr lang="en-US" b="0" i="0" u="none" strike="noStrike" baseline="0" dirty="0">
                <a:solidFill>
                  <a:prstClr val="black"/>
                </a:solidFill>
                <a:cs typeface="Arial" panose="020B0604020202020204" pitchFamily="34" charset="0"/>
              </a:rPr>
              <a:t>D. Multiplex</a:t>
            </a:r>
          </a:p>
          <a:p>
            <a:pPr algn="r"/>
            <a:r>
              <a:rPr lang="en-US" sz="1600" b="0" i="0" u="none" strike="noStrike" baseline="0" dirty="0">
                <a:solidFill>
                  <a:prstClr val="black"/>
                </a:solidFill>
                <a:cs typeface="Arial" panose="020B0604020202020204" pitchFamily="34" charset="0"/>
              </a:rPr>
              <a:t> T2A11 HRLM (6 - 2)</a:t>
            </a:r>
          </a:p>
        </p:txBody>
      </p:sp>
    </p:spTree>
    <p:extLst>
      <p:ext uri="{BB962C8B-B14F-4D97-AF65-F5344CB8AC3E}">
        <p14:creationId xmlns:p14="http://schemas.microsoft.com/office/powerpoint/2010/main" val="3185734087"/>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B4C4-7615-4396-B85E-1DE84C962A0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term describes an amateur station that is transmitting and receiving on the same frequency?</a:t>
            </a:r>
          </a:p>
        </p:txBody>
      </p:sp>
      <p:sp>
        <p:nvSpPr>
          <p:cNvPr id="3" name="Text Placeholder 2">
            <a:extLst>
              <a:ext uri="{FF2B5EF4-FFF2-40B4-BE49-F238E27FC236}">
                <a16:creationId xmlns:a16="http://schemas.microsoft.com/office/drawing/2014/main" id="{B3C4577A-D949-43D4-9279-35EE90B4FDD9}"/>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Full duplex</a:t>
            </a:r>
          </a:p>
          <a:p>
            <a:r>
              <a:rPr lang="en-US" b="0" i="0" u="none" strike="noStrike" baseline="0" dirty="0">
                <a:solidFill>
                  <a:prstClr val="black"/>
                </a:solidFill>
                <a:cs typeface="Arial" panose="020B0604020202020204" pitchFamily="34" charset="0"/>
              </a:rPr>
              <a:t>B. Diplex</a:t>
            </a:r>
          </a:p>
          <a:p>
            <a:r>
              <a:rPr lang="en-US" b="1" i="0" u="none" strike="noStrike" baseline="0" dirty="0">
                <a:solidFill>
                  <a:prstClr val="black"/>
                </a:solidFill>
                <a:cs typeface="Arial" panose="020B0604020202020204" pitchFamily="34" charset="0"/>
              </a:rPr>
              <a:t>C. Simplex</a:t>
            </a:r>
          </a:p>
          <a:p>
            <a:r>
              <a:rPr lang="en-US" b="0" i="0" u="none" strike="noStrike" baseline="0" dirty="0">
                <a:solidFill>
                  <a:prstClr val="black"/>
                </a:solidFill>
                <a:cs typeface="Arial" panose="020B0604020202020204" pitchFamily="34" charset="0"/>
              </a:rPr>
              <a:t>D. Multiplex</a:t>
            </a:r>
          </a:p>
          <a:p>
            <a:pPr algn="r"/>
            <a:r>
              <a:rPr lang="en-US" sz="1600" b="0" i="0" u="none" strike="noStrike" baseline="0" dirty="0">
                <a:solidFill>
                  <a:prstClr val="black"/>
                </a:solidFill>
                <a:cs typeface="Arial" panose="020B0604020202020204" pitchFamily="34" charset="0"/>
              </a:rPr>
              <a:t> T2A11 HRLM (6 - 2)</a:t>
            </a:r>
          </a:p>
        </p:txBody>
      </p:sp>
    </p:spTree>
    <p:extLst>
      <p:ext uri="{BB962C8B-B14F-4D97-AF65-F5344CB8AC3E}">
        <p14:creationId xmlns:p14="http://schemas.microsoft.com/office/powerpoint/2010/main" val="281183702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A3C7-ED71-4415-9E5C-DEF0240D8C2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Where may SSB phone be used in amateur bands above 50 MHz?</a:t>
            </a:r>
          </a:p>
        </p:txBody>
      </p:sp>
      <p:sp>
        <p:nvSpPr>
          <p:cNvPr id="3" name="Text Placeholder 2">
            <a:extLst>
              <a:ext uri="{FF2B5EF4-FFF2-40B4-BE49-F238E27FC236}">
                <a16:creationId xmlns:a16="http://schemas.microsoft.com/office/drawing/2014/main" id="{01701B5B-A9AD-42D0-9FDB-E55951FD0FBD}"/>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Only in sub-bands allocated to General class or higher licensees</a:t>
            </a:r>
          </a:p>
          <a:p>
            <a:r>
              <a:rPr lang="en-US" b="0" i="0" u="none" strike="noStrike" baseline="0" dirty="0">
                <a:solidFill>
                  <a:srgbClr val="000000"/>
                </a:solidFill>
                <a:cs typeface="Arial" panose="020B0604020202020204" pitchFamily="34" charset="0"/>
              </a:rPr>
              <a:t>B. Only on repeaters</a:t>
            </a:r>
          </a:p>
          <a:p>
            <a:r>
              <a:rPr lang="en-US" b="0" i="0" u="none" strike="noStrike" baseline="0" dirty="0">
                <a:solidFill>
                  <a:srgbClr val="000000"/>
                </a:solidFill>
                <a:cs typeface="Arial" panose="020B0604020202020204" pitchFamily="34" charset="0"/>
              </a:rPr>
              <a:t>C. In at least some portion of all these bands</a:t>
            </a:r>
          </a:p>
          <a:p>
            <a:r>
              <a:rPr lang="en-US" b="0" i="0" u="none" strike="noStrike" baseline="0" dirty="0">
                <a:solidFill>
                  <a:srgbClr val="000000"/>
                </a:solidFill>
                <a:cs typeface="Arial" panose="020B0604020202020204" pitchFamily="34" charset="0"/>
              </a:rPr>
              <a:t>D. On any band as long as power is limited to 25 watts</a:t>
            </a:r>
          </a:p>
          <a:p>
            <a:pPr algn="r"/>
            <a:r>
              <a:rPr lang="en-US" sz="1600" b="0" i="0" u="none" strike="noStrike" baseline="0" dirty="0">
                <a:solidFill>
                  <a:srgbClr val="000000"/>
                </a:solidFill>
                <a:cs typeface="Arial" panose="020B0604020202020204" pitchFamily="34" charset="0"/>
              </a:rPr>
              <a:t> T2B13 HRLM (6 - 2)</a:t>
            </a:r>
          </a:p>
        </p:txBody>
      </p:sp>
    </p:spTree>
    <p:extLst>
      <p:ext uri="{BB962C8B-B14F-4D97-AF65-F5344CB8AC3E}">
        <p14:creationId xmlns:p14="http://schemas.microsoft.com/office/powerpoint/2010/main" val="2952601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Knife-edge propagation</a:t>
            </a:r>
          </a:p>
          <a:p>
            <a:r>
              <a:rPr lang="en-US" dirty="0" smtClean="0"/>
              <a:t>B. Faraday rotation</a:t>
            </a:r>
          </a:p>
          <a:p>
            <a:r>
              <a:rPr lang="en-US" dirty="0" smtClean="0"/>
              <a:t>C. Quantum tunneling </a:t>
            </a:r>
          </a:p>
          <a:p>
            <a:r>
              <a:rPr lang="en-US" dirty="0" smtClean="0"/>
              <a:t>D. Doppler shift</a:t>
            </a:r>
          </a:p>
          <a:p>
            <a:pPr lvl="1"/>
            <a:r>
              <a:rPr lang="en-US" dirty="0" smtClean="0"/>
              <a:t> T3C05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might cause radio signals to be heard despite obstructions between the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062577540"/>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A3C7-ED71-4415-9E5C-DEF0240D8C2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Where may SSB phone be used in amateur bands above 50 MHz?</a:t>
            </a:r>
          </a:p>
        </p:txBody>
      </p:sp>
      <p:sp>
        <p:nvSpPr>
          <p:cNvPr id="3" name="Text Placeholder 2">
            <a:extLst>
              <a:ext uri="{FF2B5EF4-FFF2-40B4-BE49-F238E27FC236}">
                <a16:creationId xmlns:a16="http://schemas.microsoft.com/office/drawing/2014/main" id="{01701B5B-A9AD-42D0-9FDB-E55951FD0FBD}"/>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Only in sub-bands allocated to General class or higher licensees</a:t>
            </a:r>
          </a:p>
          <a:p>
            <a:r>
              <a:rPr lang="en-US" b="0" i="0" u="none" strike="noStrike" baseline="0" dirty="0">
                <a:solidFill>
                  <a:srgbClr val="000000"/>
                </a:solidFill>
                <a:cs typeface="Arial" panose="020B0604020202020204" pitchFamily="34" charset="0"/>
              </a:rPr>
              <a:t>B. Only on repeaters</a:t>
            </a:r>
          </a:p>
          <a:p>
            <a:r>
              <a:rPr lang="en-US" b="1" i="0" u="none" strike="noStrike" baseline="0" dirty="0">
                <a:solidFill>
                  <a:srgbClr val="000000"/>
                </a:solidFill>
                <a:cs typeface="Arial" panose="020B0604020202020204" pitchFamily="34" charset="0"/>
              </a:rPr>
              <a:t>C. In at least some portion of all these bands</a:t>
            </a:r>
          </a:p>
          <a:p>
            <a:r>
              <a:rPr lang="en-US" b="0" i="0" u="none" strike="noStrike" baseline="0" dirty="0">
                <a:solidFill>
                  <a:srgbClr val="000000"/>
                </a:solidFill>
                <a:cs typeface="Arial" panose="020B0604020202020204" pitchFamily="34" charset="0"/>
              </a:rPr>
              <a:t>D. On any band as long as power is limited to 25 watts</a:t>
            </a:r>
          </a:p>
          <a:p>
            <a:pPr algn="r"/>
            <a:r>
              <a:rPr lang="en-US" sz="1600" b="0" i="0" u="none" strike="noStrike" baseline="0" dirty="0">
                <a:solidFill>
                  <a:srgbClr val="000000"/>
                </a:solidFill>
                <a:cs typeface="Arial" panose="020B0604020202020204" pitchFamily="34" charset="0"/>
              </a:rPr>
              <a:t> T2B13 HRLM (6 - 2)</a:t>
            </a:r>
          </a:p>
        </p:txBody>
      </p:sp>
    </p:spTree>
    <p:extLst>
      <p:ext uri="{BB962C8B-B14F-4D97-AF65-F5344CB8AC3E}">
        <p14:creationId xmlns:p14="http://schemas.microsoft.com/office/powerpoint/2010/main" val="418903234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DFA-EFF8-4E22-BEF4-EA0D88CE32C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brief statement indicates that you are listening on a repeater and looking for a contact?</a:t>
            </a:r>
          </a:p>
        </p:txBody>
      </p:sp>
      <p:sp>
        <p:nvSpPr>
          <p:cNvPr id="3" name="Text Placeholder 2">
            <a:extLst>
              <a:ext uri="{FF2B5EF4-FFF2-40B4-BE49-F238E27FC236}">
                <a16:creationId xmlns:a16="http://schemas.microsoft.com/office/drawing/2014/main" id="{5CDEFC97-9E8C-42A9-8A70-714961FA3ED1}"/>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The words “Hello test” followed by your call sign</a:t>
            </a:r>
          </a:p>
          <a:p>
            <a:r>
              <a:rPr lang="en-US" b="0" i="0" u="none" strike="noStrike" baseline="0" dirty="0">
                <a:solidFill>
                  <a:prstClr val="black"/>
                </a:solidFill>
                <a:cs typeface="Arial" panose="020B0604020202020204" pitchFamily="34" charset="0"/>
              </a:rPr>
              <a:t>B. Your call sign </a:t>
            </a:r>
          </a:p>
          <a:p>
            <a:r>
              <a:rPr lang="en-US" b="0" i="0" u="none" strike="noStrike" baseline="0" dirty="0">
                <a:solidFill>
                  <a:prstClr val="black"/>
                </a:solidFill>
                <a:cs typeface="Arial" panose="020B0604020202020204" pitchFamily="34" charset="0"/>
              </a:rPr>
              <a:t>C. The repeater call sign followed by your call sign</a:t>
            </a:r>
          </a:p>
          <a:p>
            <a:r>
              <a:rPr lang="en-US" b="0" i="0" u="none" strike="noStrike" baseline="0" dirty="0">
                <a:solidFill>
                  <a:prstClr val="black"/>
                </a:solidFill>
                <a:cs typeface="Arial" panose="020B0604020202020204" pitchFamily="34" charset="0"/>
              </a:rPr>
              <a:t>D. The letters “QSY” followed by your call sign</a:t>
            </a:r>
          </a:p>
          <a:p>
            <a:pPr algn="r"/>
            <a:r>
              <a:rPr lang="en-US" sz="1600" b="0" i="0" u="none" strike="noStrike" baseline="0" dirty="0">
                <a:solidFill>
                  <a:prstClr val="black"/>
                </a:solidFill>
                <a:cs typeface="Arial" panose="020B0604020202020204" pitchFamily="34" charset="0"/>
              </a:rPr>
              <a:t> T2A09 HRLM (6 - 4)</a:t>
            </a:r>
          </a:p>
        </p:txBody>
      </p:sp>
    </p:spTree>
    <p:extLst>
      <p:ext uri="{BB962C8B-B14F-4D97-AF65-F5344CB8AC3E}">
        <p14:creationId xmlns:p14="http://schemas.microsoft.com/office/powerpoint/2010/main" val="3363331123"/>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DFA-EFF8-4E22-BEF4-EA0D88CE32C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brief statement indicates that you are listening on a repeater and looking for a contact?</a:t>
            </a:r>
          </a:p>
        </p:txBody>
      </p:sp>
      <p:sp>
        <p:nvSpPr>
          <p:cNvPr id="3" name="Text Placeholder 2">
            <a:extLst>
              <a:ext uri="{FF2B5EF4-FFF2-40B4-BE49-F238E27FC236}">
                <a16:creationId xmlns:a16="http://schemas.microsoft.com/office/drawing/2014/main" id="{5CDEFC97-9E8C-42A9-8A70-714961FA3ED1}"/>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The words “Hello test” followed by your call sign</a:t>
            </a:r>
          </a:p>
          <a:p>
            <a:r>
              <a:rPr lang="en-US" b="1" i="0" u="none" strike="noStrike" baseline="0" dirty="0">
                <a:solidFill>
                  <a:prstClr val="black"/>
                </a:solidFill>
                <a:cs typeface="Arial" panose="020B0604020202020204" pitchFamily="34" charset="0"/>
              </a:rPr>
              <a:t>B. Your call sign </a:t>
            </a:r>
          </a:p>
          <a:p>
            <a:r>
              <a:rPr lang="en-US" b="0" i="0" u="none" strike="noStrike" baseline="0" dirty="0">
                <a:solidFill>
                  <a:prstClr val="black"/>
                </a:solidFill>
                <a:cs typeface="Arial" panose="020B0604020202020204" pitchFamily="34" charset="0"/>
              </a:rPr>
              <a:t>C. The repeater call sign followed by your call sign</a:t>
            </a:r>
          </a:p>
          <a:p>
            <a:r>
              <a:rPr lang="en-US" b="0" i="0" u="none" strike="noStrike" baseline="0" dirty="0">
                <a:solidFill>
                  <a:prstClr val="black"/>
                </a:solidFill>
                <a:cs typeface="Arial" panose="020B0604020202020204" pitchFamily="34" charset="0"/>
              </a:rPr>
              <a:t>D. The letters “QSY” followed by your call sign</a:t>
            </a:r>
          </a:p>
          <a:p>
            <a:pPr algn="r"/>
            <a:r>
              <a:rPr lang="en-US" sz="1600" b="0" i="0" u="none" strike="noStrike" baseline="0" dirty="0">
                <a:solidFill>
                  <a:prstClr val="black"/>
                </a:solidFill>
                <a:cs typeface="Arial" panose="020B0604020202020204" pitchFamily="34" charset="0"/>
              </a:rPr>
              <a:t> T2A09 HRLM (6 - 4)</a:t>
            </a:r>
          </a:p>
        </p:txBody>
      </p:sp>
    </p:spTree>
    <p:extLst>
      <p:ext uri="{BB962C8B-B14F-4D97-AF65-F5344CB8AC3E}">
        <p14:creationId xmlns:p14="http://schemas.microsoft.com/office/powerpoint/2010/main" val="16487297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4F79-1BD9-404F-A758-1F3AD6A896E8}"/>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appropriate way to call another station on a repeater if you know the other station's call sign?</a:t>
            </a:r>
          </a:p>
        </p:txBody>
      </p:sp>
      <p:sp>
        <p:nvSpPr>
          <p:cNvPr id="3" name="Text Placeholder 2">
            <a:extLst>
              <a:ext uri="{FF2B5EF4-FFF2-40B4-BE49-F238E27FC236}">
                <a16:creationId xmlns:a16="http://schemas.microsoft.com/office/drawing/2014/main" id="{1EA91EE7-C1F6-4AEC-90A5-9FB61D138336}"/>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Say "break, break," then say the station's call sign</a:t>
            </a:r>
          </a:p>
          <a:p>
            <a:r>
              <a:rPr lang="en-US" b="0" i="0" u="none" strike="noStrike" baseline="0" dirty="0">
                <a:solidFill>
                  <a:prstClr val="black"/>
                </a:solidFill>
                <a:cs typeface="Arial" panose="020B0604020202020204" pitchFamily="34" charset="0"/>
              </a:rPr>
              <a:t>B. Say the station's call sign, then identify with your call sign</a:t>
            </a:r>
          </a:p>
          <a:p>
            <a:r>
              <a:rPr lang="en-US" b="0" i="0" u="none" strike="noStrike" baseline="0" dirty="0">
                <a:solidFill>
                  <a:prstClr val="black"/>
                </a:solidFill>
                <a:cs typeface="Arial" panose="020B0604020202020204" pitchFamily="34" charset="0"/>
              </a:rPr>
              <a:t>C. Say "CQ" three times, then the other station's call sign</a:t>
            </a:r>
          </a:p>
          <a:p>
            <a:r>
              <a:rPr lang="en-US" b="0" i="0" u="none" strike="noStrike" baseline="0" dirty="0">
                <a:solidFill>
                  <a:prstClr val="black"/>
                </a:solidFill>
                <a:cs typeface="Arial" panose="020B0604020202020204" pitchFamily="34" charset="0"/>
              </a:rPr>
              <a:t>D. Wait for the station to call CQ, then answer it</a:t>
            </a:r>
          </a:p>
          <a:p>
            <a:pPr algn="r"/>
            <a:r>
              <a:rPr lang="en-US" sz="1600" b="0" i="0" u="none" strike="noStrike" baseline="0" dirty="0">
                <a:solidFill>
                  <a:prstClr val="black"/>
                </a:solidFill>
                <a:cs typeface="Arial" panose="020B0604020202020204" pitchFamily="34" charset="0"/>
              </a:rPr>
              <a:t> T2A04 HRLM (6 - 4)</a:t>
            </a:r>
          </a:p>
        </p:txBody>
      </p:sp>
    </p:spTree>
    <p:extLst>
      <p:ext uri="{BB962C8B-B14F-4D97-AF65-F5344CB8AC3E}">
        <p14:creationId xmlns:p14="http://schemas.microsoft.com/office/powerpoint/2010/main" val="227619228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4F79-1BD9-404F-A758-1F3AD6A896E8}"/>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an appropriate way to call another station on a repeater if you know the other station's call sign?</a:t>
            </a:r>
          </a:p>
        </p:txBody>
      </p:sp>
      <p:sp>
        <p:nvSpPr>
          <p:cNvPr id="3" name="Text Placeholder 2">
            <a:extLst>
              <a:ext uri="{FF2B5EF4-FFF2-40B4-BE49-F238E27FC236}">
                <a16:creationId xmlns:a16="http://schemas.microsoft.com/office/drawing/2014/main" id="{1EA91EE7-C1F6-4AEC-90A5-9FB61D138336}"/>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Say "break, break," then say the station's call sign</a:t>
            </a:r>
          </a:p>
          <a:p>
            <a:r>
              <a:rPr lang="en-US" b="1" i="0" u="none" strike="noStrike" baseline="0" dirty="0">
                <a:solidFill>
                  <a:prstClr val="black"/>
                </a:solidFill>
                <a:cs typeface="Arial" panose="020B0604020202020204" pitchFamily="34" charset="0"/>
              </a:rPr>
              <a:t>B. Say the station's call sign, then identify with your call sign</a:t>
            </a:r>
          </a:p>
          <a:p>
            <a:r>
              <a:rPr lang="en-US" b="0" i="0" u="none" strike="noStrike" baseline="0" dirty="0">
                <a:solidFill>
                  <a:prstClr val="black"/>
                </a:solidFill>
                <a:cs typeface="Arial" panose="020B0604020202020204" pitchFamily="34" charset="0"/>
              </a:rPr>
              <a:t>C. Say "CQ" three times, then the other station's call sign</a:t>
            </a:r>
          </a:p>
          <a:p>
            <a:r>
              <a:rPr lang="en-US" b="0" i="0" u="none" strike="noStrike" baseline="0" dirty="0">
                <a:solidFill>
                  <a:prstClr val="black"/>
                </a:solidFill>
                <a:cs typeface="Arial" panose="020B0604020202020204" pitchFamily="34" charset="0"/>
              </a:rPr>
              <a:t>D. Wait for the station to call CQ, then answer it</a:t>
            </a:r>
          </a:p>
          <a:p>
            <a:pPr algn="r"/>
            <a:r>
              <a:rPr lang="en-US" sz="1600" b="0" i="0" u="none" strike="noStrike" baseline="0" dirty="0">
                <a:solidFill>
                  <a:prstClr val="black"/>
                </a:solidFill>
                <a:cs typeface="Arial" panose="020B0604020202020204" pitchFamily="34" charset="0"/>
              </a:rPr>
              <a:t> T2A04 HRLM (6 - 4)</a:t>
            </a:r>
          </a:p>
        </p:txBody>
      </p:sp>
    </p:spTree>
    <p:extLst>
      <p:ext uri="{BB962C8B-B14F-4D97-AF65-F5344CB8AC3E}">
        <p14:creationId xmlns:p14="http://schemas.microsoft.com/office/powerpoint/2010/main" val="31452612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84B8-46AC-41A8-A12D-594D144FBCA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might be a problem if you receive a report that your audio signal through the repeater is distorted or unintelligible?</a:t>
            </a:r>
          </a:p>
        </p:txBody>
      </p:sp>
      <p:sp>
        <p:nvSpPr>
          <p:cNvPr id="3" name="Text Placeholder 2">
            <a:extLst>
              <a:ext uri="{FF2B5EF4-FFF2-40B4-BE49-F238E27FC236}">
                <a16:creationId xmlns:a16="http://schemas.microsoft.com/office/drawing/2014/main" id="{1CF52BD1-4DA4-405B-9C8A-8A96D3943382}"/>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Your transmitter is slightly off frequency</a:t>
            </a:r>
          </a:p>
          <a:p>
            <a:r>
              <a:rPr lang="en-US" b="0" i="0" u="none" strike="noStrike" baseline="0" dirty="0">
                <a:solidFill>
                  <a:prstClr val="black"/>
                </a:solidFill>
                <a:cs typeface="Arial" panose="020B0604020202020204" pitchFamily="34" charset="0"/>
              </a:rPr>
              <a:t>B. Your batteries are running low</a:t>
            </a:r>
          </a:p>
          <a:p>
            <a:r>
              <a:rPr lang="en-US" b="0" i="0" u="none" strike="noStrike" baseline="0" dirty="0">
                <a:solidFill>
                  <a:prstClr val="black"/>
                </a:solidFill>
                <a:cs typeface="Arial" panose="020B0604020202020204" pitchFamily="34" charset="0"/>
              </a:rPr>
              <a:t>C. You are in a bad location</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T7B10 HRLM (6 - 5)</a:t>
            </a:r>
          </a:p>
        </p:txBody>
      </p:sp>
    </p:spTree>
    <p:extLst>
      <p:ext uri="{BB962C8B-B14F-4D97-AF65-F5344CB8AC3E}">
        <p14:creationId xmlns:p14="http://schemas.microsoft.com/office/powerpoint/2010/main" val="3592246675"/>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84B8-46AC-41A8-A12D-594D144FBCA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might be a problem if you receive a report that your audio signal through the repeater is distorted or unintelligible?</a:t>
            </a:r>
          </a:p>
        </p:txBody>
      </p:sp>
      <p:sp>
        <p:nvSpPr>
          <p:cNvPr id="3" name="Text Placeholder 2">
            <a:extLst>
              <a:ext uri="{FF2B5EF4-FFF2-40B4-BE49-F238E27FC236}">
                <a16:creationId xmlns:a16="http://schemas.microsoft.com/office/drawing/2014/main" id="{1CF52BD1-4DA4-405B-9C8A-8A96D3943382}"/>
              </a:ext>
            </a:extLst>
          </p:cNvPr>
          <p:cNvSpPr>
            <a:spLocks noGrp="1"/>
          </p:cNvSpPr>
          <p:nvPr>
            <p:ph type="body" idx="1"/>
          </p:nvPr>
        </p:nvSpPr>
        <p:spPr>
          <a:xfrm>
            <a:off x="457200" y="2255837"/>
            <a:ext cx="8229600" cy="4297363"/>
          </a:xfrm>
        </p:spPr>
        <p:txBody>
          <a:bodyPr/>
          <a:lstStyle/>
          <a:p>
            <a:r>
              <a:rPr lang="en-US" b="0" i="0" u="none" strike="noStrike" baseline="0" dirty="0">
                <a:solidFill>
                  <a:prstClr val="black"/>
                </a:solidFill>
                <a:cs typeface="Arial" panose="020B0604020202020204" pitchFamily="34" charset="0"/>
              </a:rPr>
              <a:t>A. Your transmitter is slightly off frequency</a:t>
            </a:r>
          </a:p>
          <a:p>
            <a:r>
              <a:rPr lang="en-US" b="0" i="0" u="none" strike="noStrike" baseline="0" dirty="0">
                <a:solidFill>
                  <a:prstClr val="black"/>
                </a:solidFill>
                <a:cs typeface="Arial" panose="020B0604020202020204" pitchFamily="34" charset="0"/>
              </a:rPr>
              <a:t>B. Your batteries are running low</a:t>
            </a:r>
          </a:p>
          <a:p>
            <a:r>
              <a:rPr lang="en-US" b="0" i="0" u="none" strike="noStrike" baseline="0" dirty="0">
                <a:solidFill>
                  <a:prstClr val="black"/>
                </a:solidFill>
                <a:cs typeface="Arial" panose="020B0604020202020204" pitchFamily="34" charset="0"/>
              </a:rPr>
              <a:t>C. You are in a bad location</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T7B10 HRLM (6 - 5)</a:t>
            </a:r>
          </a:p>
        </p:txBody>
      </p:sp>
    </p:spTree>
    <p:extLst>
      <p:ext uri="{BB962C8B-B14F-4D97-AF65-F5344CB8AC3E}">
        <p14:creationId xmlns:p14="http://schemas.microsoft.com/office/powerpoint/2010/main" val="298098189"/>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14A3-F09E-4B1C-85AA-D228A8FC4F4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national calling frequency for FM simplex operations in the 2 meter band?</a:t>
            </a:r>
          </a:p>
        </p:txBody>
      </p:sp>
      <p:sp>
        <p:nvSpPr>
          <p:cNvPr id="3" name="Text Placeholder 2">
            <a:extLst>
              <a:ext uri="{FF2B5EF4-FFF2-40B4-BE49-F238E27FC236}">
                <a16:creationId xmlns:a16="http://schemas.microsoft.com/office/drawing/2014/main" id="{CE81DEAB-71F7-4061-9D6A-7A3257F62E61}"/>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146.520 MHz</a:t>
            </a:r>
          </a:p>
          <a:p>
            <a:r>
              <a:rPr lang="en-US" b="0" i="0" u="none" strike="noStrike" baseline="0" dirty="0">
                <a:solidFill>
                  <a:prstClr val="black"/>
                </a:solidFill>
                <a:cs typeface="Arial" panose="020B0604020202020204" pitchFamily="34" charset="0"/>
              </a:rPr>
              <a:t>B. 145.000 MHz</a:t>
            </a:r>
          </a:p>
          <a:p>
            <a:r>
              <a:rPr lang="en-US" b="0" i="0" u="none" strike="noStrike" baseline="0" dirty="0">
                <a:solidFill>
                  <a:prstClr val="black"/>
                </a:solidFill>
                <a:cs typeface="Arial" panose="020B0604020202020204" pitchFamily="34" charset="0"/>
              </a:rPr>
              <a:t>C. 432.100 MHz</a:t>
            </a:r>
          </a:p>
          <a:p>
            <a:r>
              <a:rPr lang="en-US" b="0" i="0" u="none" strike="noStrike" baseline="0" dirty="0">
                <a:solidFill>
                  <a:prstClr val="black"/>
                </a:solidFill>
                <a:cs typeface="Arial" panose="020B0604020202020204" pitchFamily="34" charset="0"/>
              </a:rPr>
              <a:t>D. 446.000 MHz</a:t>
            </a:r>
          </a:p>
          <a:p>
            <a:pPr algn="r"/>
            <a:r>
              <a:rPr lang="en-US" sz="1600" b="0" i="0" u="none" strike="noStrike" baseline="0" dirty="0">
                <a:solidFill>
                  <a:prstClr val="black"/>
                </a:solidFill>
                <a:cs typeface="Arial" panose="020B0604020202020204" pitchFamily="34" charset="0"/>
              </a:rPr>
              <a:t> T2A02 HRLM (6 - 6)</a:t>
            </a:r>
          </a:p>
        </p:txBody>
      </p:sp>
    </p:spTree>
    <p:extLst>
      <p:ext uri="{BB962C8B-B14F-4D97-AF65-F5344CB8AC3E}">
        <p14:creationId xmlns:p14="http://schemas.microsoft.com/office/powerpoint/2010/main" val="233696075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14A3-F09E-4B1C-85AA-D228A8FC4F4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national calling frequency for FM simplex operations in the 2 meter band?</a:t>
            </a:r>
          </a:p>
        </p:txBody>
      </p:sp>
      <p:sp>
        <p:nvSpPr>
          <p:cNvPr id="3" name="Text Placeholder 2">
            <a:extLst>
              <a:ext uri="{FF2B5EF4-FFF2-40B4-BE49-F238E27FC236}">
                <a16:creationId xmlns:a16="http://schemas.microsoft.com/office/drawing/2014/main" id="{CE81DEAB-71F7-4061-9D6A-7A3257F62E61}"/>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146.520 MHz</a:t>
            </a:r>
          </a:p>
          <a:p>
            <a:r>
              <a:rPr lang="en-US" b="0" i="0" u="none" strike="noStrike" baseline="0" dirty="0">
                <a:solidFill>
                  <a:prstClr val="black"/>
                </a:solidFill>
                <a:cs typeface="Arial" panose="020B0604020202020204" pitchFamily="34" charset="0"/>
              </a:rPr>
              <a:t>B. 145.000 MHz</a:t>
            </a:r>
          </a:p>
          <a:p>
            <a:r>
              <a:rPr lang="en-US" b="0" i="0" u="none" strike="noStrike" baseline="0" dirty="0">
                <a:solidFill>
                  <a:prstClr val="black"/>
                </a:solidFill>
                <a:cs typeface="Arial" panose="020B0604020202020204" pitchFamily="34" charset="0"/>
              </a:rPr>
              <a:t>C. 432.100 MHz</a:t>
            </a:r>
          </a:p>
          <a:p>
            <a:r>
              <a:rPr lang="en-US" b="0" i="0" u="none" strike="noStrike" baseline="0" dirty="0">
                <a:solidFill>
                  <a:prstClr val="black"/>
                </a:solidFill>
                <a:cs typeface="Arial" panose="020B0604020202020204" pitchFamily="34" charset="0"/>
              </a:rPr>
              <a:t>D. 446.000 MHz</a:t>
            </a:r>
          </a:p>
          <a:p>
            <a:pPr algn="r"/>
            <a:r>
              <a:rPr lang="en-US" sz="1600" b="0" i="0" u="none" strike="noStrike" baseline="0" dirty="0">
                <a:solidFill>
                  <a:prstClr val="black"/>
                </a:solidFill>
                <a:cs typeface="Arial" panose="020B0604020202020204" pitchFamily="34" charset="0"/>
              </a:rPr>
              <a:t> T2A02 HRLM (6 - 6)</a:t>
            </a:r>
          </a:p>
        </p:txBody>
      </p:sp>
    </p:spTree>
    <p:extLst>
      <p:ext uri="{BB962C8B-B14F-4D97-AF65-F5344CB8AC3E}">
        <p14:creationId xmlns:p14="http://schemas.microsoft.com/office/powerpoint/2010/main" val="2714327001"/>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6F08-0DF5-4AF0-8036-F58A174BFAC3}"/>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meaning of the procedural signal “CQ”?</a:t>
            </a:r>
          </a:p>
        </p:txBody>
      </p:sp>
      <p:sp>
        <p:nvSpPr>
          <p:cNvPr id="3" name="Text Placeholder 2">
            <a:extLst>
              <a:ext uri="{FF2B5EF4-FFF2-40B4-BE49-F238E27FC236}">
                <a16:creationId xmlns:a16="http://schemas.microsoft.com/office/drawing/2014/main" id="{B2C401C4-C554-40A2-9285-20A5FCB5AA3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Call on the quarter hour</a:t>
            </a:r>
          </a:p>
          <a:p>
            <a:r>
              <a:rPr lang="en-US" b="0" i="0" u="none" strike="noStrike" baseline="0" dirty="0">
                <a:solidFill>
                  <a:prstClr val="black"/>
                </a:solidFill>
                <a:cs typeface="Arial" panose="020B0604020202020204" pitchFamily="34" charset="0"/>
              </a:rPr>
              <a:t>B. A new antenna is being tested (no station should answer)</a:t>
            </a:r>
          </a:p>
          <a:p>
            <a:r>
              <a:rPr lang="en-US" b="0" i="0" u="none" strike="noStrike" baseline="0" dirty="0">
                <a:solidFill>
                  <a:prstClr val="black"/>
                </a:solidFill>
                <a:cs typeface="Arial" panose="020B0604020202020204" pitchFamily="34" charset="0"/>
              </a:rPr>
              <a:t>C. Only the called station should transmit</a:t>
            </a:r>
          </a:p>
          <a:p>
            <a:r>
              <a:rPr lang="en-US" b="0" i="0" u="none" strike="noStrike" baseline="0" dirty="0">
                <a:solidFill>
                  <a:prstClr val="black"/>
                </a:solidFill>
                <a:cs typeface="Arial" panose="020B0604020202020204" pitchFamily="34" charset="0"/>
              </a:rPr>
              <a:t>D. Calling any station</a:t>
            </a:r>
          </a:p>
          <a:p>
            <a:pPr algn="r"/>
            <a:r>
              <a:rPr lang="en-US" sz="1600" b="0" i="0" u="none" strike="noStrike" baseline="0" dirty="0">
                <a:solidFill>
                  <a:prstClr val="black"/>
                </a:solidFill>
                <a:cs typeface="Arial" panose="020B0604020202020204" pitchFamily="34" charset="0"/>
              </a:rPr>
              <a:t> T2A08 HRLM (6 - 6)</a:t>
            </a:r>
          </a:p>
        </p:txBody>
      </p:sp>
    </p:spTree>
    <p:extLst>
      <p:ext uri="{BB962C8B-B14F-4D97-AF65-F5344CB8AC3E}">
        <p14:creationId xmlns:p14="http://schemas.microsoft.com/office/powerpoint/2010/main" val="2299888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Knife-edge propagation</a:t>
            </a:r>
          </a:p>
          <a:p>
            <a:r>
              <a:rPr lang="en-US" dirty="0" smtClean="0"/>
              <a:t>B. Faraday rotation</a:t>
            </a:r>
          </a:p>
          <a:p>
            <a:r>
              <a:rPr lang="en-US" dirty="0" smtClean="0"/>
              <a:t>C. Quantum tunneling </a:t>
            </a:r>
          </a:p>
          <a:p>
            <a:r>
              <a:rPr lang="en-US" dirty="0" smtClean="0"/>
              <a:t>D. Doppler shift</a:t>
            </a:r>
          </a:p>
          <a:p>
            <a:pPr lvl="1"/>
            <a:r>
              <a:rPr lang="en-US" dirty="0" smtClean="0"/>
              <a:t> T3C05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might cause radio signals to be heard despite obstructions between the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988642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6F08-0DF5-4AF0-8036-F58A174BFAC3}"/>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meaning of the procedural signal “CQ”?</a:t>
            </a:r>
          </a:p>
        </p:txBody>
      </p:sp>
      <p:sp>
        <p:nvSpPr>
          <p:cNvPr id="3" name="Text Placeholder 2">
            <a:extLst>
              <a:ext uri="{FF2B5EF4-FFF2-40B4-BE49-F238E27FC236}">
                <a16:creationId xmlns:a16="http://schemas.microsoft.com/office/drawing/2014/main" id="{B2C401C4-C554-40A2-9285-20A5FCB5AA3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Call on the quarter hour</a:t>
            </a:r>
          </a:p>
          <a:p>
            <a:r>
              <a:rPr lang="en-US" b="0" i="0" u="none" strike="noStrike" baseline="0" dirty="0">
                <a:solidFill>
                  <a:prstClr val="black"/>
                </a:solidFill>
                <a:cs typeface="Arial" panose="020B0604020202020204" pitchFamily="34" charset="0"/>
              </a:rPr>
              <a:t>B. A new antenna is being tested (no station should answer)</a:t>
            </a:r>
          </a:p>
          <a:p>
            <a:r>
              <a:rPr lang="en-US" b="0" i="0" u="none" strike="noStrike" baseline="0" dirty="0">
                <a:solidFill>
                  <a:prstClr val="black"/>
                </a:solidFill>
                <a:cs typeface="Arial" panose="020B0604020202020204" pitchFamily="34" charset="0"/>
              </a:rPr>
              <a:t>C. Only the called station should transmit</a:t>
            </a:r>
          </a:p>
          <a:p>
            <a:r>
              <a:rPr lang="en-US" b="1" i="0" u="none" strike="noStrike" baseline="0" dirty="0">
                <a:solidFill>
                  <a:prstClr val="black"/>
                </a:solidFill>
                <a:cs typeface="Arial" panose="020B0604020202020204" pitchFamily="34" charset="0"/>
              </a:rPr>
              <a:t>D. Calling any station</a:t>
            </a:r>
          </a:p>
          <a:p>
            <a:pPr algn="r"/>
            <a:r>
              <a:rPr lang="en-US" sz="1600" b="0" i="0" u="none" strike="noStrike" baseline="0" dirty="0">
                <a:solidFill>
                  <a:prstClr val="black"/>
                </a:solidFill>
                <a:cs typeface="Arial" panose="020B0604020202020204" pitchFamily="34" charset="0"/>
              </a:rPr>
              <a:t> T2A08 HRLM (6 - 6)</a:t>
            </a:r>
          </a:p>
        </p:txBody>
      </p:sp>
    </p:spTree>
    <p:extLst>
      <p:ext uri="{BB962C8B-B14F-4D97-AF65-F5344CB8AC3E}">
        <p14:creationId xmlns:p14="http://schemas.microsoft.com/office/powerpoint/2010/main" val="50471326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7B11-71F6-4954-BB54-7B89DAD4AD7C}"/>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most common use of the “reverse split” function of a VHF/UHF transceiver?</a:t>
            </a:r>
          </a:p>
        </p:txBody>
      </p:sp>
      <p:sp>
        <p:nvSpPr>
          <p:cNvPr id="3" name="Text Placeholder 2">
            <a:extLst>
              <a:ext uri="{FF2B5EF4-FFF2-40B4-BE49-F238E27FC236}">
                <a16:creationId xmlns:a16="http://schemas.microsoft.com/office/drawing/2014/main" id="{9895BC7A-CEB2-4929-A340-3673245F433C}"/>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Reduce power output</a:t>
            </a:r>
          </a:p>
          <a:p>
            <a:r>
              <a:rPr lang="en-US" b="0" i="0" u="none" strike="noStrike" baseline="0" dirty="0">
                <a:solidFill>
                  <a:srgbClr val="000000"/>
                </a:solidFill>
                <a:cs typeface="Arial" panose="020B0604020202020204" pitchFamily="34" charset="0"/>
              </a:rPr>
              <a:t>B. Increase power output</a:t>
            </a:r>
          </a:p>
          <a:p>
            <a:r>
              <a:rPr lang="en-US" b="0" i="0" u="none" strike="noStrike" baseline="0" dirty="0">
                <a:solidFill>
                  <a:srgbClr val="000000"/>
                </a:solidFill>
                <a:cs typeface="Arial" panose="020B0604020202020204" pitchFamily="34" charset="0"/>
              </a:rPr>
              <a:t>C. Listen on a repeater’s input frequency</a:t>
            </a:r>
          </a:p>
          <a:p>
            <a:r>
              <a:rPr lang="en-US" b="0" i="0" u="none" strike="noStrike" baseline="0" dirty="0">
                <a:solidFill>
                  <a:srgbClr val="000000"/>
                </a:solidFill>
                <a:cs typeface="Arial" panose="020B0604020202020204" pitchFamily="34" charset="0"/>
              </a:rPr>
              <a:t>D. Listen on a repeater’s output frequency</a:t>
            </a:r>
          </a:p>
          <a:p>
            <a:pPr algn="r"/>
            <a:r>
              <a:rPr lang="en-US" sz="1600" b="0" i="0" u="none" strike="noStrike" baseline="0" dirty="0">
                <a:solidFill>
                  <a:srgbClr val="000000"/>
                </a:solidFill>
                <a:cs typeface="Arial" panose="020B0604020202020204" pitchFamily="34" charset="0"/>
              </a:rPr>
              <a:t> T2B01 HRLM (6 - 6)</a:t>
            </a:r>
          </a:p>
        </p:txBody>
      </p:sp>
    </p:spTree>
    <p:extLst>
      <p:ext uri="{BB962C8B-B14F-4D97-AF65-F5344CB8AC3E}">
        <p14:creationId xmlns:p14="http://schemas.microsoft.com/office/powerpoint/2010/main" val="2429142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7B11-71F6-4954-BB54-7B89DAD4AD7C}"/>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most common use of the “reverse split” function of a VHF/UHF transceiver?</a:t>
            </a:r>
          </a:p>
        </p:txBody>
      </p:sp>
      <p:sp>
        <p:nvSpPr>
          <p:cNvPr id="3" name="Text Placeholder 2">
            <a:extLst>
              <a:ext uri="{FF2B5EF4-FFF2-40B4-BE49-F238E27FC236}">
                <a16:creationId xmlns:a16="http://schemas.microsoft.com/office/drawing/2014/main" id="{9895BC7A-CEB2-4929-A340-3673245F433C}"/>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Reduce power output</a:t>
            </a:r>
          </a:p>
          <a:p>
            <a:r>
              <a:rPr lang="en-US" b="0" i="0" u="none" strike="noStrike" baseline="0" dirty="0">
                <a:solidFill>
                  <a:srgbClr val="000000"/>
                </a:solidFill>
                <a:cs typeface="Arial" panose="020B0604020202020204" pitchFamily="34" charset="0"/>
              </a:rPr>
              <a:t>B. Increase power output</a:t>
            </a:r>
          </a:p>
          <a:p>
            <a:r>
              <a:rPr lang="en-US" b="1" i="0" u="none" strike="noStrike" baseline="0" dirty="0">
                <a:solidFill>
                  <a:srgbClr val="000000"/>
                </a:solidFill>
                <a:cs typeface="Arial" panose="020B0604020202020204" pitchFamily="34" charset="0"/>
              </a:rPr>
              <a:t>C. Listen on a repeater’s input frequency</a:t>
            </a:r>
          </a:p>
          <a:p>
            <a:r>
              <a:rPr lang="en-US" b="0" i="0" u="none" strike="noStrike" baseline="0" dirty="0">
                <a:solidFill>
                  <a:srgbClr val="000000"/>
                </a:solidFill>
                <a:cs typeface="Arial" panose="020B0604020202020204" pitchFamily="34" charset="0"/>
              </a:rPr>
              <a:t>D. Listen on a repeater’s output frequency</a:t>
            </a:r>
          </a:p>
          <a:p>
            <a:pPr algn="r"/>
            <a:r>
              <a:rPr lang="en-US" sz="1600" b="0" i="0" u="none" strike="noStrike" baseline="0" dirty="0">
                <a:solidFill>
                  <a:srgbClr val="000000"/>
                </a:solidFill>
                <a:cs typeface="Arial" panose="020B0604020202020204" pitchFamily="34" charset="0"/>
              </a:rPr>
              <a:t> T2B01 HRLM (6 - 6)</a:t>
            </a:r>
          </a:p>
        </p:txBody>
      </p:sp>
    </p:spTree>
    <p:extLst>
      <p:ext uri="{BB962C8B-B14F-4D97-AF65-F5344CB8AC3E}">
        <p14:creationId xmlns:p14="http://schemas.microsoft.com/office/powerpoint/2010/main" val="3270439161"/>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988-21BD-40FF-B290-AD4601BAFD9A}"/>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Why are simplex channels designated in the VHF/UHF band plans?</a:t>
            </a:r>
          </a:p>
        </p:txBody>
      </p:sp>
      <p:sp>
        <p:nvSpPr>
          <p:cNvPr id="3" name="Text Placeholder 2">
            <a:extLst>
              <a:ext uri="{FF2B5EF4-FFF2-40B4-BE49-F238E27FC236}">
                <a16:creationId xmlns:a16="http://schemas.microsoft.com/office/drawing/2014/main" id="{71BD431F-63C3-452A-AFD3-F4BA84C53664}"/>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So that stations within mutual communications range can communicate without tying up a repeater</a:t>
            </a:r>
          </a:p>
          <a:p>
            <a:r>
              <a:rPr lang="en-US" b="0" i="0" u="none" strike="noStrike" baseline="0" dirty="0">
                <a:solidFill>
                  <a:srgbClr val="000000"/>
                </a:solidFill>
                <a:cs typeface="Arial" panose="020B0604020202020204" pitchFamily="34" charset="0"/>
              </a:rPr>
              <a:t>B. For contest operation</a:t>
            </a:r>
          </a:p>
          <a:p>
            <a:r>
              <a:rPr lang="en-US" b="0" i="0" u="none" strike="noStrike" baseline="0" dirty="0">
                <a:solidFill>
                  <a:srgbClr val="000000"/>
                </a:solidFill>
                <a:cs typeface="Arial" panose="020B0604020202020204" pitchFamily="34" charset="0"/>
              </a:rPr>
              <a:t>C. For working DX only</a:t>
            </a:r>
          </a:p>
          <a:p>
            <a:r>
              <a:rPr lang="en-US" b="0" i="0" u="none" strike="noStrike" baseline="0" dirty="0">
                <a:solidFill>
                  <a:srgbClr val="000000"/>
                </a:solidFill>
                <a:cs typeface="Arial" panose="020B0604020202020204" pitchFamily="34" charset="0"/>
              </a:rPr>
              <a:t>D. So that stations with simple transmitters can access the repeater without automated offset</a:t>
            </a:r>
          </a:p>
          <a:p>
            <a:pPr algn="r"/>
            <a:r>
              <a:rPr lang="en-US" sz="1600" b="0" i="0" u="none" strike="noStrike" baseline="0" dirty="0">
                <a:solidFill>
                  <a:srgbClr val="000000"/>
                </a:solidFill>
                <a:cs typeface="Arial" panose="020B0604020202020204" pitchFamily="34" charset="0"/>
              </a:rPr>
              <a:t> T2B12 HRLM (6 - 6)</a:t>
            </a:r>
          </a:p>
        </p:txBody>
      </p:sp>
    </p:spTree>
    <p:extLst>
      <p:ext uri="{BB962C8B-B14F-4D97-AF65-F5344CB8AC3E}">
        <p14:creationId xmlns:p14="http://schemas.microsoft.com/office/powerpoint/2010/main" val="418997767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988-21BD-40FF-B290-AD4601BAFD9A}"/>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Why are simplex channels designated in the VHF/UHF band plans?</a:t>
            </a:r>
          </a:p>
        </p:txBody>
      </p:sp>
      <p:sp>
        <p:nvSpPr>
          <p:cNvPr id="3" name="Text Placeholder 2">
            <a:extLst>
              <a:ext uri="{FF2B5EF4-FFF2-40B4-BE49-F238E27FC236}">
                <a16:creationId xmlns:a16="http://schemas.microsoft.com/office/drawing/2014/main" id="{71BD431F-63C3-452A-AFD3-F4BA84C53664}"/>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So that stations within mutual communications range can communicate without tying up a repeater</a:t>
            </a:r>
          </a:p>
          <a:p>
            <a:r>
              <a:rPr lang="en-US" b="0" i="0" u="none" strike="noStrike" baseline="0" dirty="0">
                <a:solidFill>
                  <a:srgbClr val="000000"/>
                </a:solidFill>
                <a:cs typeface="Arial" panose="020B0604020202020204" pitchFamily="34" charset="0"/>
              </a:rPr>
              <a:t>B. For contest operation</a:t>
            </a:r>
          </a:p>
          <a:p>
            <a:r>
              <a:rPr lang="en-US" b="0" i="0" u="none" strike="noStrike" baseline="0" dirty="0">
                <a:solidFill>
                  <a:srgbClr val="000000"/>
                </a:solidFill>
                <a:cs typeface="Arial" panose="020B0604020202020204" pitchFamily="34" charset="0"/>
              </a:rPr>
              <a:t>C. For working DX only</a:t>
            </a:r>
          </a:p>
          <a:p>
            <a:r>
              <a:rPr lang="en-US" b="0" i="0" u="none" strike="noStrike" baseline="0" dirty="0">
                <a:solidFill>
                  <a:srgbClr val="000000"/>
                </a:solidFill>
                <a:cs typeface="Arial" panose="020B0604020202020204" pitchFamily="34" charset="0"/>
              </a:rPr>
              <a:t>D. So that stations with simple transmitters can access the repeater without automated offset</a:t>
            </a:r>
          </a:p>
          <a:p>
            <a:pPr algn="r"/>
            <a:r>
              <a:rPr lang="en-US" sz="1600" b="0" i="0" u="none" strike="noStrike" baseline="0" dirty="0">
                <a:solidFill>
                  <a:srgbClr val="000000"/>
                </a:solidFill>
                <a:cs typeface="Arial" panose="020B0604020202020204" pitchFamily="34" charset="0"/>
              </a:rPr>
              <a:t> T2B12 HRLM (6 - 6)</a:t>
            </a:r>
          </a:p>
        </p:txBody>
      </p:sp>
    </p:spTree>
    <p:extLst>
      <p:ext uri="{BB962C8B-B14F-4D97-AF65-F5344CB8AC3E}">
        <p14:creationId xmlns:p14="http://schemas.microsoft.com/office/powerpoint/2010/main" val="83398216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17D3-0627-45C5-94D0-1CD69929101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If a station is not strong enough to keep a repeater’s receiver squelch open, which of the following might allow you to receive the station’s signal?</a:t>
            </a:r>
          </a:p>
        </p:txBody>
      </p:sp>
      <p:sp>
        <p:nvSpPr>
          <p:cNvPr id="3" name="Text Placeholder 2">
            <a:extLst>
              <a:ext uri="{FF2B5EF4-FFF2-40B4-BE49-F238E27FC236}">
                <a16:creationId xmlns:a16="http://schemas.microsoft.com/office/drawing/2014/main" id="{B02267E6-74B0-4118-A23F-32C261100315}"/>
              </a:ext>
            </a:extLst>
          </p:cNvPr>
          <p:cNvSpPr>
            <a:spLocks noGrp="1"/>
          </p:cNvSpPr>
          <p:nvPr>
            <p:ph type="body" idx="1"/>
          </p:nvPr>
        </p:nvSpPr>
        <p:spPr>
          <a:xfrm>
            <a:off x="457200" y="2713037"/>
            <a:ext cx="8229600" cy="3763963"/>
          </a:xfrm>
        </p:spPr>
        <p:txBody>
          <a:bodyPr/>
          <a:lstStyle/>
          <a:p>
            <a:r>
              <a:rPr lang="en-US" b="0" i="0" u="none" strike="noStrike" baseline="0" dirty="0">
                <a:solidFill>
                  <a:srgbClr val="000000"/>
                </a:solidFill>
                <a:cs typeface="Arial" panose="020B0604020202020204" pitchFamily="34" charset="0"/>
              </a:rPr>
              <a:t>A. Open the squelch on your radio</a:t>
            </a:r>
          </a:p>
          <a:p>
            <a:r>
              <a:rPr lang="en-US" b="0" i="0" u="none" strike="noStrike" baseline="0" dirty="0">
                <a:solidFill>
                  <a:srgbClr val="000000"/>
                </a:solidFill>
                <a:cs typeface="Arial" panose="020B0604020202020204" pitchFamily="34" charset="0"/>
              </a:rPr>
              <a:t>B. Listen on the repeater input frequency</a:t>
            </a:r>
          </a:p>
          <a:p>
            <a:r>
              <a:rPr lang="en-US" b="0" i="0" u="none" strike="noStrike" baseline="0" dirty="0">
                <a:solidFill>
                  <a:srgbClr val="000000"/>
                </a:solidFill>
                <a:cs typeface="Arial" panose="020B0604020202020204" pitchFamily="34" charset="0"/>
              </a:rPr>
              <a:t>C. Listen on the repeater output frequency</a:t>
            </a:r>
          </a:p>
          <a:p>
            <a:r>
              <a:rPr lang="en-US" b="0" i="0" u="none" strike="noStrike" baseline="0" dirty="0">
                <a:solidFill>
                  <a:srgbClr val="000000"/>
                </a:solidFill>
                <a:cs typeface="Arial" panose="020B0604020202020204" pitchFamily="34" charset="0"/>
              </a:rPr>
              <a:t>D. Increase your transmit power</a:t>
            </a:r>
          </a:p>
          <a:p>
            <a:pPr algn="r"/>
            <a:r>
              <a:rPr lang="en-US" sz="1600" b="0" i="0" u="none" strike="noStrike" baseline="0" dirty="0">
                <a:solidFill>
                  <a:srgbClr val="000000"/>
                </a:solidFill>
                <a:cs typeface="Arial" panose="020B0604020202020204" pitchFamily="34" charset="0"/>
              </a:rPr>
              <a:t> T2B03 HRLM (6 - 6)</a:t>
            </a:r>
          </a:p>
        </p:txBody>
      </p:sp>
    </p:spTree>
    <p:extLst>
      <p:ext uri="{BB962C8B-B14F-4D97-AF65-F5344CB8AC3E}">
        <p14:creationId xmlns:p14="http://schemas.microsoft.com/office/powerpoint/2010/main" val="434643912"/>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17D3-0627-45C5-94D0-1CD69929101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If a station is not strong enough to keep a repeater’s receiver squelch open, which of the following might allow you to receive the station’s signal?</a:t>
            </a:r>
          </a:p>
        </p:txBody>
      </p:sp>
      <p:sp>
        <p:nvSpPr>
          <p:cNvPr id="3" name="Text Placeholder 2">
            <a:extLst>
              <a:ext uri="{FF2B5EF4-FFF2-40B4-BE49-F238E27FC236}">
                <a16:creationId xmlns:a16="http://schemas.microsoft.com/office/drawing/2014/main" id="{B02267E6-74B0-4118-A23F-32C261100315}"/>
              </a:ext>
            </a:extLst>
          </p:cNvPr>
          <p:cNvSpPr>
            <a:spLocks noGrp="1"/>
          </p:cNvSpPr>
          <p:nvPr>
            <p:ph type="body" idx="1"/>
          </p:nvPr>
        </p:nvSpPr>
        <p:spPr>
          <a:xfrm>
            <a:off x="457200" y="2713037"/>
            <a:ext cx="8229600" cy="3763963"/>
          </a:xfrm>
        </p:spPr>
        <p:txBody>
          <a:bodyPr/>
          <a:lstStyle/>
          <a:p>
            <a:r>
              <a:rPr lang="en-US" b="0" i="0" u="none" strike="noStrike" baseline="0" dirty="0">
                <a:solidFill>
                  <a:srgbClr val="000000"/>
                </a:solidFill>
                <a:cs typeface="Arial" panose="020B0604020202020204" pitchFamily="34" charset="0"/>
              </a:rPr>
              <a:t>A. Open the squelch on your radio</a:t>
            </a:r>
          </a:p>
          <a:p>
            <a:r>
              <a:rPr lang="en-US" b="1" i="0" u="none" strike="noStrike" baseline="0" dirty="0">
                <a:solidFill>
                  <a:srgbClr val="000000"/>
                </a:solidFill>
                <a:cs typeface="Arial" panose="020B0604020202020204" pitchFamily="34" charset="0"/>
              </a:rPr>
              <a:t>B. Listen on the repeater input frequency</a:t>
            </a:r>
          </a:p>
          <a:p>
            <a:r>
              <a:rPr lang="en-US" b="0" i="0" u="none" strike="noStrike" baseline="0" dirty="0">
                <a:solidFill>
                  <a:srgbClr val="000000"/>
                </a:solidFill>
                <a:cs typeface="Arial" panose="020B0604020202020204" pitchFamily="34" charset="0"/>
              </a:rPr>
              <a:t>C. Listen on the repeater output frequency</a:t>
            </a:r>
          </a:p>
          <a:p>
            <a:r>
              <a:rPr lang="en-US" b="0" i="0" u="none" strike="noStrike" baseline="0" dirty="0">
                <a:solidFill>
                  <a:srgbClr val="000000"/>
                </a:solidFill>
                <a:cs typeface="Arial" panose="020B0604020202020204" pitchFamily="34" charset="0"/>
              </a:rPr>
              <a:t>D. Increase your transmit power</a:t>
            </a:r>
          </a:p>
          <a:p>
            <a:pPr algn="r"/>
            <a:r>
              <a:rPr lang="en-US" sz="1600" b="0" i="0" u="none" strike="noStrike" baseline="0" dirty="0">
                <a:solidFill>
                  <a:srgbClr val="000000"/>
                </a:solidFill>
                <a:cs typeface="Arial" panose="020B0604020202020204" pitchFamily="34" charset="0"/>
              </a:rPr>
              <a:t> T2B03 HRLM (6 - 6)</a:t>
            </a:r>
          </a:p>
        </p:txBody>
      </p:sp>
    </p:spTree>
    <p:extLst>
      <p:ext uri="{BB962C8B-B14F-4D97-AF65-F5344CB8AC3E}">
        <p14:creationId xmlns:p14="http://schemas.microsoft.com/office/powerpoint/2010/main" val="57573160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FD61-6BB3-4BC6-9CE4-7D65508E96A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How should you respond to a station calling CQ?</a:t>
            </a:r>
          </a:p>
        </p:txBody>
      </p:sp>
      <p:sp>
        <p:nvSpPr>
          <p:cNvPr id="3" name="Text Placeholder 2">
            <a:extLst>
              <a:ext uri="{FF2B5EF4-FFF2-40B4-BE49-F238E27FC236}">
                <a16:creationId xmlns:a16="http://schemas.microsoft.com/office/drawing/2014/main" id="{7D1282AA-1602-48B1-AB89-698790C07E30}"/>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Transmit "CQ" followed by the other station’s call sign</a:t>
            </a:r>
          </a:p>
          <a:p>
            <a:r>
              <a:rPr lang="en-US" b="0" i="0" u="none" strike="noStrike" baseline="0" dirty="0">
                <a:solidFill>
                  <a:prstClr val="black"/>
                </a:solidFill>
                <a:cs typeface="Arial" panose="020B0604020202020204" pitchFamily="34" charset="0"/>
              </a:rPr>
              <a:t>B. Transmit your call sign followed by the other station’s call sign</a:t>
            </a:r>
          </a:p>
          <a:p>
            <a:r>
              <a:rPr lang="en-US" b="0" i="0" u="none" strike="noStrike" baseline="0" dirty="0">
                <a:solidFill>
                  <a:prstClr val="black"/>
                </a:solidFill>
                <a:cs typeface="Arial" panose="020B0604020202020204" pitchFamily="34" charset="0"/>
              </a:rPr>
              <a:t>C. Transmit the other station’s call sign followed by your call sign</a:t>
            </a:r>
          </a:p>
          <a:p>
            <a:r>
              <a:rPr lang="en-US" b="0" i="0" u="none" strike="noStrike" baseline="0" dirty="0">
                <a:solidFill>
                  <a:prstClr val="black"/>
                </a:solidFill>
                <a:cs typeface="Arial" panose="020B0604020202020204" pitchFamily="34" charset="0"/>
              </a:rPr>
              <a:t>D. Transmit a signal report followed by your call sign</a:t>
            </a:r>
          </a:p>
          <a:p>
            <a:pPr algn="r"/>
            <a:r>
              <a:rPr lang="en-US" sz="1600" b="0" i="0" u="none" strike="noStrike" baseline="0" dirty="0">
                <a:solidFill>
                  <a:prstClr val="black"/>
                </a:solidFill>
                <a:cs typeface="Arial" panose="020B0604020202020204" pitchFamily="34" charset="0"/>
              </a:rPr>
              <a:t> T2A05 HRLM (6 - 7)</a:t>
            </a:r>
          </a:p>
        </p:txBody>
      </p:sp>
    </p:spTree>
    <p:extLst>
      <p:ext uri="{BB962C8B-B14F-4D97-AF65-F5344CB8AC3E}">
        <p14:creationId xmlns:p14="http://schemas.microsoft.com/office/powerpoint/2010/main" val="350380473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FD61-6BB3-4BC6-9CE4-7D65508E96AB}"/>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How should you respond to a station calling CQ?</a:t>
            </a:r>
          </a:p>
        </p:txBody>
      </p:sp>
      <p:sp>
        <p:nvSpPr>
          <p:cNvPr id="3" name="Text Placeholder 2">
            <a:extLst>
              <a:ext uri="{FF2B5EF4-FFF2-40B4-BE49-F238E27FC236}">
                <a16:creationId xmlns:a16="http://schemas.microsoft.com/office/drawing/2014/main" id="{7D1282AA-1602-48B1-AB89-698790C07E30}"/>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Transmit "CQ" followed by the other station’s call sign</a:t>
            </a:r>
          </a:p>
          <a:p>
            <a:r>
              <a:rPr lang="en-US" b="0" i="0" u="none" strike="noStrike" baseline="0" dirty="0">
                <a:solidFill>
                  <a:prstClr val="black"/>
                </a:solidFill>
                <a:cs typeface="Arial" panose="020B0604020202020204" pitchFamily="34" charset="0"/>
              </a:rPr>
              <a:t>B. Transmit your call sign followed by the other station’s call sign</a:t>
            </a:r>
          </a:p>
          <a:p>
            <a:r>
              <a:rPr lang="en-US" b="1" i="0" u="none" strike="noStrike" baseline="0" dirty="0">
                <a:solidFill>
                  <a:prstClr val="black"/>
                </a:solidFill>
                <a:cs typeface="Arial" panose="020B0604020202020204" pitchFamily="34" charset="0"/>
              </a:rPr>
              <a:t>C. Transmit the other station’s call sign followed by your call sign</a:t>
            </a:r>
          </a:p>
          <a:p>
            <a:r>
              <a:rPr lang="en-US" b="0" i="0" u="none" strike="noStrike" baseline="0" dirty="0">
                <a:solidFill>
                  <a:prstClr val="black"/>
                </a:solidFill>
                <a:cs typeface="Arial" panose="020B0604020202020204" pitchFamily="34" charset="0"/>
              </a:rPr>
              <a:t>D. Transmit a signal report followed by your call sign</a:t>
            </a:r>
          </a:p>
          <a:p>
            <a:pPr algn="r"/>
            <a:r>
              <a:rPr lang="en-US" sz="1600" b="0" i="0" u="none" strike="noStrike" baseline="0" dirty="0">
                <a:solidFill>
                  <a:prstClr val="black"/>
                </a:solidFill>
                <a:cs typeface="Arial" panose="020B0604020202020204" pitchFamily="34" charset="0"/>
              </a:rPr>
              <a:t> T2A05 HRLM (6 - 7)</a:t>
            </a:r>
          </a:p>
        </p:txBody>
      </p:sp>
    </p:spTree>
    <p:extLst>
      <p:ext uri="{BB962C8B-B14F-4D97-AF65-F5344CB8AC3E}">
        <p14:creationId xmlns:p14="http://schemas.microsoft.com/office/powerpoint/2010/main" val="205892535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8E39-9458-427B-AB46-961ED7CAFAE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guideline when choosing an operating frequency for calling CQ?</a:t>
            </a:r>
          </a:p>
        </p:txBody>
      </p:sp>
      <p:sp>
        <p:nvSpPr>
          <p:cNvPr id="3" name="Text Placeholder 2">
            <a:extLst>
              <a:ext uri="{FF2B5EF4-FFF2-40B4-BE49-F238E27FC236}">
                <a16:creationId xmlns:a16="http://schemas.microsoft.com/office/drawing/2014/main" id="{73A65BE9-BDE6-4F76-8684-78A1742AF30F}"/>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Listen first to be sure that no one else is using the frequency</a:t>
            </a:r>
          </a:p>
          <a:p>
            <a:r>
              <a:rPr lang="en-US" b="0" i="0" u="none" strike="noStrike" baseline="0" dirty="0">
                <a:solidFill>
                  <a:prstClr val="black"/>
                </a:solidFill>
                <a:cs typeface="Arial" panose="020B0604020202020204" pitchFamily="34" charset="0"/>
              </a:rPr>
              <a:t>B. Ask if the frequency is in use</a:t>
            </a:r>
          </a:p>
          <a:p>
            <a:r>
              <a:rPr lang="en-US" b="0" i="0" u="none" strike="noStrike" baseline="0" dirty="0">
                <a:solidFill>
                  <a:prstClr val="black"/>
                </a:solidFill>
                <a:cs typeface="Arial" panose="020B0604020202020204" pitchFamily="34" charset="0"/>
              </a:rPr>
              <a:t>C. Make sure you are in your assigned band</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T2A12 HRLM (6 - 7)</a:t>
            </a:r>
          </a:p>
        </p:txBody>
      </p:sp>
    </p:spTree>
    <p:extLst>
      <p:ext uri="{BB962C8B-B14F-4D97-AF65-F5344CB8AC3E}">
        <p14:creationId xmlns:p14="http://schemas.microsoft.com/office/powerpoint/2010/main" val="216411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Tropospheric scatter</a:t>
            </a:r>
          </a:p>
          <a:p>
            <a:r>
              <a:rPr lang="en-US" dirty="0" smtClean="0"/>
              <a:t>B. D layer refraction</a:t>
            </a:r>
          </a:p>
          <a:p>
            <a:r>
              <a:rPr lang="en-US" dirty="0" smtClean="0"/>
              <a:t>C. F2 layer refraction</a:t>
            </a:r>
          </a:p>
          <a:p>
            <a:r>
              <a:rPr lang="en-US" dirty="0" smtClean="0"/>
              <a:t>D. Faraday rotation</a:t>
            </a:r>
          </a:p>
          <a:p>
            <a:pPr lvl="1"/>
            <a:r>
              <a:rPr lang="en-US" dirty="0" smtClean="0"/>
              <a:t> T3C06 HRLM (4-3)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mode is responsible for allowing over-the-horizon VHF and UHF communications to ranges of approximately 300 miles on a regular basis?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68708027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8E39-9458-427B-AB46-961ED7CAFAE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guideline when choosing an operating frequency for calling CQ?</a:t>
            </a:r>
          </a:p>
        </p:txBody>
      </p:sp>
      <p:sp>
        <p:nvSpPr>
          <p:cNvPr id="3" name="Text Placeholder 2">
            <a:extLst>
              <a:ext uri="{FF2B5EF4-FFF2-40B4-BE49-F238E27FC236}">
                <a16:creationId xmlns:a16="http://schemas.microsoft.com/office/drawing/2014/main" id="{73A65BE9-BDE6-4F76-8684-78A1742AF30F}"/>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Listen first to be sure that no one else is using the frequency</a:t>
            </a:r>
          </a:p>
          <a:p>
            <a:r>
              <a:rPr lang="en-US" b="0" i="0" u="none" strike="noStrike" baseline="0" dirty="0">
                <a:solidFill>
                  <a:prstClr val="black"/>
                </a:solidFill>
                <a:cs typeface="Arial" panose="020B0604020202020204" pitchFamily="34" charset="0"/>
              </a:rPr>
              <a:t>B. Ask if the frequency is in use</a:t>
            </a:r>
          </a:p>
          <a:p>
            <a:r>
              <a:rPr lang="en-US" b="0" i="0" u="none" strike="noStrike" baseline="0" dirty="0">
                <a:solidFill>
                  <a:prstClr val="black"/>
                </a:solidFill>
                <a:cs typeface="Arial" panose="020B0604020202020204" pitchFamily="34" charset="0"/>
              </a:rPr>
              <a:t>C. Make sure you are in your assigned band</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 T2A12 HRLM (6 - 7)</a:t>
            </a:r>
          </a:p>
        </p:txBody>
      </p:sp>
    </p:spTree>
    <p:extLst>
      <p:ext uri="{BB962C8B-B14F-4D97-AF65-F5344CB8AC3E}">
        <p14:creationId xmlns:p14="http://schemas.microsoft.com/office/powerpoint/2010/main" val="319229345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BA9E-3793-45EC-B1CE-F420864F140E}"/>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Q signal indicates that you are receiving interference from other stations?</a:t>
            </a:r>
          </a:p>
        </p:txBody>
      </p:sp>
      <p:sp>
        <p:nvSpPr>
          <p:cNvPr id="3" name="Text Placeholder 2">
            <a:extLst>
              <a:ext uri="{FF2B5EF4-FFF2-40B4-BE49-F238E27FC236}">
                <a16:creationId xmlns:a16="http://schemas.microsoft.com/office/drawing/2014/main" id="{9616A262-F425-48CA-A956-A462DC86E40F}"/>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QRM</a:t>
            </a:r>
          </a:p>
          <a:p>
            <a:r>
              <a:rPr lang="en-US" b="0" i="0" u="none" strike="noStrike" baseline="0" dirty="0">
                <a:solidFill>
                  <a:srgbClr val="000000"/>
                </a:solidFill>
                <a:cs typeface="Arial" panose="020B0604020202020204" pitchFamily="34" charset="0"/>
              </a:rPr>
              <a:t>B. QRN</a:t>
            </a:r>
          </a:p>
          <a:p>
            <a:r>
              <a:rPr lang="en-US" b="0" i="0" u="none" strike="noStrike" baseline="0" dirty="0">
                <a:solidFill>
                  <a:srgbClr val="000000"/>
                </a:solidFill>
                <a:cs typeface="Arial" panose="020B0604020202020204" pitchFamily="34" charset="0"/>
              </a:rPr>
              <a:t>C. QTH</a:t>
            </a:r>
          </a:p>
          <a:p>
            <a:r>
              <a:rPr lang="en-US" b="0" i="0" u="none" strike="noStrike" baseline="0" dirty="0">
                <a:solidFill>
                  <a:srgbClr val="000000"/>
                </a:solidFill>
                <a:cs typeface="Arial" panose="020B0604020202020204" pitchFamily="34" charset="0"/>
              </a:rPr>
              <a:t>D. QSB</a:t>
            </a:r>
          </a:p>
          <a:p>
            <a:pPr algn="r"/>
            <a:r>
              <a:rPr lang="en-US" sz="1600" b="0" i="0" u="none" strike="noStrike" baseline="0" dirty="0">
                <a:solidFill>
                  <a:srgbClr val="000000"/>
                </a:solidFill>
                <a:cs typeface="Arial" panose="020B0604020202020204" pitchFamily="34" charset="0"/>
              </a:rPr>
              <a:t> T2B10 HRLM (6 - 7)</a:t>
            </a:r>
          </a:p>
        </p:txBody>
      </p:sp>
    </p:spTree>
    <p:extLst>
      <p:ext uri="{BB962C8B-B14F-4D97-AF65-F5344CB8AC3E}">
        <p14:creationId xmlns:p14="http://schemas.microsoft.com/office/powerpoint/2010/main" val="999732482"/>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BA9E-3793-45EC-B1CE-F420864F140E}"/>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Q signal indicates that you are receiving interference from other stations?</a:t>
            </a:r>
          </a:p>
        </p:txBody>
      </p:sp>
      <p:sp>
        <p:nvSpPr>
          <p:cNvPr id="3" name="Text Placeholder 2">
            <a:extLst>
              <a:ext uri="{FF2B5EF4-FFF2-40B4-BE49-F238E27FC236}">
                <a16:creationId xmlns:a16="http://schemas.microsoft.com/office/drawing/2014/main" id="{9616A262-F425-48CA-A956-A462DC86E40F}"/>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QRM</a:t>
            </a:r>
          </a:p>
          <a:p>
            <a:r>
              <a:rPr lang="en-US" b="0" i="0" u="none" strike="noStrike" baseline="0" dirty="0">
                <a:solidFill>
                  <a:srgbClr val="000000"/>
                </a:solidFill>
                <a:cs typeface="Arial" panose="020B0604020202020204" pitchFamily="34" charset="0"/>
              </a:rPr>
              <a:t>B. QRN</a:t>
            </a:r>
          </a:p>
          <a:p>
            <a:r>
              <a:rPr lang="en-US" b="0" i="0" u="none" strike="noStrike" baseline="0" dirty="0">
                <a:solidFill>
                  <a:srgbClr val="000000"/>
                </a:solidFill>
                <a:cs typeface="Arial" panose="020B0604020202020204" pitchFamily="34" charset="0"/>
              </a:rPr>
              <a:t>C. QTH</a:t>
            </a:r>
          </a:p>
          <a:p>
            <a:r>
              <a:rPr lang="en-US" b="0" i="0" u="none" strike="noStrike" baseline="0" dirty="0">
                <a:solidFill>
                  <a:srgbClr val="000000"/>
                </a:solidFill>
                <a:cs typeface="Arial" panose="020B0604020202020204" pitchFamily="34" charset="0"/>
              </a:rPr>
              <a:t>D. QSB</a:t>
            </a:r>
          </a:p>
          <a:p>
            <a:pPr algn="r"/>
            <a:r>
              <a:rPr lang="en-US" sz="1600" b="0" i="0" u="none" strike="noStrike" baseline="0" dirty="0">
                <a:solidFill>
                  <a:srgbClr val="000000"/>
                </a:solidFill>
                <a:cs typeface="Arial" panose="020B0604020202020204" pitchFamily="34" charset="0"/>
              </a:rPr>
              <a:t> T2B10 HRLM (6 - 7)</a:t>
            </a:r>
          </a:p>
        </p:txBody>
      </p:sp>
    </p:spTree>
    <p:extLst>
      <p:ext uri="{BB962C8B-B14F-4D97-AF65-F5344CB8AC3E}">
        <p14:creationId xmlns:p14="http://schemas.microsoft.com/office/powerpoint/2010/main" val="3459976741"/>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8171-EC14-4BCA-8159-2449ACF3A21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Q signal indicates that you are changing frequency?</a:t>
            </a:r>
          </a:p>
        </p:txBody>
      </p:sp>
      <p:sp>
        <p:nvSpPr>
          <p:cNvPr id="3" name="Text Placeholder 2">
            <a:extLst>
              <a:ext uri="{FF2B5EF4-FFF2-40B4-BE49-F238E27FC236}">
                <a16:creationId xmlns:a16="http://schemas.microsoft.com/office/drawing/2014/main" id="{FE035DBB-EB96-4EEF-A790-253E58388DE5}"/>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QRU</a:t>
            </a:r>
          </a:p>
          <a:p>
            <a:r>
              <a:rPr lang="en-US" b="0" i="0" u="none" strike="noStrike" baseline="0" dirty="0">
                <a:solidFill>
                  <a:srgbClr val="000000"/>
                </a:solidFill>
                <a:cs typeface="Arial" panose="020B0604020202020204" pitchFamily="34" charset="0"/>
              </a:rPr>
              <a:t>B. QSY</a:t>
            </a:r>
          </a:p>
          <a:p>
            <a:r>
              <a:rPr lang="en-US" b="0" i="0" u="none" strike="noStrike" baseline="0" dirty="0">
                <a:solidFill>
                  <a:srgbClr val="000000"/>
                </a:solidFill>
                <a:cs typeface="Arial" panose="020B0604020202020204" pitchFamily="34" charset="0"/>
              </a:rPr>
              <a:t>C. QSL</a:t>
            </a:r>
          </a:p>
          <a:p>
            <a:r>
              <a:rPr lang="en-US" b="0" i="0" u="none" strike="noStrike" baseline="0" dirty="0">
                <a:solidFill>
                  <a:srgbClr val="000000"/>
                </a:solidFill>
                <a:cs typeface="Arial" panose="020B0604020202020204" pitchFamily="34" charset="0"/>
              </a:rPr>
              <a:t>D. QRZ</a:t>
            </a:r>
          </a:p>
          <a:p>
            <a:pPr algn="r"/>
            <a:r>
              <a:rPr lang="en-US" sz="1600" b="0" i="0" u="none" strike="noStrike" baseline="0" dirty="0">
                <a:solidFill>
                  <a:srgbClr val="000000"/>
                </a:solidFill>
                <a:cs typeface="Arial" panose="020B0604020202020204" pitchFamily="34" charset="0"/>
              </a:rPr>
              <a:t> T2B11 HRLM (6 - 7)</a:t>
            </a:r>
          </a:p>
        </p:txBody>
      </p:sp>
    </p:spTree>
    <p:extLst>
      <p:ext uri="{BB962C8B-B14F-4D97-AF65-F5344CB8AC3E}">
        <p14:creationId xmlns:p14="http://schemas.microsoft.com/office/powerpoint/2010/main" val="32587515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8171-EC14-4BCA-8159-2449ACF3A21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Q signal indicates that you are changing frequency?</a:t>
            </a:r>
          </a:p>
        </p:txBody>
      </p:sp>
      <p:sp>
        <p:nvSpPr>
          <p:cNvPr id="3" name="Text Placeholder 2">
            <a:extLst>
              <a:ext uri="{FF2B5EF4-FFF2-40B4-BE49-F238E27FC236}">
                <a16:creationId xmlns:a16="http://schemas.microsoft.com/office/drawing/2014/main" id="{FE035DBB-EB96-4EEF-A790-253E58388DE5}"/>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QRU</a:t>
            </a:r>
          </a:p>
          <a:p>
            <a:r>
              <a:rPr lang="en-US" b="1" i="0" u="none" strike="noStrike" baseline="0" dirty="0">
                <a:solidFill>
                  <a:srgbClr val="000000"/>
                </a:solidFill>
                <a:cs typeface="Arial" panose="020B0604020202020204" pitchFamily="34" charset="0"/>
              </a:rPr>
              <a:t>B. QSY</a:t>
            </a:r>
          </a:p>
          <a:p>
            <a:r>
              <a:rPr lang="en-US" b="0" i="0" u="none" strike="noStrike" baseline="0" dirty="0">
                <a:solidFill>
                  <a:srgbClr val="000000"/>
                </a:solidFill>
                <a:cs typeface="Arial" panose="020B0604020202020204" pitchFamily="34" charset="0"/>
              </a:rPr>
              <a:t>C. QSL</a:t>
            </a:r>
          </a:p>
          <a:p>
            <a:r>
              <a:rPr lang="en-US" b="0" i="0" u="none" strike="noStrike" baseline="0" dirty="0">
                <a:solidFill>
                  <a:srgbClr val="000000"/>
                </a:solidFill>
                <a:cs typeface="Arial" panose="020B0604020202020204" pitchFamily="34" charset="0"/>
              </a:rPr>
              <a:t>D. QRZ</a:t>
            </a:r>
          </a:p>
          <a:p>
            <a:pPr algn="r"/>
            <a:r>
              <a:rPr lang="en-US" sz="1600" b="0" i="0" u="none" strike="noStrike" baseline="0" dirty="0">
                <a:solidFill>
                  <a:srgbClr val="000000"/>
                </a:solidFill>
                <a:cs typeface="Arial" panose="020B0604020202020204" pitchFamily="34" charset="0"/>
              </a:rPr>
              <a:t> T2B11 HRLM (6 - 7)</a:t>
            </a:r>
          </a:p>
        </p:txBody>
      </p:sp>
    </p:spTree>
    <p:extLst>
      <p:ext uri="{BB962C8B-B14F-4D97-AF65-F5344CB8AC3E}">
        <p14:creationId xmlns:p14="http://schemas.microsoft.com/office/powerpoint/2010/main" val="3838858431"/>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5724-32C8-41E2-B404-1E2902612076}"/>
              </a:ext>
            </a:extLst>
          </p:cNvPr>
          <p:cNvSpPr>
            <a:spLocks noGrp="1"/>
          </p:cNvSpPr>
          <p:nvPr>
            <p:ph type="title"/>
          </p:nvPr>
        </p:nvSpPr>
        <p:spPr/>
        <p:txBody>
          <a:bodyPr/>
          <a:lstStyle/>
          <a:p>
            <a:r>
              <a:rPr lang="en-US" b="0" i="0" u="none" strike="noStrike" baseline="0" dirty="0">
                <a:solidFill>
                  <a:prstClr val="black"/>
                </a:solidFill>
              </a:rPr>
              <a:t>What is a grid locator?</a:t>
            </a:r>
          </a:p>
        </p:txBody>
      </p:sp>
      <p:sp>
        <p:nvSpPr>
          <p:cNvPr id="3" name="Text Placeholder 2">
            <a:extLst>
              <a:ext uri="{FF2B5EF4-FFF2-40B4-BE49-F238E27FC236}">
                <a16:creationId xmlns:a16="http://schemas.microsoft.com/office/drawing/2014/main" id="{0AAC41B1-1DF8-4F6F-ABEF-5AAAFB2C58A6}"/>
              </a:ext>
            </a:extLst>
          </p:cNvPr>
          <p:cNvSpPr>
            <a:spLocks noGrp="1"/>
          </p:cNvSpPr>
          <p:nvPr>
            <p:ph type="body" idx="1"/>
          </p:nvPr>
        </p:nvSpPr>
        <p:spPr/>
        <p:txBody>
          <a:bodyPr/>
          <a:lstStyle/>
          <a:p>
            <a:r>
              <a:rPr lang="en-US" b="0" i="0" u="none" strike="noStrike" baseline="0" dirty="0">
                <a:solidFill>
                  <a:prstClr val="black"/>
                </a:solidFill>
              </a:rPr>
              <a:t>A. A letter-number designator assigned to a geographic location</a:t>
            </a:r>
          </a:p>
          <a:p>
            <a:r>
              <a:rPr lang="en-US" b="0" i="0" u="none" strike="noStrike" baseline="0" dirty="0">
                <a:solidFill>
                  <a:prstClr val="black"/>
                </a:solidFill>
              </a:rPr>
              <a:t>B. A letter-number designator assigned to an azimuth and elevation</a:t>
            </a:r>
          </a:p>
          <a:p>
            <a:r>
              <a:rPr lang="en-US" b="0" i="0" u="none" strike="noStrike" baseline="0" dirty="0">
                <a:solidFill>
                  <a:prstClr val="black"/>
                </a:solidFill>
              </a:rPr>
              <a:t>C. An instrument for neutralizing a final amplifier</a:t>
            </a:r>
          </a:p>
          <a:p>
            <a:r>
              <a:rPr lang="en-US" b="0" i="0" u="none" strike="noStrike" baseline="0" dirty="0">
                <a:solidFill>
                  <a:prstClr val="black"/>
                </a:solidFill>
              </a:rPr>
              <a:t>D. An instrument for radio direction finding</a:t>
            </a:r>
          </a:p>
          <a:p>
            <a:pPr algn="r"/>
            <a:r>
              <a:rPr lang="en-US" sz="1600" b="0" i="0" u="none" strike="noStrike" baseline="0" dirty="0">
                <a:solidFill>
                  <a:prstClr val="black"/>
                </a:solidFill>
              </a:rPr>
              <a:t> T8C05 HRLM (6 - 8)</a:t>
            </a:r>
          </a:p>
        </p:txBody>
      </p:sp>
    </p:spTree>
    <p:extLst>
      <p:ext uri="{BB962C8B-B14F-4D97-AF65-F5344CB8AC3E}">
        <p14:creationId xmlns:p14="http://schemas.microsoft.com/office/powerpoint/2010/main" val="1552840979"/>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4138-AED2-4280-B4E1-F585036FA9DD}"/>
              </a:ext>
            </a:extLst>
          </p:cNvPr>
          <p:cNvSpPr>
            <a:spLocks noGrp="1"/>
          </p:cNvSpPr>
          <p:nvPr>
            <p:ph type="title"/>
          </p:nvPr>
        </p:nvSpPr>
        <p:spPr/>
        <p:txBody>
          <a:bodyPr/>
          <a:lstStyle/>
          <a:p>
            <a:r>
              <a:rPr lang="en-US" b="0" i="0" u="none" strike="noStrike" baseline="0" dirty="0">
                <a:solidFill>
                  <a:prstClr val="black"/>
                </a:solidFill>
              </a:rPr>
              <a:t>What is a grid locator?</a:t>
            </a:r>
          </a:p>
        </p:txBody>
      </p:sp>
      <p:sp>
        <p:nvSpPr>
          <p:cNvPr id="3" name="Text Placeholder 2">
            <a:extLst>
              <a:ext uri="{FF2B5EF4-FFF2-40B4-BE49-F238E27FC236}">
                <a16:creationId xmlns:a16="http://schemas.microsoft.com/office/drawing/2014/main" id="{E6F87B2F-1CC2-4A1A-B73E-6DF4132676F0}"/>
              </a:ext>
            </a:extLst>
          </p:cNvPr>
          <p:cNvSpPr>
            <a:spLocks noGrp="1"/>
          </p:cNvSpPr>
          <p:nvPr>
            <p:ph type="body" idx="1"/>
          </p:nvPr>
        </p:nvSpPr>
        <p:spPr/>
        <p:txBody>
          <a:bodyPr/>
          <a:lstStyle/>
          <a:p>
            <a:r>
              <a:rPr lang="en-US" b="1" i="0" u="none" strike="noStrike" baseline="0" dirty="0">
                <a:solidFill>
                  <a:prstClr val="black"/>
                </a:solidFill>
              </a:rPr>
              <a:t>A. A letter-number designator assigned to a geographic location</a:t>
            </a:r>
          </a:p>
          <a:p>
            <a:r>
              <a:rPr lang="en-US" b="0" i="0" u="none" strike="noStrike" baseline="0" dirty="0">
                <a:solidFill>
                  <a:prstClr val="black"/>
                </a:solidFill>
              </a:rPr>
              <a:t>B. A letter-number designator assigned to an azimuth and elevation</a:t>
            </a:r>
          </a:p>
          <a:p>
            <a:r>
              <a:rPr lang="en-US" b="0" i="0" u="none" strike="noStrike" baseline="0" dirty="0">
                <a:solidFill>
                  <a:prstClr val="black"/>
                </a:solidFill>
              </a:rPr>
              <a:t>C. An instrument for neutralizing a final amplifier</a:t>
            </a:r>
          </a:p>
          <a:p>
            <a:r>
              <a:rPr lang="en-US" b="0" i="0" u="none" strike="noStrike" baseline="0" dirty="0">
                <a:solidFill>
                  <a:prstClr val="black"/>
                </a:solidFill>
              </a:rPr>
              <a:t>D. An instrument for radio direction finding</a:t>
            </a:r>
          </a:p>
          <a:p>
            <a:pPr algn="r"/>
            <a:r>
              <a:rPr lang="fr-FR" sz="1600" b="0" i="0" u="none" strike="noStrike" baseline="0" dirty="0" smtClean="0">
                <a:solidFill>
                  <a:prstClr val="black"/>
                </a:solidFill>
              </a:rPr>
              <a:t>T8C05 </a:t>
            </a:r>
            <a:r>
              <a:rPr lang="fr-FR" sz="1600" b="0" i="0" u="none" strike="noStrike" baseline="0" dirty="0">
                <a:solidFill>
                  <a:prstClr val="black"/>
                </a:solidFill>
              </a:rPr>
              <a:t>HRLM (6 - 8)</a:t>
            </a:r>
          </a:p>
        </p:txBody>
      </p:sp>
    </p:spTree>
    <p:extLst>
      <p:ext uri="{BB962C8B-B14F-4D97-AF65-F5344CB8AC3E}">
        <p14:creationId xmlns:p14="http://schemas.microsoft.com/office/powerpoint/2010/main" val="3232865672"/>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BE32-82F1-4203-9337-29E9B315734F}"/>
              </a:ext>
            </a:extLst>
          </p:cNvPr>
          <p:cNvSpPr>
            <a:spLocks noGrp="1"/>
          </p:cNvSpPr>
          <p:nvPr>
            <p:ph type="title"/>
          </p:nvPr>
        </p:nvSpPr>
        <p:spPr/>
        <p:txBody>
          <a:bodyPr/>
          <a:lstStyle/>
          <a:p>
            <a:r>
              <a:rPr lang="en-US" b="0" i="0" u="none" strike="noStrike" baseline="0" dirty="0">
                <a:solidFill>
                  <a:prstClr val="black"/>
                </a:solidFill>
              </a:rPr>
              <a:t>What operating activity involves contacting as many stations as possible during a specified period?</a:t>
            </a:r>
          </a:p>
        </p:txBody>
      </p:sp>
      <p:sp>
        <p:nvSpPr>
          <p:cNvPr id="3" name="Text Placeholder 2">
            <a:extLst>
              <a:ext uri="{FF2B5EF4-FFF2-40B4-BE49-F238E27FC236}">
                <a16:creationId xmlns:a16="http://schemas.microsoft.com/office/drawing/2014/main" id="{B243F3C4-2FB0-48C1-89CE-286983572177}"/>
              </a:ext>
            </a:extLst>
          </p:cNvPr>
          <p:cNvSpPr>
            <a:spLocks noGrp="1"/>
          </p:cNvSpPr>
          <p:nvPr>
            <p:ph type="body" idx="1"/>
          </p:nvPr>
        </p:nvSpPr>
        <p:spPr/>
        <p:txBody>
          <a:bodyPr/>
          <a:lstStyle/>
          <a:p>
            <a:r>
              <a:rPr lang="en-US" b="0" i="0" u="none" strike="noStrike" baseline="0" dirty="0">
                <a:solidFill>
                  <a:prstClr val="black"/>
                </a:solidFill>
              </a:rPr>
              <a:t>A. Contesting</a:t>
            </a:r>
          </a:p>
          <a:p>
            <a:r>
              <a:rPr lang="en-US" b="0" i="0" u="none" strike="noStrike" baseline="0" dirty="0">
                <a:solidFill>
                  <a:prstClr val="black"/>
                </a:solidFill>
              </a:rPr>
              <a:t>B. Net operations</a:t>
            </a:r>
          </a:p>
          <a:p>
            <a:r>
              <a:rPr lang="en-US" b="0" i="0" u="none" strike="noStrike" baseline="0" dirty="0">
                <a:solidFill>
                  <a:prstClr val="black"/>
                </a:solidFill>
              </a:rPr>
              <a:t>C. Public service events</a:t>
            </a:r>
          </a:p>
          <a:p>
            <a:r>
              <a:rPr lang="en-US" b="0" i="0" u="none" strike="noStrike" baseline="0" dirty="0">
                <a:solidFill>
                  <a:prstClr val="black"/>
                </a:solidFill>
              </a:rPr>
              <a:t>D. Simulated emergency exercises</a:t>
            </a:r>
          </a:p>
          <a:p>
            <a:pPr algn="r"/>
            <a:r>
              <a:rPr lang="en-US" sz="1600" b="0" i="0" u="none" strike="noStrike" baseline="0" dirty="0">
                <a:solidFill>
                  <a:prstClr val="black"/>
                </a:solidFill>
              </a:rPr>
              <a:t> T8C03 HRLM (6 - 9)</a:t>
            </a:r>
          </a:p>
        </p:txBody>
      </p:sp>
    </p:spTree>
    <p:extLst>
      <p:ext uri="{BB962C8B-B14F-4D97-AF65-F5344CB8AC3E}">
        <p14:creationId xmlns:p14="http://schemas.microsoft.com/office/powerpoint/2010/main" val="2848170541"/>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E7D6-285D-428B-AF68-5A68C927A536}"/>
              </a:ext>
            </a:extLst>
          </p:cNvPr>
          <p:cNvSpPr>
            <a:spLocks noGrp="1"/>
          </p:cNvSpPr>
          <p:nvPr>
            <p:ph type="title"/>
          </p:nvPr>
        </p:nvSpPr>
        <p:spPr/>
        <p:txBody>
          <a:bodyPr/>
          <a:lstStyle/>
          <a:p>
            <a:r>
              <a:rPr lang="en-US" b="0" i="0" u="none" strike="noStrike" baseline="0" dirty="0">
                <a:solidFill>
                  <a:prstClr val="black"/>
                </a:solidFill>
              </a:rPr>
              <a:t>What operating activity involves contacting as many stations as possible during a specified period?</a:t>
            </a:r>
          </a:p>
        </p:txBody>
      </p:sp>
      <p:sp>
        <p:nvSpPr>
          <p:cNvPr id="3" name="Text Placeholder 2">
            <a:extLst>
              <a:ext uri="{FF2B5EF4-FFF2-40B4-BE49-F238E27FC236}">
                <a16:creationId xmlns:a16="http://schemas.microsoft.com/office/drawing/2014/main" id="{EE6C68DA-E252-4F77-A599-35964D16B2BC}"/>
              </a:ext>
            </a:extLst>
          </p:cNvPr>
          <p:cNvSpPr>
            <a:spLocks noGrp="1"/>
          </p:cNvSpPr>
          <p:nvPr>
            <p:ph type="body" idx="1"/>
          </p:nvPr>
        </p:nvSpPr>
        <p:spPr/>
        <p:txBody>
          <a:bodyPr/>
          <a:lstStyle/>
          <a:p>
            <a:r>
              <a:rPr lang="en-US" b="1" i="0" u="none" strike="noStrike" baseline="0" dirty="0">
                <a:solidFill>
                  <a:prstClr val="black"/>
                </a:solidFill>
              </a:rPr>
              <a:t>A. Contesting</a:t>
            </a:r>
          </a:p>
          <a:p>
            <a:r>
              <a:rPr lang="en-US" b="0" i="0" u="none" strike="noStrike" baseline="0" dirty="0">
                <a:solidFill>
                  <a:prstClr val="black"/>
                </a:solidFill>
              </a:rPr>
              <a:t>B. Net operations</a:t>
            </a:r>
          </a:p>
          <a:p>
            <a:r>
              <a:rPr lang="en-US" b="0" i="0" u="none" strike="noStrike" baseline="0" dirty="0">
                <a:solidFill>
                  <a:prstClr val="black"/>
                </a:solidFill>
              </a:rPr>
              <a:t>C. Public service events</a:t>
            </a:r>
          </a:p>
          <a:p>
            <a:r>
              <a:rPr lang="en-US" b="0" i="0" u="none" strike="noStrike" baseline="0" dirty="0">
                <a:solidFill>
                  <a:prstClr val="black"/>
                </a:solidFill>
              </a:rPr>
              <a:t>D. Simulated emergency exercises</a:t>
            </a:r>
          </a:p>
          <a:p>
            <a:pPr algn="r"/>
            <a:r>
              <a:rPr lang="fr-FR" sz="1600" b="0" i="0" u="none" strike="noStrike" baseline="0" dirty="0" smtClean="0">
                <a:solidFill>
                  <a:prstClr val="black"/>
                </a:solidFill>
              </a:rPr>
              <a:t>T8C03 </a:t>
            </a:r>
            <a:r>
              <a:rPr lang="fr-FR" sz="1600" b="0" i="0" u="none" strike="noStrike" baseline="0" dirty="0">
                <a:solidFill>
                  <a:prstClr val="black"/>
                </a:solidFill>
              </a:rPr>
              <a:t>HRLM (6 - 9)</a:t>
            </a:r>
          </a:p>
        </p:txBody>
      </p:sp>
    </p:spTree>
    <p:extLst>
      <p:ext uri="{BB962C8B-B14F-4D97-AF65-F5344CB8AC3E}">
        <p14:creationId xmlns:p14="http://schemas.microsoft.com/office/powerpoint/2010/main" val="309204164"/>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A5EF-FA58-4E8B-8888-96F6DE1B93D5}"/>
              </a:ext>
            </a:extLst>
          </p:cNvPr>
          <p:cNvSpPr>
            <a:spLocks noGrp="1"/>
          </p:cNvSpPr>
          <p:nvPr>
            <p:ph type="title"/>
          </p:nvPr>
        </p:nvSpPr>
        <p:spPr/>
        <p:txBody>
          <a:bodyPr/>
          <a:lstStyle/>
          <a:p>
            <a:r>
              <a:rPr lang="en-US" b="0" i="0" u="none" strike="noStrike" baseline="0" dirty="0">
                <a:solidFill>
                  <a:prstClr val="black"/>
                </a:solidFill>
              </a:rPr>
              <a:t>Which of the following is good procedure when contacting another station in a radio contest?</a:t>
            </a:r>
          </a:p>
        </p:txBody>
      </p:sp>
      <p:sp>
        <p:nvSpPr>
          <p:cNvPr id="3" name="Text Placeholder 2">
            <a:extLst>
              <a:ext uri="{FF2B5EF4-FFF2-40B4-BE49-F238E27FC236}">
                <a16:creationId xmlns:a16="http://schemas.microsoft.com/office/drawing/2014/main" id="{CF107FEE-020E-45DE-B10D-6EA00079CCFF}"/>
              </a:ext>
            </a:extLst>
          </p:cNvPr>
          <p:cNvSpPr>
            <a:spLocks noGrp="1"/>
          </p:cNvSpPr>
          <p:nvPr>
            <p:ph type="body" idx="1"/>
          </p:nvPr>
        </p:nvSpPr>
        <p:spPr/>
        <p:txBody>
          <a:bodyPr/>
          <a:lstStyle/>
          <a:p>
            <a:r>
              <a:rPr lang="en-US" b="0" i="0" u="none" strike="noStrike" baseline="0" dirty="0">
                <a:solidFill>
                  <a:prstClr val="black"/>
                </a:solidFill>
              </a:rPr>
              <a:t>A. Sign only the last two letters of your call if there are many other stations calling</a:t>
            </a:r>
          </a:p>
          <a:p>
            <a:r>
              <a:rPr lang="en-US" b="0" i="0" u="none" strike="noStrike" baseline="0" dirty="0">
                <a:solidFill>
                  <a:prstClr val="black"/>
                </a:solidFill>
              </a:rPr>
              <a:t>B. Contact the station twice to be sure that you are in his log</a:t>
            </a:r>
          </a:p>
          <a:p>
            <a:r>
              <a:rPr lang="en-US" b="0" i="0" u="none" strike="noStrike" baseline="0" dirty="0">
                <a:solidFill>
                  <a:prstClr val="black"/>
                </a:solidFill>
              </a:rPr>
              <a:t>C. Send only the minimum information needed for proper identification and the contest exchange</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T8C04 HRLM (6 - 9)</a:t>
            </a:r>
          </a:p>
        </p:txBody>
      </p:sp>
    </p:spTree>
    <p:extLst>
      <p:ext uri="{BB962C8B-B14F-4D97-AF65-F5344CB8AC3E}">
        <p14:creationId xmlns:p14="http://schemas.microsoft.com/office/powerpoint/2010/main" val="2131613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Tropospheric scatter</a:t>
            </a:r>
          </a:p>
          <a:p>
            <a:r>
              <a:rPr lang="en-US" dirty="0" smtClean="0"/>
              <a:t>B. D layer refraction</a:t>
            </a:r>
          </a:p>
          <a:p>
            <a:r>
              <a:rPr lang="en-US" dirty="0" smtClean="0"/>
              <a:t>C. F2 layer refraction</a:t>
            </a:r>
          </a:p>
          <a:p>
            <a:r>
              <a:rPr lang="en-US" dirty="0" smtClean="0"/>
              <a:t>D. Faraday rotation</a:t>
            </a:r>
          </a:p>
          <a:p>
            <a:pPr lvl="1"/>
            <a:r>
              <a:rPr lang="en-US" dirty="0" smtClean="0"/>
              <a:t> T3C06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mode is responsible for allowing over-the-horizon VHF and UHF communications to ranges of approximately 300 miles on a regular basis?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397073412"/>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B2E-5632-4766-A1DF-808BCA3C3DBE}"/>
              </a:ext>
            </a:extLst>
          </p:cNvPr>
          <p:cNvSpPr>
            <a:spLocks noGrp="1"/>
          </p:cNvSpPr>
          <p:nvPr>
            <p:ph type="title"/>
          </p:nvPr>
        </p:nvSpPr>
        <p:spPr/>
        <p:txBody>
          <a:bodyPr/>
          <a:lstStyle/>
          <a:p>
            <a:r>
              <a:rPr lang="en-US" b="0" i="0" u="none" strike="noStrike" baseline="0" dirty="0">
                <a:solidFill>
                  <a:prstClr val="black"/>
                </a:solidFill>
              </a:rPr>
              <a:t>Which of the following is good procedure when contacting another station in a radio contest?</a:t>
            </a:r>
          </a:p>
        </p:txBody>
      </p:sp>
      <p:sp>
        <p:nvSpPr>
          <p:cNvPr id="3" name="Text Placeholder 2">
            <a:extLst>
              <a:ext uri="{FF2B5EF4-FFF2-40B4-BE49-F238E27FC236}">
                <a16:creationId xmlns:a16="http://schemas.microsoft.com/office/drawing/2014/main" id="{5A6AEF58-8F8A-4DC9-AC0A-BF25D762FE06}"/>
              </a:ext>
            </a:extLst>
          </p:cNvPr>
          <p:cNvSpPr>
            <a:spLocks noGrp="1"/>
          </p:cNvSpPr>
          <p:nvPr>
            <p:ph type="body" idx="1"/>
          </p:nvPr>
        </p:nvSpPr>
        <p:spPr/>
        <p:txBody>
          <a:bodyPr/>
          <a:lstStyle/>
          <a:p>
            <a:r>
              <a:rPr lang="en-US" b="0" i="0" u="none" strike="noStrike" baseline="0" dirty="0">
                <a:solidFill>
                  <a:prstClr val="black"/>
                </a:solidFill>
              </a:rPr>
              <a:t>A. Sign only the last two letters of your call if there are many other stations calling</a:t>
            </a:r>
          </a:p>
          <a:p>
            <a:r>
              <a:rPr lang="en-US" b="0" i="0" u="none" strike="noStrike" baseline="0" dirty="0">
                <a:solidFill>
                  <a:prstClr val="black"/>
                </a:solidFill>
              </a:rPr>
              <a:t>B. Contact the station twice to be sure that you are in his log</a:t>
            </a:r>
          </a:p>
          <a:p>
            <a:r>
              <a:rPr lang="en-US" b="1" i="0" u="none" strike="noStrike" baseline="0" dirty="0">
                <a:solidFill>
                  <a:prstClr val="black"/>
                </a:solidFill>
              </a:rPr>
              <a:t>C. Send only the minimum information needed for proper identification and the contest exchange</a:t>
            </a:r>
          </a:p>
          <a:p>
            <a:r>
              <a:rPr lang="en-US" b="0" i="0" u="none" strike="noStrike" baseline="0" dirty="0">
                <a:solidFill>
                  <a:prstClr val="black"/>
                </a:solidFill>
              </a:rPr>
              <a:t>D. All of these choices are correct</a:t>
            </a:r>
          </a:p>
          <a:p>
            <a:pPr algn="r"/>
            <a:r>
              <a:rPr lang="de-DE" sz="1600" b="0" i="0" u="none" strike="noStrike" baseline="0" dirty="0" smtClean="0">
                <a:solidFill>
                  <a:prstClr val="black"/>
                </a:solidFill>
              </a:rPr>
              <a:t>T8C04 </a:t>
            </a:r>
            <a:r>
              <a:rPr lang="de-DE" sz="1600" b="0" i="0" u="none" strike="noStrike" baseline="0" dirty="0">
                <a:solidFill>
                  <a:prstClr val="black"/>
                </a:solidFill>
              </a:rPr>
              <a:t>HRLM (6 - 9)</a:t>
            </a:r>
          </a:p>
        </p:txBody>
      </p:sp>
    </p:spTree>
    <p:extLst>
      <p:ext uri="{BB962C8B-B14F-4D97-AF65-F5344CB8AC3E}">
        <p14:creationId xmlns:p14="http://schemas.microsoft.com/office/powerpoint/2010/main" val="913997551"/>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951B-38D5-422C-B219-608F3CA868B6}"/>
              </a:ext>
            </a:extLst>
          </p:cNvPr>
          <p:cNvSpPr>
            <a:spLocks noGrp="1"/>
          </p:cNvSpPr>
          <p:nvPr>
            <p:ph type="title"/>
          </p:nvPr>
        </p:nvSpPr>
        <p:spPr/>
        <p:txBody>
          <a:bodyPr/>
          <a:lstStyle/>
          <a:p>
            <a:r>
              <a:rPr lang="en-US" b="0" i="0" u="none" strike="noStrike" baseline="0" dirty="0">
                <a:solidFill>
                  <a:prstClr val="black"/>
                </a:solidFill>
              </a:rPr>
              <a:t>What type of transmission is indicated by the term "NTSC?"</a:t>
            </a:r>
          </a:p>
        </p:txBody>
      </p:sp>
      <p:sp>
        <p:nvSpPr>
          <p:cNvPr id="3" name="Text Placeholder 2">
            <a:extLst>
              <a:ext uri="{FF2B5EF4-FFF2-40B4-BE49-F238E27FC236}">
                <a16:creationId xmlns:a16="http://schemas.microsoft.com/office/drawing/2014/main" id="{9A429516-DE0F-4477-BDDD-A4048104F6AC}"/>
              </a:ext>
            </a:extLst>
          </p:cNvPr>
          <p:cNvSpPr>
            <a:spLocks noGrp="1"/>
          </p:cNvSpPr>
          <p:nvPr>
            <p:ph type="body" idx="1"/>
          </p:nvPr>
        </p:nvSpPr>
        <p:spPr/>
        <p:txBody>
          <a:bodyPr/>
          <a:lstStyle/>
          <a:p>
            <a:r>
              <a:rPr lang="en-US" b="0" i="0" u="none" strike="noStrike" baseline="0" dirty="0">
                <a:solidFill>
                  <a:prstClr val="black"/>
                </a:solidFill>
              </a:rPr>
              <a:t>A. A Normal Transmission mode in Static Circuit</a:t>
            </a:r>
          </a:p>
          <a:p>
            <a:r>
              <a:rPr lang="en-US" b="0" i="0" u="none" strike="noStrike" baseline="0" dirty="0">
                <a:solidFill>
                  <a:prstClr val="black"/>
                </a:solidFill>
              </a:rPr>
              <a:t>B. A special mode for earth satellite uplink</a:t>
            </a:r>
          </a:p>
          <a:p>
            <a:r>
              <a:rPr lang="en-US" b="0" i="0" u="none" strike="noStrike" baseline="0" dirty="0">
                <a:solidFill>
                  <a:prstClr val="black"/>
                </a:solidFill>
              </a:rPr>
              <a:t>C. An analog fast scan color TV signal</a:t>
            </a:r>
          </a:p>
          <a:p>
            <a:r>
              <a:rPr lang="en-US" b="0" i="0" u="none" strike="noStrike" baseline="0" dirty="0">
                <a:solidFill>
                  <a:prstClr val="black"/>
                </a:solidFill>
              </a:rPr>
              <a:t>D. A frame compression scheme for TV signals</a:t>
            </a:r>
          </a:p>
          <a:p>
            <a:pPr algn="r"/>
            <a:r>
              <a:rPr lang="en-US" b="0" i="0" u="none" strike="noStrike" baseline="0" dirty="0">
                <a:solidFill>
                  <a:prstClr val="black"/>
                </a:solidFill>
              </a:rPr>
              <a:t> </a:t>
            </a:r>
            <a:r>
              <a:rPr lang="en-US" sz="1600" b="0" i="0" u="none" strike="noStrike" baseline="0" dirty="0">
                <a:solidFill>
                  <a:prstClr val="black"/>
                </a:solidFill>
              </a:rPr>
              <a:t>T8D04 HRLM (6 - 10)</a:t>
            </a:r>
          </a:p>
        </p:txBody>
      </p:sp>
    </p:spTree>
    <p:extLst>
      <p:ext uri="{BB962C8B-B14F-4D97-AF65-F5344CB8AC3E}">
        <p14:creationId xmlns:p14="http://schemas.microsoft.com/office/powerpoint/2010/main" val="364469681"/>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951B-38D5-422C-B219-608F3CA868B6}"/>
              </a:ext>
            </a:extLst>
          </p:cNvPr>
          <p:cNvSpPr>
            <a:spLocks noGrp="1"/>
          </p:cNvSpPr>
          <p:nvPr>
            <p:ph type="title"/>
          </p:nvPr>
        </p:nvSpPr>
        <p:spPr/>
        <p:txBody>
          <a:bodyPr/>
          <a:lstStyle/>
          <a:p>
            <a:r>
              <a:rPr lang="en-US" b="0" i="0" u="none" strike="noStrike" baseline="0" dirty="0">
                <a:solidFill>
                  <a:prstClr val="black"/>
                </a:solidFill>
              </a:rPr>
              <a:t>What type of transmission is indicated by the term "NTSC?"</a:t>
            </a:r>
          </a:p>
        </p:txBody>
      </p:sp>
      <p:sp>
        <p:nvSpPr>
          <p:cNvPr id="3" name="Text Placeholder 2">
            <a:extLst>
              <a:ext uri="{FF2B5EF4-FFF2-40B4-BE49-F238E27FC236}">
                <a16:creationId xmlns:a16="http://schemas.microsoft.com/office/drawing/2014/main" id="{9A429516-DE0F-4477-BDDD-A4048104F6AC}"/>
              </a:ext>
            </a:extLst>
          </p:cNvPr>
          <p:cNvSpPr>
            <a:spLocks noGrp="1"/>
          </p:cNvSpPr>
          <p:nvPr>
            <p:ph type="body" idx="1"/>
          </p:nvPr>
        </p:nvSpPr>
        <p:spPr/>
        <p:txBody>
          <a:bodyPr/>
          <a:lstStyle/>
          <a:p>
            <a:r>
              <a:rPr lang="en-US" b="0" i="0" u="none" strike="noStrike" baseline="0" dirty="0">
                <a:solidFill>
                  <a:prstClr val="black"/>
                </a:solidFill>
              </a:rPr>
              <a:t>A. A Normal Transmission mode in Static Circuit</a:t>
            </a:r>
          </a:p>
          <a:p>
            <a:r>
              <a:rPr lang="en-US" b="0" i="0" u="none" strike="noStrike" baseline="0" dirty="0">
                <a:solidFill>
                  <a:prstClr val="black"/>
                </a:solidFill>
              </a:rPr>
              <a:t>B. A special mode for earth satellite uplink</a:t>
            </a:r>
          </a:p>
          <a:p>
            <a:r>
              <a:rPr lang="en-US" b="1" i="0" u="none" strike="noStrike" baseline="0" dirty="0">
                <a:solidFill>
                  <a:prstClr val="black"/>
                </a:solidFill>
              </a:rPr>
              <a:t>C. An analog fast scan color TV signal</a:t>
            </a:r>
          </a:p>
          <a:p>
            <a:r>
              <a:rPr lang="en-US" b="0" i="0" u="none" strike="noStrike" baseline="0" dirty="0">
                <a:solidFill>
                  <a:prstClr val="black"/>
                </a:solidFill>
              </a:rPr>
              <a:t>D. A frame compression scheme for TV signals</a:t>
            </a:r>
          </a:p>
          <a:p>
            <a:pPr algn="r"/>
            <a:r>
              <a:rPr lang="en-US" b="0" i="0" u="none" strike="noStrike" baseline="0" dirty="0">
                <a:solidFill>
                  <a:prstClr val="black"/>
                </a:solidFill>
              </a:rPr>
              <a:t> </a:t>
            </a:r>
            <a:r>
              <a:rPr lang="en-US" sz="1600" b="0" i="0" u="none" strike="noStrike" baseline="0" dirty="0">
                <a:solidFill>
                  <a:prstClr val="black"/>
                </a:solidFill>
              </a:rPr>
              <a:t>T8D04 HRLM (6 - 10)</a:t>
            </a:r>
          </a:p>
        </p:txBody>
      </p:sp>
    </p:spTree>
    <p:extLst>
      <p:ext uri="{BB962C8B-B14F-4D97-AF65-F5344CB8AC3E}">
        <p14:creationId xmlns:p14="http://schemas.microsoft.com/office/powerpoint/2010/main" val="306850862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0D79-88FA-4885-AE20-7F4E9BC58E13}"/>
              </a:ext>
            </a:extLst>
          </p:cNvPr>
          <p:cNvSpPr>
            <a:spLocks noGrp="1"/>
          </p:cNvSpPr>
          <p:nvPr>
            <p:ph type="title"/>
          </p:nvPr>
        </p:nvSpPr>
        <p:spPr/>
        <p:txBody>
          <a:bodyPr/>
          <a:lstStyle/>
          <a:p>
            <a:r>
              <a:rPr lang="en-US" b="0" i="0" u="none" strike="noStrike" baseline="0" dirty="0">
                <a:solidFill>
                  <a:prstClr val="black"/>
                </a:solidFill>
              </a:rPr>
              <a:t>Which of the following methods is used to locate sources of noise interference or jamming?</a:t>
            </a:r>
          </a:p>
        </p:txBody>
      </p:sp>
      <p:sp>
        <p:nvSpPr>
          <p:cNvPr id="3" name="Text Placeholder 2">
            <a:extLst>
              <a:ext uri="{FF2B5EF4-FFF2-40B4-BE49-F238E27FC236}">
                <a16:creationId xmlns:a16="http://schemas.microsoft.com/office/drawing/2014/main" id="{F27FB36F-87FD-40F6-BA97-7FA18F14C8B0}"/>
              </a:ext>
            </a:extLst>
          </p:cNvPr>
          <p:cNvSpPr>
            <a:spLocks noGrp="1"/>
          </p:cNvSpPr>
          <p:nvPr>
            <p:ph type="body" idx="1"/>
          </p:nvPr>
        </p:nvSpPr>
        <p:spPr/>
        <p:txBody>
          <a:bodyPr/>
          <a:lstStyle/>
          <a:p>
            <a:r>
              <a:rPr lang="en-US" b="0" i="0" u="none" strike="noStrike" baseline="0" dirty="0">
                <a:solidFill>
                  <a:prstClr val="black"/>
                </a:solidFill>
              </a:rPr>
              <a:t>A. Echolocation</a:t>
            </a:r>
          </a:p>
          <a:p>
            <a:r>
              <a:rPr lang="en-US" b="0" i="0" u="none" strike="noStrike" baseline="0" dirty="0">
                <a:solidFill>
                  <a:prstClr val="black"/>
                </a:solidFill>
              </a:rPr>
              <a:t>B. Doppler radar </a:t>
            </a:r>
          </a:p>
          <a:p>
            <a:r>
              <a:rPr lang="en-US" b="0" i="0" u="none" strike="noStrike" baseline="0" dirty="0">
                <a:solidFill>
                  <a:prstClr val="black"/>
                </a:solidFill>
              </a:rPr>
              <a:t>C. Radio direction finding</a:t>
            </a:r>
          </a:p>
          <a:p>
            <a:r>
              <a:rPr lang="en-US" b="0" i="0" u="none" strike="noStrike" baseline="0" dirty="0">
                <a:solidFill>
                  <a:prstClr val="black"/>
                </a:solidFill>
              </a:rPr>
              <a:t>D. Phase locking</a:t>
            </a:r>
          </a:p>
          <a:p>
            <a:pPr algn="r"/>
            <a:r>
              <a:rPr lang="en-US" sz="1600" b="0" i="0" u="none" strike="noStrike" baseline="0" dirty="0" smtClean="0">
                <a:solidFill>
                  <a:prstClr val="black"/>
                </a:solidFill>
              </a:rPr>
              <a:t>T8C01 </a:t>
            </a:r>
            <a:r>
              <a:rPr lang="en-US" sz="1600" b="0" i="0" u="none" strike="noStrike" baseline="0" dirty="0">
                <a:solidFill>
                  <a:prstClr val="black"/>
                </a:solidFill>
              </a:rPr>
              <a:t>HRLM (6 - 10)</a:t>
            </a:r>
          </a:p>
        </p:txBody>
      </p:sp>
    </p:spTree>
    <p:extLst>
      <p:ext uri="{BB962C8B-B14F-4D97-AF65-F5344CB8AC3E}">
        <p14:creationId xmlns:p14="http://schemas.microsoft.com/office/powerpoint/2010/main" val="3538947437"/>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3EAB-387A-4B86-A459-06232C1DEE32}"/>
              </a:ext>
            </a:extLst>
          </p:cNvPr>
          <p:cNvSpPr>
            <a:spLocks noGrp="1"/>
          </p:cNvSpPr>
          <p:nvPr>
            <p:ph type="title"/>
          </p:nvPr>
        </p:nvSpPr>
        <p:spPr/>
        <p:txBody>
          <a:bodyPr/>
          <a:lstStyle/>
          <a:p>
            <a:r>
              <a:rPr lang="en-US" b="0" i="0" u="none" strike="noStrike" baseline="0" dirty="0">
                <a:solidFill>
                  <a:prstClr val="black"/>
                </a:solidFill>
              </a:rPr>
              <a:t>Which of the following methods is used to locate sources of noise interference or jamming?</a:t>
            </a:r>
          </a:p>
        </p:txBody>
      </p:sp>
      <p:sp>
        <p:nvSpPr>
          <p:cNvPr id="3" name="Text Placeholder 2">
            <a:extLst>
              <a:ext uri="{FF2B5EF4-FFF2-40B4-BE49-F238E27FC236}">
                <a16:creationId xmlns:a16="http://schemas.microsoft.com/office/drawing/2014/main" id="{7D36C7FD-22A5-47DA-9253-85CA86FD556A}"/>
              </a:ext>
            </a:extLst>
          </p:cNvPr>
          <p:cNvSpPr>
            <a:spLocks noGrp="1"/>
          </p:cNvSpPr>
          <p:nvPr>
            <p:ph type="body" idx="1"/>
          </p:nvPr>
        </p:nvSpPr>
        <p:spPr/>
        <p:txBody>
          <a:bodyPr/>
          <a:lstStyle/>
          <a:p>
            <a:r>
              <a:rPr lang="en-US" b="0" i="0" u="none" strike="noStrike" baseline="0" dirty="0">
                <a:solidFill>
                  <a:prstClr val="black"/>
                </a:solidFill>
              </a:rPr>
              <a:t>A. Echolocation</a:t>
            </a:r>
          </a:p>
          <a:p>
            <a:r>
              <a:rPr lang="en-US" b="0" i="0" u="none" strike="noStrike" baseline="0" dirty="0">
                <a:solidFill>
                  <a:prstClr val="black"/>
                </a:solidFill>
              </a:rPr>
              <a:t>B. Doppler radar </a:t>
            </a:r>
          </a:p>
          <a:p>
            <a:r>
              <a:rPr lang="en-US" b="1" i="0" u="none" strike="noStrike" baseline="0" dirty="0">
                <a:solidFill>
                  <a:prstClr val="black"/>
                </a:solidFill>
              </a:rPr>
              <a:t>C. Radio direction finding</a:t>
            </a:r>
          </a:p>
          <a:p>
            <a:r>
              <a:rPr lang="en-US" b="0" i="0" u="none" strike="noStrike" baseline="0" dirty="0">
                <a:solidFill>
                  <a:prstClr val="black"/>
                </a:solidFill>
              </a:rPr>
              <a:t>D. Phase locking</a:t>
            </a:r>
          </a:p>
          <a:p>
            <a:pPr algn="r"/>
            <a:r>
              <a:rPr lang="de-DE" sz="1600" b="0" i="0" u="none" strike="noStrike" baseline="0" dirty="0" smtClean="0">
                <a:solidFill>
                  <a:prstClr val="black"/>
                </a:solidFill>
              </a:rPr>
              <a:t>T8C01 </a:t>
            </a:r>
            <a:r>
              <a:rPr lang="de-DE" sz="1600" b="0" i="0" u="none" strike="noStrike" baseline="0" dirty="0">
                <a:solidFill>
                  <a:prstClr val="black"/>
                </a:solidFill>
              </a:rPr>
              <a:t>HRLM (6 - 10)</a:t>
            </a:r>
          </a:p>
        </p:txBody>
      </p:sp>
    </p:spTree>
    <p:extLst>
      <p:ext uri="{BB962C8B-B14F-4D97-AF65-F5344CB8AC3E}">
        <p14:creationId xmlns:p14="http://schemas.microsoft.com/office/powerpoint/2010/main" val="2059185458"/>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5165-F843-4CDD-9F59-0A56FD22EF04}"/>
              </a:ext>
            </a:extLst>
          </p:cNvPr>
          <p:cNvSpPr>
            <a:spLocks noGrp="1"/>
          </p:cNvSpPr>
          <p:nvPr>
            <p:ph type="title"/>
          </p:nvPr>
        </p:nvSpPr>
        <p:spPr/>
        <p:txBody>
          <a:bodyPr/>
          <a:lstStyle/>
          <a:p>
            <a:r>
              <a:rPr lang="en-US" b="0" i="0" u="none" strike="noStrike" baseline="0" dirty="0">
                <a:solidFill>
                  <a:prstClr val="black"/>
                </a:solidFill>
              </a:rPr>
              <a:t>Which of these items would be useful for a hidden transmitter hunt?</a:t>
            </a:r>
          </a:p>
        </p:txBody>
      </p:sp>
      <p:sp>
        <p:nvSpPr>
          <p:cNvPr id="3" name="Text Placeholder 2">
            <a:extLst>
              <a:ext uri="{FF2B5EF4-FFF2-40B4-BE49-F238E27FC236}">
                <a16:creationId xmlns:a16="http://schemas.microsoft.com/office/drawing/2014/main" id="{E558D7CF-1A41-4886-8761-F81FA8642FE4}"/>
              </a:ext>
            </a:extLst>
          </p:cNvPr>
          <p:cNvSpPr>
            <a:spLocks noGrp="1"/>
          </p:cNvSpPr>
          <p:nvPr>
            <p:ph type="body" idx="1"/>
          </p:nvPr>
        </p:nvSpPr>
        <p:spPr/>
        <p:txBody>
          <a:bodyPr/>
          <a:lstStyle/>
          <a:p>
            <a:r>
              <a:rPr lang="en-US" b="0" i="0" u="none" strike="noStrike" baseline="0" dirty="0">
                <a:solidFill>
                  <a:prstClr val="black"/>
                </a:solidFill>
              </a:rPr>
              <a:t>A. Calibrated SWR meter</a:t>
            </a:r>
          </a:p>
          <a:p>
            <a:r>
              <a:rPr lang="en-US" b="0" i="0" u="none" strike="noStrike" baseline="0" dirty="0">
                <a:solidFill>
                  <a:prstClr val="black"/>
                </a:solidFill>
              </a:rPr>
              <a:t>B. A directional antenna</a:t>
            </a:r>
          </a:p>
          <a:p>
            <a:r>
              <a:rPr lang="en-US" b="0" i="0" u="none" strike="noStrike" baseline="0" dirty="0">
                <a:solidFill>
                  <a:prstClr val="black"/>
                </a:solidFill>
              </a:rPr>
              <a:t>C. A calibrated noise bridge</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T8C02 HRLM (6 - 10)</a:t>
            </a:r>
          </a:p>
        </p:txBody>
      </p:sp>
    </p:spTree>
    <p:extLst>
      <p:ext uri="{BB962C8B-B14F-4D97-AF65-F5344CB8AC3E}">
        <p14:creationId xmlns:p14="http://schemas.microsoft.com/office/powerpoint/2010/main" val="1080066357"/>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3AAC-6029-4B22-B2A4-54C8B639A2AB}"/>
              </a:ext>
            </a:extLst>
          </p:cNvPr>
          <p:cNvSpPr>
            <a:spLocks noGrp="1"/>
          </p:cNvSpPr>
          <p:nvPr>
            <p:ph type="title"/>
          </p:nvPr>
        </p:nvSpPr>
        <p:spPr/>
        <p:txBody>
          <a:bodyPr/>
          <a:lstStyle/>
          <a:p>
            <a:r>
              <a:rPr lang="en-US" b="0" i="0" u="none" strike="noStrike" baseline="0" dirty="0">
                <a:solidFill>
                  <a:prstClr val="black"/>
                </a:solidFill>
              </a:rPr>
              <a:t>Which of these items would be useful for a hidden transmitter hunt?</a:t>
            </a:r>
          </a:p>
        </p:txBody>
      </p:sp>
      <p:sp>
        <p:nvSpPr>
          <p:cNvPr id="3" name="Text Placeholder 2">
            <a:extLst>
              <a:ext uri="{FF2B5EF4-FFF2-40B4-BE49-F238E27FC236}">
                <a16:creationId xmlns:a16="http://schemas.microsoft.com/office/drawing/2014/main" id="{4707CB32-A75A-4B81-894A-F35804FB3AEF}"/>
              </a:ext>
            </a:extLst>
          </p:cNvPr>
          <p:cNvSpPr>
            <a:spLocks noGrp="1"/>
          </p:cNvSpPr>
          <p:nvPr>
            <p:ph type="body" idx="1"/>
          </p:nvPr>
        </p:nvSpPr>
        <p:spPr/>
        <p:txBody>
          <a:bodyPr/>
          <a:lstStyle/>
          <a:p>
            <a:r>
              <a:rPr lang="en-US" b="0" i="0" u="none" strike="noStrike" baseline="0" dirty="0">
                <a:solidFill>
                  <a:prstClr val="black"/>
                </a:solidFill>
              </a:rPr>
              <a:t>A. Calibrated SWR meter</a:t>
            </a:r>
          </a:p>
          <a:p>
            <a:r>
              <a:rPr lang="en-US" b="1" i="0" u="none" strike="noStrike" baseline="0" dirty="0">
                <a:solidFill>
                  <a:prstClr val="black"/>
                </a:solidFill>
              </a:rPr>
              <a:t>B. A directional antenna</a:t>
            </a:r>
          </a:p>
          <a:p>
            <a:r>
              <a:rPr lang="en-US" b="0" i="0" u="none" strike="noStrike" baseline="0" dirty="0">
                <a:solidFill>
                  <a:prstClr val="black"/>
                </a:solidFill>
              </a:rPr>
              <a:t>C. A calibrated noise bridge</a:t>
            </a:r>
          </a:p>
          <a:p>
            <a:r>
              <a:rPr lang="en-US" b="0" i="0" u="none" strike="noStrike" baseline="0" dirty="0">
                <a:solidFill>
                  <a:prstClr val="black"/>
                </a:solidFill>
              </a:rPr>
              <a:t>D. All of these choices are correct</a:t>
            </a:r>
          </a:p>
          <a:p>
            <a:pPr algn="r"/>
            <a:r>
              <a:rPr lang="de-DE" sz="1600" b="0" i="0" u="none" strike="noStrike" baseline="0" dirty="0" smtClean="0">
                <a:solidFill>
                  <a:prstClr val="black"/>
                </a:solidFill>
              </a:rPr>
              <a:t>T8C02 </a:t>
            </a:r>
            <a:r>
              <a:rPr lang="de-DE" sz="1600" b="0" i="0" u="none" strike="noStrike" baseline="0" dirty="0">
                <a:solidFill>
                  <a:prstClr val="black"/>
                </a:solidFill>
              </a:rPr>
              <a:t>HRLM (6 - 10)</a:t>
            </a:r>
          </a:p>
        </p:txBody>
      </p:sp>
    </p:spTree>
    <p:extLst>
      <p:ext uri="{BB962C8B-B14F-4D97-AF65-F5344CB8AC3E}">
        <p14:creationId xmlns:p14="http://schemas.microsoft.com/office/powerpoint/2010/main" val="2374635019"/>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C1F6-F234-427B-80EC-7FC7C682B48E}"/>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use for the scanning function of an FM transceiver?</a:t>
            </a:r>
          </a:p>
        </p:txBody>
      </p:sp>
      <p:sp>
        <p:nvSpPr>
          <p:cNvPr id="3" name="Text Placeholder 2">
            <a:extLst>
              <a:ext uri="{FF2B5EF4-FFF2-40B4-BE49-F238E27FC236}">
                <a16:creationId xmlns:a16="http://schemas.microsoft.com/office/drawing/2014/main" id="{DAB1E1A1-3715-4D52-93FC-3E48B668A07B}"/>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To check incoming signal deviation</a:t>
            </a:r>
          </a:p>
          <a:p>
            <a:r>
              <a:rPr lang="en-US" b="0" i="0" u="none" strike="noStrike" baseline="0" dirty="0">
                <a:solidFill>
                  <a:prstClr val="black"/>
                </a:solidFill>
                <a:cs typeface="Arial" panose="020B0604020202020204" pitchFamily="34" charset="0"/>
              </a:rPr>
              <a:t>B. To prevent interference to nearby repeaters</a:t>
            </a:r>
          </a:p>
          <a:p>
            <a:r>
              <a:rPr lang="en-US" b="0" i="0" u="none" strike="noStrike" baseline="0" dirty="0">
                <a:solidFill>
                  <a:prstClr val="black"/>
                </a:solidFill>
                <a:cs typeface="Arial" panose="020B0604020202020204" pitchFamily="34" charset="0"/>
              </a:rPr>
              <a:t>C. To scan through a range of frequencies to check for activity</a:t>
            </a:r>
          </a:p>
          <a:p>
            <a:r>
              <a:rPr lang="en-US" b="0" i="0" u="none" strike="noStrike" baseline="0" dirty="0">
                <a:solidFill>
                  <a:prstClr val="black"/>
                </a:solidFill>
                <a:cs typeface="Arial" panose="020B0604020202020204" pitchFamily="34" charset="0"/>
              </a:rPr>
              <a:t>D. To check for messages left on a digital bulletin board</a:t>
            </a:r>
          </a:p>
          <a:p>
            <a:pPr algn="r"/>
            <a:r>
              <a:rPr lang="en-US" sz="1600" b="0" i="0" u="none" strike="noStrike" baseline="0" dirty="0">
                <a:solidFill>
                  <a:prstClr val="black"/>
                </a:solidFill>
                <a:cs typeface="Arial" panose="020B0604020202020204" pitchFamily="34" charset="0"/>
              </a:rPr>
              <a:t> T4B13 HRLM (6 - 10)</a:t>
            </a:r>
          </a:p>
        </p:txBody>
      </p:sp>
    </p:spTree>
    <p:extLst>
      <p:ext uri="{BB962C8B-B14F-4D97-AF65-F5344CB8AC3E}">
        <p14:creationId xmlns:p14="http://schemas.microsoft.com/office/powerpoint/2010/main" val="1901545632"/>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C1F6-F234-427B-80EC-7FC7C682B48E}"/>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use for the scanning function of an FM transceiver?</a:t>
            </a:r>
          </a:p>
        </p:txBody>
      </p:sp>
      <p:sp>
        <p:nvSpPr>
          <p:cNvPr id="3" name="Text Placeholder 2">
            <a:extLst>
              <a:ext uri="{FF2B5EF4-FFF2-40B4-BE49-F238E27FC236}">
                <a16:creationId xmlns:a16="http://schemas.microsoft.com/office/drawing/2014/main" id="{DAB1E1A1-3715-4D52-93FC-3E48B668A07B}"/>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To check incoming signal deviation</a:t>
            </a:r>
          </a:p>
          <a:p>
            <a:r>
              <a:rPr lang="en-US" b="0" i="0" u="none" strike="noStrike" baseline="0" dirty="0">
                <a:solidFill>
                  <a:prstClr val="black"/>
                </a:solidFill>
                <a:cs typeface="Arial" panose="020B0604020202020204" pitchFamily="34" charset="0"/>
              </a:rPr>
              <a:t>B. To prevent interference to nearby repeaters</a:t>
            </a:r>
          </a:p>
          <a:p>
            <a:r>
              <a:rPr lang="en-US" b="1" i="0" u="none" strike="noStrike" baseline="0" dirty="0">
                <a:solidFill>
                  <a:prstClr val="black"/>
                </a:solidFill>
                <a:cs typeface="Arial" panose="020B0604020202020204" pitchFamily="34" charset="0"/>
              </a:rPr>
              <a:t>C. To scan through a range of frequencies to check for activity</a:t>
            </a:r>
          </a:p>
          <a:p>
            <a:r>
              <a:rPr lang="en-US" b="0" i="0" u="none" strike="noStrike" baseline="0" dirty="0">
                <a:solidFill>
                  <a:prstClr val="black"/>
                </a:solidFill>
                <a:cs typeface="Arial" panose="020B0604020202020204" pitchFamily="34" charset="0"/>
              </a:rPr>
              <a:t>D. To check for messages left on a digital bulletin board</a:t>
            </a:r>
          </a:p>
          <a:p>
            <a:pPr algn="r"/>
            <a:r>
              <a:rPr lang="en-US" sz="1600" b="0" i="0" u="none" strike="noStrike" baseline="0" dirty="0">
                <a:solidFill>
                  <a:prstClr val="black"/>
                </a:solidFill>
                <a:cs typeface="Arial" panose="020B0604020202020204" pitchFamily="34" charset="0"/>
              </a:rPr>
              <a:t> T4B13 HRLM (6 - 10)</a:t>
            </a:r>
          </a:p>
        </p:txBody>
      </p:sp>
    </p:spTree>
    <p:extLst>
      <p:ext uri="{BB962C8B-B14F-4D97-AF65-F5344CB8AC3E}">
        <p14:creationId xmlns:p14="http://schemas.microsoft.com/office/powerpoint/2010/main" val="603889683"/>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5FA2-4EBE-46BD-A123-7444CC74C4C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meant by "repeater offset?"</a:t>
            </a:r>
          </a:p>
        </p:txBody>
      </p:sp>
      <p:sp>
        <p:nvSpPr>
          <p:cNvPr id="3" name="Text Placeholder 2">
            <a:extLst>
              <a:ext uri="{FF2B5EF4-FFF2-40B4-BE49-F238E27FC236}">
                <a16:creationId xmlns:a16="http://schemas.microsoft.com/office/drawing/2014/main" id="{0B9868E4-9C6B-413B-B96A-B45D40C2DE63}"/>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The difference between a repeater’s transmit frequency and its receive frequency</a:t>
            </a:r>
          </a:p>
          <a:p>
            <a:r>
              <a:rPr lang="en-US" b="0" i="0" u="none" strike="noStrike" baseline="0" dirty="0">
                <a:solidFill>
                  <a:prstClr val="black"/>
                </a:solidFill>
                <a:cs typeface="Arial" panose="020B0604020202020204" pitchFamily="34" charset="0"/>
              </a:rPr>
              <a:t>B. The repeater has a time delay to prevent interference</a:t>
            </a:r>
          </a:p>
          <a:p>
            <a:r>
              <a:rPr lang="en-US" b="0" i="0" u="none" strike="noStrike" baseline="0" dirty="0">
                <a:solidFill>
                  <a:prstClr val="black"/>
                </a:solidFill>
                <a:cs typeface="Arial" panose="020B0604020202020204" pitchFamily="34" charset="0"/>
              </a:rPr>
              <a:t>C. The repeater station identification is done on a separate frequency</a:t>
            </a:r>
          </a:p>
          <a:p>
            <a:r>
              <a:rPr lang="en-US" b="0" i="0" u="none" strike="noStrike" baseline="0" dirty="0">
                <a:solidFill>
                  <a:prstClr val="black"/>
                </a:solidFill>
                <a:cs typeface="Arial" panose="020B0604020202020204" pitchFamily="34" charset="0"/>
              </a:rPr>
              <a:t>D. The number of simultaneous transmit frequencies used by a repeater</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T2A07 HRLM (6 - 12)</a:t>
            </a:r>
          </a:p>
        </p:txBody>
      </p:sp>
    </p:spTree>
    <p:extLst>
      <p:ext uri="{BB962C8B-B14F-4D97-AF65-F5344CB8AC3E}">
        <p14:creationId xmlns:p14="http://schemas.microsoft.com/office/powerpoint/2010/main" val="3915800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10 meters</a:t>
            </a:r>
          </a:p>
          <a:p>
            <a:r>
              <a:rPr lang="en-US" smtClean="0"/>
              <a:t>B. 6 meters</a:t>
            </a:r>
          </a:p>
          <a:p>
            <a:r>
              <a:rPr lang="en-US" smtClean="0"/>
              <a:t>C. 2 meters</a:t>
            </a:r>
          </a:p>
          <a:p>
            <a:r>
              <a:rPr lang="en-US" smtClean="0"/>
              <a:t>D. 70 cm</a:t>
            </a:r>
          </a:p>
          <a:p>
            <a:pPr lvl="1"/>
            <a:r>
              <a:rPr lang="en-US" smtClean="0"/>
              <a:t>T3C07 HRLM (4-4)</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band is best suited for communicating via meteor scatter?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163438324"/>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5FA2-4EBE-46BD-A123-7444CC74C4C5}"/>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meant by "repeater offset?"</a:t>
            </a:r>
          </a:p>
        </p:txBody>
      </p:sp>
      <p:sp>
        <p:nvSpPr>
          <p:cNvPr id="3" name="Text Placeholder 2">
            <a:extLst>
              <a:ext uri="{FF2B5EF4-FFF2-40B4-BE49-F238E27FC236}">
                <a16:creationId xmlns:a16="http://schemas.microsoft.com/office/drawing/2014/main" id="{0B9868E4-9C6B-413B-B96A-B45D40C2DE63}"/>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The difference between a repeater’s transmit frequency and its receive frequency</a:t>
            </a:r>
          </a:p>
          <a:p>
            <a:r>
              <a:rPr lang="en-US" b="0" i="0" u="none" strike="noStrike" baseline="0" dirty="0">
                <a:solidFill>
                  <a:prstClr val="black"/>
                </a:solidFill>
                <a:cs typeface="Arial" panose="020B0604020202020204" pitchFamily="34" charset="0"/>
              </a:rPr>
              <a:t>B. The repeater has a time delay to prevent interference</a:t>
            </a:r>
          </a:p>
          <a:p>
            <a:r>
              <a:rPr lang="en-US" b="0" i="0" u="none" strike="noStrike" baseline="0" dirty="0">
                <a:solidFill>
                  <a:prstClr val="black"/>
                </a:solidFill>
                <a:cs typeface="Arial" panose="020B0604020202020204" pitchFamily="34" charset="0"/>
              </a:rPr>
              <a:t>C. The repeater station identification is done on a separate frequency</a:t>
            </a:r>
          </a:p>
          <a:p>
            <a:r>
              <a:rPr lang="en-US" b="0" i="0" u="none" strike="noStrike" baseline="0" dirty="0">
                <a:solidFill>
                  <a:prstClr val="black"/>
                </a:solidFill>
                <a:cs typeface="Arial" panose="020B0604020202020204" pitchFamily="34" charset="0"/>
              </a:rPr>
              <a:t>D. The number of simultaneous transmit frequencies used by a repeater</a:t>
            </a:r>
          </a:p>
          <a:p>
            <a:pPr algn="r"/>
            <a:r>
              <a:rPr lang="en-US" b="0" i="0" u="none" strike="noStrike" baseline="0" dirty="0">
                <a:solidFill>
                  <a:prstClr val="black"/>
                </a:solidFill>
                <a:cs typeface="Arial" panose="020B0604020202020204" pitchFamily="34" charset="0"/>
              </a:rPr>
              <a:t> </a:t>
            </a:r>
            <a:r>
              <a:rPr lang="en-US" sz="1600" b="0" i="0" u="none" strike="noStrike" baseline="0" dirty="0">
                <a:solidFill>
                  <a:prstClr val="black"/>
                </a:solidFill>
                <a:cs typeface="Arial" panose="020B0604020202020204" pitchFamily="34" charset="0"/>
              </a:rPr>
              <a:t>T2A07 HRLM (6 - 12)</a:t>
            </a:r>
          </a:p>
        </p:txBody>
      </p:sp>
    </p:spTree>
    <p:extLst>
      <p:ext uri="{BB962C8B-B14F-4D97-AF65-F5344CB8AC3E}">
        <p14:creationId xmlns:p14="http://schemas.microsoft.com/office/powerpoint/2010/main" val="2503632928"/>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A81D-B7AE-496B-8369-CCA2E9082F4A}"/>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common repeater frequency offset in the 2 meter band?</a:t>
            </a:r>
          </a:p>
        </p:txBody>
      </p:sp>
      <p:sp>
        <p:nvSpPr>
          <p:cNvPr id="3" name="Text Placeholder 2">
            <a:extLst>
              <a:ext uri="{FF2B5EF4-FFF2-40B4-BE49-F238E27FC236}">
                <a16:creationId xmlns:a16="http://schemas.microsoft.com/office/drawing/2014/main" id="{88573A86-BA4B-4C3C-8BF3-914E2CDBECBB}"/>
              </a:ext>
            </a:extLst>
          </p:cNvPr>
          <p:cNvSpPr>
            <a:spLocks noGrp="1"/>
          </p:cNvSpPr>
          <p:nvPr>
            <p:ph type="body" idx="1"/>
          </p:nvPr>
        </p:nvSpPr>
        <p:spPr/>
        <p:txBody>
          <a:bodyPr/>
          <a:lstStyle/>
          <a:p>
            <a:r>
              <a:rPr lang="fr-FR" b="0" i="0" u="none" strike="noStrike" baseline="0" dirty="0">
                <a:solidFill>
                  <a:prstClr val="black"/>
                </a:solidFill>
                <a:cs typeface="Arial" panose="020B0604020202020204" pitchFamily="34" charset="0"/>
              </a:rPr>
              <a:t>A. Plus or minus 5 MHz</a:t>
            </a:r>
          </a:p>
          <a:p>
            <a:r>
              <a:rPr lang="fr-FR" b="0" i="0" u="none" strike="noStrike" baseline="0" dirty="0">
                <a:solidFill>
                  <a:prstClr val="black"/>
                </a:solidFill>
                <a:cs typeface="Arial" panose="020B0604020202020204" pitchFamily="34" charset="0"/>
              </a:rPr>
              <a:t>B. Plus or minus 600 kHz</a:t>
            </a:r>
          </a:p>
          <a:p>
            <a:r>
              <a:rPr lang="fr-FR" b="0" i="0" u="none" strike="noStrike" baseline="0" dirty="0">
                <a:solidFill>
                  <a:prstClr val="black"/>
                </a:solidFill>
                <a:cs typeface="Arial" panose="020B0604020202020204" pitchFamily="34" charset="0"/>
              </a:rPr>
              <a:t>C. Plus or minus 500 kHz</a:t>
            </a:r>
          </a:p>
          <a:p>
            <a:r>
              <a:rPr lang="fr-FR" b="0" i="0" u="none" strike="noStrike" baseline="0" dirty="0">
                <a:solidFill>
                  <a:prstClr val="black"/>
                </a:solidFill>
                <a:cs typeface="Arial" panose="020B0604020202020204" pitchFamily="34" charset="0"/>
              </a:rPr>
              <a:t>D. Plus or minus 1 MHz</a:t>
            </a:r>
          </a:p>
          <a:p>
            <a:pPr algn="r"/>
            <a:r>
              <a:rPr lang="en-US" sz="1600" b="0" i="0" u="none" strike="noStrike" baseline="0" dirty="0">
                <a:solidFill>
                  <a:prstClr val="black"/>
                </a:solidFill>
                <a:cs typeface="Arial" panose="020B0604020202020204" pitchFamily="34" charset="0"/>
              </a:rPr>
              <a:t> T2A01 HRLM (6 - 12)</a:t>
            </a:r>
          </a:p>
        </p:txBody>
      </p:sp>
    </p:spTree>
    <p:extLst>
      <p:ext uri="{BB962C8B-B14F-4D97-AF65-F5344CB8AC3E}">
        <p14:creationId xmlns:p14="http://schemas.microsoft.com/office/powerpoint/2010/main" val="1301519078"/>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A81D-B7AE-496B-8369-CCA2E9082F4A}"/>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is a common repeater frequency offset in the 2 meter band?</a:t>
            </a:r>
          </a:p>
        </p:txBody>
      </p:sp>
      <p:sp>
        <p:nvSpPr>
          <p:cNvPr id="3" name="Text Placeholder 2">
            <a:extLst>
              <a:ext uri="{FF2B5EF4-FFF2-40B4-BE49-F238E27FC236}">
                <a16:creationId xmlns:a16="http://schemas.microsoft.com/office/drawing/2014/main" id="{88573A86-BA4B-4C3C-8BF3-914E2CDBECBB}"/>
              </a:ext>
            </a:extLst>
          </p:cNvPr>
          <p:cNvSpPr>
            <a:spLocks noGrp="1"/>
          </p:cNvSpPr>
          <p:nvPr>
            <p:ph type="body" idx="1"/>
          </p:nvPr>
        </p:nvSpPr>
        <p:spPr/>
        <p:txBody>
          <a:bodyPr/>
          <a:lstStyle/>
          <a:p>
            <a:r>
              <a:rPr lang="fr-FR" b="0" i="0" u="none" strike="noStrike" baseline="0" dirty="0">
                <a:solidFill>
                  <a:prstClr val="black"/>
                </a:solidFill>
                <a:cs typeface="Arial" panose="020B0604020202020204" pitchFamily="34" charset="0"/>
              </a:rPr>
              <a:t>A. Plus or minus 5 MHz</a:t>
            </a:r>
          </a:p>
          <a:p>
            <a:r>
              <a:rPr lang="fr-FR" b="1" i="0" u="none" strike="noStrike" baseline="0" dirty="0">
                <a:solidFill>
                  <a:prstClr val="black"/>
                </a:solidFill>
                <a:cs typeface="Arial" panose="020B0604020202020204" pitchFamily="34" charset="0"/>
              </a:rPr>
              <a:t>B. Plus or minus 600 kHz</a:t>
            </a:r>
          </a:p>
          <a:p>
            <a:r>
              <a:rPr lang="fr-FR" b="0" i="0" u="none" strike="noStrike" baseline="0" dirty="0">
                <a:solidFill>
                  <a:prstClr val="black"/>
                </a:solidFill>
                <a:cs typeface="Arial" panose="020B0604020202020204" pitchFamily="34" charset="0"/>
              </a:rPr>
              <a:t>C. Plus or minus 500 kHz</a:t>
            </a:r>
          </a:p>
          <a:p>
            <a:r>
              <a:rPr lang="fr-FR" b="0" i="0" u="none" strike="noStrike" baseline="0" dirty="0">
                <a:solidFill>
                  <a:prstClr val="black"/>
                </a:solidFill>
                <a:cs typeface="Arial" panose="020B0604020202020204" pitchFamily="34" charset="0"/>
              </a:rPr>
              <a:t>D. Plus or minus 1 MHz</a:t>
            </a:r>
          </a:p>
          <a:p>
            <a:pPr algn="r"/>
            <a:r>
              <a:rPr lang="en-US" sz="1600" b="0" i="0" u="none" strike="noStrike" baseline="0" dirty="0">
                <a:solidFill>
                  <a:prstClr val="black"/>
                </a:solidFill>
                <a:cs typeface="Arial" panose="020B0604020202020204" pitchFamily="34" charset="0"/>
              </a:rPr>
              <a:t> T2A01 HRLM (6 - 12)</a:t>
            </a:r>
          </a:p>
        </p:txBody>
      </p:sp>
    </p:spTree>
    <p:extLst>
      <p:ext uri="{BB962C8B-B14F-4D97-AF65-F5344CB8AC3E}">
        <p14:creationId xmlns:p14="http://schemas.microsoft.com/office/powerpoint/2010/main" val="442503527"/>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22D6-E1B9-448B-BF09-64C18817001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common repeater frequency offset in the 70 cm band?</a:t>
            </a:r>
          </a:p>
        </p:txBody>
      </p:sp>
      <p:sp>
        <p:nvSpPr>
          <p:cNvPr id="3" name="Text Placeholder 2">
            <a:extLst>
              <a:ext uri="{FF2B5EF4-FFF2-40B4-BE49-F238E27FC236}">
                <a16:creationId xmlns:a16="http://schemas.microsoft.com/office/drawing/2014/main" id="{93DA8769-4642-48ED-8B64-95482F475DA2}"/>
              </a:ext>
            </a:extLst>
          </p:cNvPr>
          <p:cNvSpPr>
            <a:spLocks noGrp="1"/>
          </p:cNvSpPr>
          <p:nvPr>
            <p:ph type="body" idx="1"/>
          </p:nvPr>
        </p:nvSpPr>
        <p:spPr/>
        <p:txBody>
          <a:bodyPr/>
          <a:lstStyle/>
          <a:p>
            <a:r>
              <a:rPr lang="fr-FR" b="0" i="0" u="none" strike="noStrike" baseline="0" dirty="0">
                <a:solidFill>
                  <a:prstClr val="black"/>
                </a:solidFill>
                <a:cs typeface="Arial" panose="020B0604020202020204" pitchFamily="34" charset="0"/>
              </a:rPr>
              <a:t>A. Plus or minus 5 MHz</a:t>
            </a:r>
          </a:p>
          <a:p>
            <a:r>
              <a:rPr lang="fr-FR" b="0" i="0" u="none" strike="noStrike" baseline="0" dirty="0">
                <a:solidFill>
                  <a:prstClr val="black"/>
                </a:solidFill>
                <a:cs typeface="Arial" panose="020B0604020202020204" pitchFamily="34" charset="0"/>
              </a:rPr>
              <a:t>B. Plus or minus 600 kHz</a:t>
            </a:r>
          </a:p>
          <a:p>
            <a:r>
              <a:rPr lang="fr-FR" b="0" i="0" u="none" strike="noStrike" baseline="0" dirty="0">
                <a:solidFill>
                  <a:prstClr val="black"/>
                </a:solidFill>
                <a:cs typeface="Arial" panose="020B0604020202020204" pitchFamily="34" charset="0"/>
              </a:rPr>
              <a:t>C. Plus or minus 500 kHz</a:t>
            </a:r>
          </a:p>
          <a:p>
            <a:r>
              <a:rPr lang="fr-FR" b="0" i="0" u="none" strike="noStrike" baseline="0" dirty="0">
                <a:solidFill>
                  <a:prstClr val="black"/>
                </a:solidFill>
                <a:cs typeface="Arial" panose="020B0604020202020204" pitchFamily="34" charset="0"/>
              </a:rPr>
              <a:t>D. Plus or minus 1 MHz</a:t>
            </a:r>
          </a:p>
          <a:p>
            <a:pPr algn="r"/>
            <a:r>
              <a:rPr lang="en-US" sz="1600" b="0" i="0" u="none" strike="noStrike" baseline="0" dirty="0">
                <a:solidFill>
                  <a:prstClr val="black"/>
                </a:solidFill>
                <a:cs typeface="Arial" panose="020B0604020202020204" pitchFamily="34" charset="0"/>
              </a:rPr>
              <a:t> T2A03 HRLM (6 - 12)</a:t>
            </a:r>
          </a:p>
        </p:txBody>
      </p:sp>
    </p:spTree>
    <p:extLst>
      <p:ext uri="{BB962C8B-B14F-4D97-AF65-F5344CB8AC3E}">
        <p14:creationId xmlns:p14="http://schemas.microsoft.com/office/powerpoint/2010/main" val="2043398954"/>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22D6-E1B9-448B-BF09-64C18817001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a common repeater frequency offset in the 70 cm band?</a:t>
            </a:r>
          </a:p>
        </p:txBody>
      </p:sp>
      <p:sp>
        <p:nvSpPr>
          <p:cNvPr id="3" name="Text Placeholder 2">
            <a:extLst>
              <a:ext uri="{FF2B5EF4-FFF2-40B4-BE49-F238E27FC236}">
                <a16:creationId xmlns:a16="http://schemas.microsoft.com/office/drawing/2014/main" id="{93DA8769-4642-48ED-8B64-95482F475DA2}"/>
              </a:ext>
            </a:extLst>
          </p:cNvPr>
          <p:cNvSpPr>
            <a:spLocks noGrp="1"/>
          </p:cNvSpPr>
          <p:nvPr>
            <p:ph type="body" idx="1"/>
          </p:nvPr>
        </p:nvSpPr>
        <p:spPr/>
        <p:txBody>
          <a:bodyPr/>
          <a:lstStyle/>
          <a:p>
            <a:r>
              <a:rPr lang="fr-FR" b="1" i="0" u="none" strike="noStrike" baseline="0" dirty="0">
                <a:solidFill>
                  <a:prstClr val="black"/>
                </a:solidFill>
                <a:cs typeface="Arial" panose="020B0604020202020204" pitchFamily="34" charset="0"/>
              </a:rPr>
              <a:t>A. Plus or minus 5 MHz</a:t>
            </a:r>
          </a:p>
          <a:p>
            <a:r>
              <a:rPr lang="fr-FR" b="0" i="0" u="none" strike="noStrike" baseline="0" dirty="0">
                <a:solidFill>
                  <a:prstClr val="black"/>
                </a:solidFill>
                <a:cs typeface="Arial" panose="020B0604020202020204" pitchFamily="34" charset="0"/>
              </a:rPr>
              <a:t>B. Plus or minus 600 kHz</a:t>
            </a:r>
          </a:p>
          <a:p>
            <a:r>
              <a:rPr lang="fr-FR" b="0" i="0" u="none" strike="noStrike" baseline="0" dirty="0">
                <a:solidFill>
                  <a:prstClr val="black"/>
                </a:solidFill>
                <a:cs typeface="Arial" panose="020B0604020202020204" pitchFamily="34" charset="0"/>
              </a:rPr>
              <a:t>C. Plus or minus 500 kHz</a:t>
            </a:r>
          </a:p>
          <a:p>
            <a:r>
              <a:rPr lang="fr-FR" b="0" i="0" u="none" strike="noStrike" baseline="0" dirty="0">
                <a:solidFill>
                  <a:prstClr val="black"/>
                </a:solidFill>
                <a:cs typeface="Arial" panose="020B0604020202020204" pitchFamily="34" charset="0"/>
              </a:rPr>
              <a:t>D. Plus or minus 1 MHz</a:t>
            </a:r>
          </a:p>
          <a:p>
            <a:pPr algn="r"/>
            <a:r>
              <a:rPr lang="en-US" sz="1600" b="0" i="0" u="none" strike="noStrike" baseline="0" dirty="0">
                <a:solidFill>
                  <a:prstClr val="black"/>
                </a:solidFill>
                <a:cs typeface="Arial" panose="020B0604020202020204" pitchFamily="34" charset="0"/>
              </a:rPr>
              <a:t> T2A03 HRLM (6 - 12)</a:t>
            </a:r>
          </a:p>
        </p:txBody>
      </p:sp>
    </p:spTree>
    <p:extLst>
      <p:ext uri="{BB962C8B-B14F-4D97-AF65-F5344CB8AC3E}">
        <p14:creationId xmlns:p14="http://schemas.microsoft.com/office/powerpoint/2010/main" val="387520542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692C-F7AD-458A-BF29-8B75DF15EE93}"/>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describes a linked repeater network?</a:t>
            </a:r>
          </a:p>
        </p:txBody>
      </p:sp>
      <p:sp>
        <p:nvSpPr>
          <p:cNvPr id="3" name="Text Placeholder 2">
            <a:extLst>
              <a:ext uri="{FF2B5EF4-FFF2-40B4-BE49-F238E27FC236}">
                <a16:creationId xmlns:a16="http://schemas.microsoft.com/office/drawing/2014/main" id="{97692058-9E2B-4072-A3E4-354AD59D737F}"/>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A network of repeaters where signals received by one repeater are repeated by all the repeaters</a:t>
            </a:r>
          </a:p>
          <a:p>
            <a:r>
              <a:rPr lang="en-US" b="0" i="0" u="none" strike="noStrike" baseline="0" dirty="0">
                <a:solidFill>
                  <a:srgbClr val="000000"/>
                </a:solidFill>
                <a:cs typeface="Arial" panose="020B0604020202020204" pitchFamily="34" charset="0"/>
              </a:rPr>
              <a:t>B. A repeater with more than one receiver</a:t>
            </a:r>
          </a:p>
          <a:p>
            <a:r>
              <a:rPr lang="en-US" b="0" i="0" u="none" strike="noStrike" baseline="0" dirty="0">
                <a:solidFill>
                  <a:srgbClr val="000000"/>
                </a:solidFill>
                <a:cs typeface="Arial" panose="020B0604020202020204" pitchFamily="34" charset="0"/>
              </a:rPr>
              <a:t>C. Multiple repeaters with the same owner</a:t>
            </a:r>
          </a:p>
          <a:p>
            <a:r>
              <a:rPr lang="en-US" b="0" i="0" u="none" strike="noStrike" baseline="0" dirty="0">
                <a:solidFill>
                  <a:srgbClr val="000000"/>
                </a:solidFill>
                <a:cs typeface="Arial" panose="020B0604020202020204" pitchFamily="34" charset="0"/>
              </a:rPr>
              <a:t>D. A system of repeaters linked by APRS</a:t>
            </a:r>
          </a:p>
          <a:p>
            <a:pPr algn="r"/>
            <a:r>
              <a:rPr lang="en-US" sz="1600" b="0" i="0" u="none" strike="noStrike" baseline="0" dirty="0">
                <a:solidFill>
                  <a:srgbClr val="000000"/>
                </a:solidFill>
                <a:cs typeface="Arial" panose="020B0604020202020204" pitchFamily="34" charset="0"/>
              </a:rPr>
              <a:t> T2B14 HRLM (6 - 12)</a:t>
            </a:r>
          </a:p>
        </p:txBody>
      </p:sp>
    </p:spTree>
    <p:extLst>
      <p:ext uri="{BB962C8B-B14F-4D97-AF65-F5344CB8AC3E}">
        <p14:creationId xmlns:p14="http://schemas.microsoft.com/office/powerpoint/2010/main" val="1093938992"/>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692C-F7AD-458A-BF29-8B75DF15EE93}"/>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describes a linked repeater network?</a:t>
            </a:r>
          </a:p>
        </p:txBody>
      </p:sp>
      <p:sp>
        <p:nvSpPr>
          <p:cNvPr id="3" name="Text Placeholder 2">
            <a:extLst>
              <a:ext uri="{FF2B5EF4-FFF2-40B4-BE49-F238E27FC236}">
                <a16:creationId xmlns:a16="http://schemas.microsoft.com/office/drawing/2014/main" id="{97692058-9E2B-4072-A3E4-354AD59D737F}"/>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A network of repeaters where signals received by one repeater are repeated by all the repeaters</a:t>
            </a:r>
          </a:p>
          <a:p>
            <a:r>
              <a:rPr lang="en-US" b="0" i="0" u="none" strike="noStrike" baseline="0" dirty="0">
                <a:solidFill>
                  <a:srgbClr val="000000"/>
                </a:solidFill>
                <a:cs typeface="Arial" panose="020B0604020202020204" pitchFamily="34" charset="0"/>
              </a:rPr>
              <a:t>B. A repeater with more than one receiver</a:t>
            </a:r>
          </a:p>
          <a:p>
            <a:r>
              <a:rPr lang="en-US" b="0" i="0" u="none" strike="noStrike" baseline="0" dirty="0">
                <a:solidFill>
                  <a:srgbClr val="000000"/>
                </a:solidFill>
                <a:cs typeface="Arial" panose="020B0604020202020204" pitchFamily="34" charset="0"/>
              </a:rPr>
              <a:t>C. Multiple repeaters with the same owner</a:t>
            </a:r>
          </a:p>
          <a:p>
            <a:r>
              <a:rPr lang="en-US" b="0" i="0" u="none" strike="noStrike" baseline="0" dirty="0">
                <a:solidFill>
                  <a:srgbClr val="000000"/>
                </a:solidFill>
                <a:cs typeface="Arial" panose="020B0604020202020204" pitchFamily="34" charset="0"/>
              </a:rPr>
              <a:t>D. A system of repeaters linked by APRS</a:t>
            </a:r>
          </a:p>
          <a:p>
            <a:pPr algn="r"/>
            <a:r>
              <a:rPr lang="en-US" sz="1600" b="0" i="0" u="none" strike="noStrike" baseline="0" dirty="0">
                <a:solidFill>
                  <a:srgbClr val="000000"/>
                </a:solidFill>
                <a:cs typeface="Arial" panose="020B0604020202020204" pitchFamily="34" charset="0"/>
              </a:rPr>
              <a:t> T2B14 HRLM (6 - 12)</a:t>
            </a:r>
          </a:p>
        </p:txBody>
      </p:sp>
    </p:spTree>
    <p:extLst>
      <p:ext uri="{BB962C8B-B14F-4D97-AF65-F5344CB8AC3E}">
        <p14:creationId xmlns:p14="http://schemas.microsoft.com/office/powerpoint/2010/main" val="149618260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7D94-F9B0-49F6-B6CA-D60634D6FF5D}"/>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term describes the use of a sub-audible tone transmitted along with normal voice audio to open the squelch of a receiver?</a:t>
            </a:r>
          </a:p>
        </p:txBody>
      </p:sp>
      <p:sp>
        <p:nvSpPr>
          <p:cNvPr id="3" name="Text Placeholder 2">
            <a:extLst>
              <a:ext uri="{FF2B5EF4-FFF2-40B4-BE49-F238E27FC236}">
                <a16:creationId xmlns:a16="http://schemas.microsoft.com/office/drawing/2014/main" id="{D6DE9DDD-FBA1-40D0-AAEA-7162412EA50D}"/>
              </a:ext>
            </a:extLst>
          </p:cNvPr>
          <p:cNvSpPr>
            <a:spLocks noGrp="1"/>
          </p:cNvSpPr>
          <p:nvPr>
            <p:ph type="body" idx="1"/>
          </p:nvPr>
        </p:nvSpPr>
        <p:spPr>
          <a:xfrm>
            <a:off x="457200" y="2713037"/>
            <a:ext cx="8229600" cy="2544763"/>
          </a:xfrm>
        </p:spPr>
        <p:txBody>
          <a:bodyPr/>
          <a:lstStyle/>
          <a:p>
            <a:r>
              <a:rPr lang="en-US" b="0" i="0" u="none" strike="noStrike" baseline="0" dirty="0">
                <a:solidFill>
                  <a:srgbClr val="000000"/>
                </a:solidFill>
                <a:cs typeface="Arial" panose="020B0604020202020204" pitchFamily="34" charset="0"/>
              </a:rPr>
              <a:t>A. Carrier squelch</a:t>
            </a:r>
          </a:p>
          <a:p>
            <a:r>
              <a:rPr lang="en-US" b="0" i="0" u="none" strike="noStrike" baseline="0" dirty="0">
                <a:solidFill>
                  <a:srgbClr val="000000"/>
                </a:solidFill>
                <a:cs typeface="Arial" panose="020B0604020202020204" pitchFamily="34" charset="0"/>
              </a:rPr>
              <a:t>B. Tone burst</a:t>
            </a:r>
          </a:p>
          <a:p>
            <a:r>
              <a:rPr lang="en-US" b="0" i="0" u="none" strike="noStrike" baseline="0" dirty="0">
                <a:solidFill>
                  <a:srgbClr val="000000"/>
                </a:solidFill>
                <a:cs typeface="Arial" panose="020B0604020202020204" pitchFamily="34" charset="0"/>
              </a:rPr>
              <a:t>C. DTMF</a:t>
            </a:r>
          </a:p>
          <a:p>
            <a:r>
              <a:rPr lang="en-US" b="0" i="0" u="none" strike="noStrike" baseline="0" dirty="0">
                <a:solidFill>
                  <a:srgbClr val="000000"/>
                </a:solidFill>
                <a:cs typeface="Arial" panose="020B0604020202020204" pitchFamily="34" charset="0"/>
              </a:rPr>
              <a:t>D. CTCSS</a:t>
            </a:r>
          </a:p>
          <a:p>
            <a:pPr algn="r"/>
            <a:r>
              <a:rPr lang="en-US" sz="1600" b="0" i="0" u="none" strike="noStrike" baseline="0" dirty="0">
                <a:solidFill>
                  <a:srgbClr val="000000"/>
                </a:solidFill>
                <a:cs typeface="Arial" panose="020B0604020202020204" pitchFamily="34" charset="0"/>
              </a:rPr>
              <a:t> T2B02 HRLM (6 - 13)</a:t>
            </a:r>
          </a:p>
        </p:txBody>
      </p:sp>
    </p:spTree>
    <p:extLst>
      <p:ext uri="{BB962C8B-B14F-4D97-AF65-F5344CB8AC3E}">
        <p14:creationId xmlns:p14="http://schemas.microsoft.com/office/powerpoint/2010/main" val="4122406261"/>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7D94-F9B0-49F6-B6CA-D60634D6FF5D}"/>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term describes the use of a sub-audible tone transmitted along with normal voice audio to open the squelch of a receiver?</a:t>
            </a:r>
          </a:p>
        </p:txBody>
      </p:sp>
      <p:sp>
        <p:nvSpPr>
          <p:cNvPr id="3" name="Text Placeholder 2">
            <a:extLst>
              <a:ext uri="{FF2B5EF4-FFF2-40B4-BE49-F238E27FC236}">
                <a16:creationId xmlns:a16="http://schemas.microsoft.com/office/drawing/2014/main" id="{D6DE9DDD-FBA1-40D0-AAEA-7162412EA50D}"/>
              </a:ext>
            </a:extLst>
          </p:cNvPr>
          <p:cNvSpPr>
            <a:spLocks noGrp="1"/>
          </p:cNvSpPr>
          <p:nvPr>
            <p:ph type="body" idx="1"/>
          </p:nvPr>
        </p:nvSpPr>
        <p:spPr>
          <a:xfrm>
            <a:off x="457200" y="2713037"/>
            <a:ext cx="8229600" cy="2544763"/>
          </a:xfrm>
        </p:spPr>
        <p:txBody>
          <a:bodyPr/>
          <a:lstStyle/>
          <a:p>
            <a:r>
              <a:rPr lang="en-US" b="0" i="0" u="none" strike="noStrike" baseline="0" dirty="0">
                <a:solidFill>
                  <a:srgbClr val="000000"/>
                </a:solidFill>
                <a:cs typeface="Arial" panose="020B0604020202020204" pitchFamily="34" charset="0"/>
              </a:rPr>
              <a:t>A. Carrier squelch</a:t>
            </a:r>
          </a:p>
          <a:p>
            <a:r>
              <a:rPr lang="en-US" b="0" i="0" u="none" strike="noStrike" baseline="0" dirty="0">
                <a:solidFill>
                  <a:srgbClr val="000000"/>
                </a:solidFill>
                <a:cs typeface="Arial" panose="020B0604020202020204" pitchFamily="34" charset="0"/>
              </a:rPr>
              <a:t>B. Tone burst</a:t>
            </a:r>
          </a:p>
          <a:p>
            <a:r>
              <a:rPr lang="en-US" b="0" i="0" u="none" strike="noStrike" baseline="0" dirty="0">
                <a:solidFill>
                  <a:srgbClr val="000000"/>
                </a:solidFill>
                <a:cs typeface="Arial" panose="020B0604020202020204" pitchFamily="34" charset="0"/>
              </a:rPr>
              <a:t>C. DTMF</a:t>
            </a:r>
          </a:p>
          <a:p>
            <a:r>
              <a:rPr lang="en-US" b="1" i="0" u="none" strike="noStrike" baseline="0" dirty="0">
                <a:solidFill>
                  <a:srgbClr val="000000"/>
                </a:solidFill>
                <a:cs typeface="Arial" panose="020B0604020202020204" pitchFamily="34" charset="0"/>
              </a:rPr>
              <a:t>D. CTCSS</a:t>
            </a:r>
          </a:p>
          <a:p>
            <a:pPr algn="r"/>
            <a:r>
              <a:rPr lang="en-US" sz="1600" b="0" i="0" u="none" strike="noStrike" baseline="0" dirty="0">
                <a:solidFill>
                  <a:srgbClr val="000000"/>
                </a:solidFill>
                <a:cs typeface="Arial" panose="020B0604020202020204" pitchFamily="34" charset="0"/>
              </a:rPr>
              <a:t> T2B02 HRLM (6 - 13)</a:t>
            </a:r>
          </a:p>
        </p:txBody>
      </p:sp>
    </p:spTree>
    <p:extLst>
      <p:ext uri="{BB962C8B-B14F-4D97-AF65-F5344CB8AC3E}">
        <p14:creationId xmlns:p14="http://schemas.microsoft.com/office/powerpoint/2010/main" val="127222494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0B49-18EC-4A16-8352-18248997E9C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could be the reason you are unable to access a repeater whose output you can hear?</a:t>
            </a:r>
          </a:p>
        </p:txBody>
      </p:sp>
      <p:sp>
        <p:nvSpPr>
          <p:cNvPr id="3" name="Text Placeholder 2">
            <a:extLst>
              <a:ext uri="{FF2B5EF4-FFF2-40B4-BE49-F238E27FC236}">
                <a16:creationId xmlns:a16="http://schemas.microsoft.com/office/drawing/2014/main" id="{13649699-19A4-40D1-960D-831231118F26}"/>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Improper transceiver offset</a:t>
            </a:r>
          </a:p>
          <a:p>
            <a:r>
              <a:rPr lang="en-US" b="0" i="0" u="none" strike="noStrike" baseline="0" dirty="0">
                <a:solidFill>
                  <a:srgbClr val="000000"/>
                </a:solidFill>
                <a:cs typeface="Arial" panose="020B0604020202020204" pitchFamily="34" charset="0"/>
              </a:rPr>
              <a:t>B. The repeater may require a proper CTCSS tone from your transceiver</a:t>
            </a:r>
          </a:p>
          <a:p>
            <a:r>
              <a:rPr lang="en-US" b="0" i="0" u="none" strike="noStrike" baseline="0" dirty="0">
                <a:solidFill>
                  <a:srgbClr val="000000"/>
                </a:solidFill>
                <a:cs typeface="Arial" panose="020B0604020202020204" pitchFamily="34" charset="0"/>
              </a:rPr>
              <a:t>C. The repeater may require a proper DCS tone from your transceiver</a:t>
            </a:r>
          </a:p>
          <a:p>
            <a:r>
              <a:rPr lang="en-US" b="0"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T2B04 HRLM (6 - 13)</a:t>
            </a:r>
          </a:p>
        </p:txBody>
      </p:sp>
    </p:spTree>
    <p:extLst>
      <p:ext uri="{BB962C8B-B14F-4D97-AF65-F5344CB8AC3E}">
        <p14:creationId xmlns:p14="http://schemas.microsoft.com/office/powerpoint/2010/main" val="2348542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10 meters</a:t>
            </a:r>
          </a:p>
          <a:p>
            <a:r>
              <a:rPr lang="en-US" b="1" smtClean="0"/>
              <a:t>B. 6 meters</a:t>
            </a:r>
          </a:p>
          <a:p>
            <a:r>
              <a:rPr lang="en-US" smtClean="0"/>
              <a:t>C. 2 meters</a:t>
            </a:r>
          </a:p>
          <a:p>
            <a:r>
              <a:rPr lang="en-US" smtClean="0"/>
              <a:t>D. 70 cm</a:t>
            </a:r>
          </a:p>
          <a:p>
            <a:pPr lvl="1"/>
            <a:r>
              <a:rPr lang="en-US" smtClean="0"/>
              <a:t> T3C07 HRLM (4-4)</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band is best suited for communicating via meteor scatter?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657228549"/>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0B49-18EC-4A16-8352-18248997E9C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could be the reason you are unable to access a repeater whose output you can hear?</a:t>
            </a:r>
          </a:p>
        </p:txBody>
      </p:sp>
      <p:sp>
        <p:nvSpPr>
          <p:cNvPr id="3" name="Text Placeholder 2">
            <a:extLst>
              <a:ext uri="{FF2B5EF4-FFF2-40B4-BE49-F238E27FC236}">
                <a16:creationId xmlns:a16="http://schemas.microsoft.com/office/drawing/2014/main" id="{13649699-19A4-40D1-960D-831231118F26}"/>
              </a:ext>
            </a:extLst>
          </p:cNvPr>
          <p:cNvSpPr>
            <a:spLocks noGrp="1"/>
          </p:cNvSpPr>
          <p:nvPr>
            <p:ph type="body" idx="1"/>
          </p:nvPr>
        </p:nvSpPr>
        <p:spPr>
          <a:xfrm>
            <a:off x="457200" y="2103437"/>
            <a:ext cx="8229600" cy="4297363"/>
          </a:xfrm>
        </p:spPr>
        <p:txBody>
          <a:bodyPr/>
          <a:lstStyle/>
          <a:p>
            <a:r>
              <a:rPr lang="en-US" b="0" i="0" u="none" strike="noStrike" baseline="0" dirty="0">
                <a:solidFill>
                  <a:srgbClr val="000000"/>
                </a:solidFill>
                <a:cs typeface="Arial" panose="020B0604020202020204" pitchFamily="34" charset="0"/>
              </a:rPr>
              <a:t>A. Improper transceiver offset</a:t>
            </a:r>
          </a:p>
          <a:p>
            <a:r>
              <a:rPr lang="en-US" b="0" i="0" u="none" strike="noStrike" baseline="0" dirty="0">
                <a:solidFill>
                  <a:srgbClr val="000000"/>
                </a:solidFill>
                <a:cs typeface="Arial" panose="020B0604020202020204" pitchFamily="34" charset="0"/>
              </a:rPr>
              <a:t>B. The repeater may require a proper CTCSS tone from your transceiver</a:t>
            </a:r>
          </a:p>
          <a:p>
            <a:r>
              <a:rPr lang="en-US" b="0" i="0" u="none" strike="noStrike" baseline="0" dirty="0">
                <a:solidFill>
                  <a:srgbClr val="000000"/>
                </a:solidFill>
                <a:cs typeface="Arial" panose="020B0604020202020204" pitchFamily="34" charset="0"/>
              </a:rPr>
              <a:t>C. The repeater may require a proper DCS tone from your transceiver</a:t>
            </a:r>
          </a:p>
          <a:p>
            <a:r>
              <a:rPr lang="en-US" b="1"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T2B04 HRLM (6 - 13)</a:t>
            </a:r>
          </a:p>
        </p:txBody>
      </p:sp>
    </p:spTree>
    <p:extLst>
      <p:ext uri="{BB962C8B-B14F-4D97-AF65-F5344CB8AC3E}">
        <p14:creationId xmlns:p14="http://schemas.microsoft.com/office/powerpoint/2010/main" val="189984033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7064-C136-4F20-9E39-5F4968A40773}"/>
              </a:ext>
            </a:extLst>
          </p:cNvPr>
          <p:cNvSpPr>
            <a:spLocks noGrp="1"/>
          </p:cNvSpPr>
          <p:nvPr>
            <p:ph type="title"/>
          </p:nvPr>
        </p:nvSpPr>
        <p:spPr/>
        <p:txBody>
          <a:bodyPr/>
          <a:lstStyle/>
          <a:p>
            <a:r>
              <a:rPr lang="en-US" b="0" i="0" u="none" strike="noStrike" baseline="0" dirty="0">
                <a:solidFill>
                  <a:prstClr val="black"/>
                </a:solidFill>
              </a:rPr>
              <a:t>What is meant by Voice Over Internet Protocol (VoIP) as used in amateur radio?</a:t>
            </a:r>
          </a:p>
        </p:txBody>
      </p:sp>
      <p:sp>
        <p:nvSpPr>
          <p:cNvPr id="3" name="Text Placeholder 2">
            <a:extLst>
              <a:ext uri="{FF2B5EF4-FFF2-40B4-BE49-F238E27FC236}">
                <a16:creationId xmlns:a16="http://schemas.microsoft.com/office/drawing/2014/main" id="{5C4D05AB-D126-450E-853A-F431C0AE519E}"/>
              </a:ext>
            </a:extLst>
          </p:cNvPr>
          <p:cNvSpPr>
            <a:spLocks noGrp="1"/>
          </p:cNvSpPr>
          <p:nvPr>
            <p:ph type="body" idx="1"/>
          </p:nvPr>
        </p:nvSpPr>
        <p:spPr/>
        <p:txBody>
          <a:bodyPr/>
          <a:lstStyle/>
          <a:p>
            <a:r>
              <a:rPr lang="en-US" b="0" i="0" u="none" strike="noStrike" baseline="0" dirty="0">
                <a:solidFill>
                  <a:prstClr val="black"/>
                </a:solidFill>
              </a:rPr>
              <a:t>A. A set of rules specifying how to identify your station when linked over the internet to another station</a:t>
            </a:r>
          </a:p>
          <a:p>
            <a:r>
              <a:rPr lang="en-US" b="0" i="0" u="none" strike="noStrike" baseline="0" dirty="0">
                <a:solidFill>
                  <a:prstClr val="black"/>
                </a:solidFill>
              </a:rPr>
              <a:t>B. A set of guidelines for contacting DX stations during contests using internet access</a:t>
            </a:r>
          </a:p>
          <a:p>
            <a:r>
              <a:rPr lang="en-US" b="0" i="0" u="none" strike="noStrike" baseline="0" dirty="0">
                <a:solidFill>
                  <a:prstClr val="black"/>
                </a:solidFill>
              </a:rPr>
              <a:t>C. A technique for measuring the modulation quality of a transmitter using remote sites monitored via the internet</a:t>
            </a:r>
          </a:p>
          <a:p>
            <a:r>
              <a:rPr lang="en-US" b="0" i="0" u="none" strike="noStrike" baseline="0" dirty="0">
                <a:solidFill>
                  <a:prstClr val="black"/>
                </a:solidFill>
              </a:rPr>
              <a:t>D. A method of delivering voice communications over the internet using digital techniques</a:t>
            </a:r>
          </a:p>
          <a:p>
            <a:pPr algn="r"/>
            <a:r>
              <a:rPr lang="en-US" sz="1600" b="0" i="0" u="none" strike="noStrike" baseline="0" dirty="0">
                <a:solidFill>
                  <a:prstClr val="black"/>
                </a:solidFill>
              </a:rPr>
              <a:t> T8C07 HRLM (6 - 14)</a:t>
            </a:r>
          </a:p>
        </p:txBody>
      </p:sp>
    </p:spTree>
    <p:extLst>
      <p:ext uri="{BB962C8B-B14F-4D97-AF65-F5344CB8AC3E}">
        <p14:creationId xmlns:p14="http://schemas.microsoft.com/office/powerpoint/2010/main" val="412914"/>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CBDD-97E1-418E-8DF4-32675A39576D}"/>
              </a:ext>
            </a:extLst>
          </p:cNvPr>
          <p:cNvSpPr>
            <a:spLocks noGrp="1"/>
          </p:cNvSpPr>
          <p:nvPr>
            <p:ph type="title"/>
          </p:nvPr>
        </p:nvSpPr>
        <p:spPr/>
        <p:txBody>
          <a:bodyPr/>
          <a:lstStyle/>
          <a:p>
            <a:r>
              <a:rPr lang="en-US" b="0" i="0" u="none" strike="noStrike" baseline="0" dirty="0">
                <a:solidFill>
                  <a:prstClr val="black"/>
                </a:solidFill>
              </a:rPr>
              <a:t>What is meant by Voice Over Internet Protocol (VoIP) as used in amateur radio?</a:t>
            </a:r>
          </a:p>
        </p:txBody>
      </p:sp>
      <p:sp>
        <p:nvSpPr>
          <p:cNvPr id="3" name="Text Placeholder 2">
            <a:extLst>
              <a:ext uri="{FF2B5EF4-FFF2-40B4-BE49-F238E27FC236}">
                <a16:creationId xmlns:a16="http://schemas.microsoft.com/office/drawing/2014/main" id="{541D5A02-2E07-403A-B66A-D76A2221FA3E}"/>
              </a:ext>
            </a:extLst>
          </p:cNvPr>
          <p:cNvSpPr>
            <a:spLocks noGrp="1"/>
          </p:cNvSpPr>
          <p:nvPr>
            <p:ph type="body" idx="1"/>
          </p:nvPr>
        </p:nvSpPr>
        <p:spPr/>
        <p:txBody>
          <a:bodyPr/>
          <a:lstStyle/>
          <a:p>
            <a:r>
              <a:rPr lang="en-US" b="0" i="0" u="none" strike="noStrike" baseline="0" dirty="0">
                <a:solidFill>
                  <a:prstClr val="black"/>
                </a:solidFill>
              </a:rPr>
              <a:t>A. A set of rules specifying how to identify your station when linked over the internet to another station</a:t>
            </a:r>
          </a:p>
          <a:p>
            <a:r>
              <a:rPr lang="en-US" b="0" i="0" u="none" strike="noStrike" baseline="0" dirty="0">
                <a:solidFill>
                  <a:prstClr val="black"/>
                </a:solidFill>
              </a:rPr>
              <a:t>B. A set of guidelines for contacting DX stations during contests using internet access</a:t>
            </a:r>
          </a:p>
          <a:p>
            <a:r>
              <a:rPr lang="en-US" b="0" i="0" u="none" strike="noStrike" baseline="0" dirty="0">
                <a:solidFill>
                  <a:prstClr val="black"/>
                </a:solidFill>
              </a:rPr>
              <a:t>C. A technique for measuring the modulation quality of a transmitter using remote sites monitored via the internet</a:t>
            </a:r>
          </a:p>
          <a:p>
            <a:r>
              <a:rPr lang="en-US" b="1" i="0" u="none" strike="noStrike" baseline="0" dirty="0">
                <a:solidFill>
                  <a:prstClr val="black"/>
                </a:solidFill>
              </a:rPr>
              <a:t>D. A method of delivering voice communications over the internet using digital techniques</a:t>
            </a:r>
          </a:p>
          <a:p>
            <a:pPr algn="r"/>
            <a:r>
              <a:rPr lang="de-DE" sz="1600" b="0" i="0" u="none" strike="noStrike" baseline="0" dirty="0" smtClean="0">
                <a:solidFill>
                  <a:prstClr val="black"/>
                </a:solidFill>
              </a:rPr>
              <a:t>T8C07 </a:t>
            </a:r>
            <a:r>
              <a:rPr lang="de-DE" sz="1600" b="0" i="0" u="none" strike="noStrike" baseline="0" dirty="0">
                <a:solidFill>
                  <a:prstClr val="black"/>
                </a:solidFill>
              </a:rPr>
              <a:t>HRLM (6 - 14)</a:t>
            </a:r>
          </a:p>
        </p:txBody>
      </p:sp>
    </p:spTree>
    <p:extLst>
      <p:ext uri="{BB962C8B-B14F-4D97-AF65-F5344CB8AC3E}">
        <p14:creationId xmlns:p14="http://schemas.microsoft.com/office/powerpoint/2010/main" val="1959576380"/>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5B1C-8B33-48B8-AA1B-50305E962443}"/>
              </a:ext>
            </a:extLst>
          </p:cNvPr>
          <p:cNvSpPr>
            <a:spLocks noGrp="1"/>
          </p:cNvSpPr>
          <p:nvPr>
            <p:ph type="title"/>
          </p:nvPr>
        </p:nvSpPr>
        <p:spPr/>
        <p:txBody>
          <a:bodyPr/>
          <a:lstStyle/>
          <a:p>
            <a:r>
              <a:rPr lang="en-US" b="0" i="0" u="none" strike="noStrike" baseline="0" dirty="0">
                <a:solidFill>
                  <a:prstClr val="black"/>
                </a:solidFill>
              </a:rPr>
              <a:t>What is the Internet Radio Linking Project (IRLP)?</a:t>
            </a:r>
          </a:p>
        </p:txBody>
      </p:sp>
      <p:sp>
        <p:nvSpPr>
          <p:cNvPr id="3" name="Text Placeholder 2">
            <a:extLst>
              <a:ext uri="{FF2B5EF4-FFF2-40B4-BE49-F238E27FC236}">
                <a16:creationId xmlns:a16="http://schemas.microsoft.com/office/drawing/2014/main" id="{A89EEA58-A26C-4457-B9DB-2ECDCA92EE35}"/>
              </a:ext>
            </a:extLst>
          </p:cNvPr>
          <p:cNvSpPr>
            <a:spLocks noGrp="1"/>
          </p:cNvSpPr>
          <p:nvPr>
            <p:ph type="body" idx="1"/>
          </p:nvPr>
        </p:nvSpPr>
        <p:spPr/>
        <p:txBody>
          <a:bodyPr/>
          <a:lstStyle/>
          <a:p>
            <a:r>
              <a:rPr lang="en-US" b="0" i="0" u="none" strike="noStrike" baseline="0" dirty="0">
                <a:solidFill>
                  <a:prstClr val="black"/>
                </a:solidFill>
              </a:rPr>
              <a:t>A. A technique to connect amateur radio systems, such as repeaters, via the internet using Voice Over Internet Protocol (VoIP)</a:t>
            </a:r>
          </a:p>
          <a:p>
            <a:r>
              <a:rPr lang="en-US" b="0" i="0" u="none" strike="noStrike" baseline="0" dirty="0">
                <a:solidFill>
                  <a:prstClr val="black"/>
                </a:solidFill>
              </a:rPr>
              <a:t>B. A system for providing access to websites via amateur radio</a:t>
            </a:r>
          </a:p>
          <a:p>
            <a:r>
              <a:rPr lang="en-US" b="0" i="0" u="none" strike="noStrike" baseline="0" dirty="0">
                <a:solidFill>
                  <a:prstClr val="black"/>
                </a:solidFill>
              </a:rPr>
              <a:t>C. A system for informing amateurs in real time of the frequency of active DX stations</a:t>
            </a:r>
          </a:p>
          <a:p>
            <a:r>
              <a:rPr lang="en-US" b="0" i="0" u="none" strike="noStrike" baseline="0" dirty="0">
                <a:solidFill>
                  <a:prstClr val="black"/>
                </a:solidFill>
              </a:rPr>
              <a:t>D. A technique for measuring signal strength of an amateur transmitter via the internet</a:t>
            </a:r>
          </a:p>
          <a:p>
            <a:pPr algn="r"/>
            <a:r>
              <a:rPr lang="en-US" sz="1600" b="0" i="0" u="none" strike="noStrike" baseline="0" dirty="0">
                <a:solidFill>
                  <a:prstClr val="black"/>
                </a:solidFill>
              </a:rPr>
              <a:t> T8C08 HRLM (6 - 14)</a:t>
            </a:r>
          </a:p>
        </p:txBody>
      </p:sp>
    </p:spTree>
    <p:extLst>
      <p:ext uri="{BB962C8B-B14F-4D97-AF65-F5344CB8AC3E}">
        <p14:creationId xmlns:p14="http://schemas.microsoft.com/office/powerpoint/2010/main" val="1109099581"/>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26F2-77E2-433A-895D-2633322A13CC}"/>
              </a:ext>
            </a:extLst>
          </p:cNvPr>
          <p:cNvSpPr>
            <a:spLocks noGrp="1"/>
          </p:cNvSpPr>
          <p:nvPr>
            <p:ph type="title"/>
          </p:nvPr>
        </p:nvSpPr>
        <p:spPr/>
        <p:txBody>
          <a:bodyPr/>
          <a:lstStyle/>
          <a:p>
            <a:r>
              <a:rPr lang="en-US" b="0" i="0" u="none" strike="noStrike" baseline="0" dirty="0">
                <a:solidFill>
                  <a:prstClr val="black"/>
                </a:solidFill>
              </a:rPr>
              <a:t>What is the Internet Radio Linking Project (IRLP)?</a:t>
            </a:r>
          </a:p>
        </p:txBody>
      </p:sp>
      <p:sp>
        <p:nvSpPr>
          <p:cNvPr id="3" name="Text Placeholder 2">
            <a:extLst>
              <a:ext uri="{FF2B5EF4-FFF2-40B4-BE49-F238E27FC236}">
                <a16:creationId xmlns:a16="http://schemas.microsoft.com/office/drawing/2014/main" id="{C7A575EC-D4B0-47A9-BD85-44488FD60713}"/>
              </a:ext>
            </a:extLst>
          </p:cNvPr>
          <p:cNvSpPr>
            <a:spLocks noGrp="1"/>
          </p:cNvSpPr>
          <p:nvPr>
            <p:ph type="body" idx="1"/>
          </p:nvPr>
        </p:nvSpPr>
        <p:spPr/>
        <p:txBody>
          <a:bodyPr/>
          <a:lstStyle/>
          <a:p>
            <a:r>
              <a:rPr lang="en-US" b="1" i="0" u="none" strike="noStrike" baseline="0" dirty="0">
                <a:solidFill>
                  <a:prstClr val="black"/>
                </a:solidFill>
              </a:rPr>
              <a:t>A. A technique to connect amateur radio systems, such as repeaters, via the internet using Voice Over Internet Protocol (VoIP)</a:t>
            </a:r>
          </a:p>
          <a:p>
            <a:r>
              <a:rPr lang="en-US" b="0" i="0" u="none" strike="noStrike" baseline="0" dirty="0">
                <a:solidFill>
                  <a:prstClr val="black"/>
                </a:solidFill>
              </a:rPr>
              <a:t>B. A system for providing access to websites via amateur radio</a:t>
            </a:r>
          </a:p>
          <a:p>
            <a:r>
              <a:rPr lang="en-US" b="0" i="0" u="none" strike="noStrike" baseline="0" dirty="0">
                <a:solidFill>
                  <a:prstClr val="black"/>
                </a:solidFill>
              </a:rPr>
              <a:t>C. A system for informing amateurs in real time of the frequency of active DX stations</a:t>
            </a:r>
          </a:p>
          <a:p>
            <a:r>
              <a:rPr lang="en-US" b="0" i="0" u="none" strike="noStrike" baseline="0" dirty="0">
                <a:solidFill>
                  <a:prstClr val="black"/>
                </a:solidFill>
              </a:rPr>
              <a:t>D. A technique for measuring signal strength of an amateur transmitter via the internet</a:t>
            </a:r>
          </a:p>
          <a:p>
            <a:pPr algn="r"/>
            <a:r>
              <a:rPr lang="fr-FR" sz="1600" b="0" i="0" u="none" strike="noStrike" baseline="0" dirty="0" smtClean="0">
                <a:solidFill>
                  <a:prstClr val="black"/>
                </a:solidFill>
              </a:rPr>
              <a:t>T8C08 </a:t>
            </a:r>
            <a:r>
              <a:rPr lang="fr-FR" sz="1600" b="0" i="0" u="none" strike="noStrike" baseline="0" dirty="0">
                <a:solidFill>
                  <a:prstClr val="black"/>
                </a:solidFill>
              </a:rPr>
              <a:t>HRLM (6 - 14)</a:t>
            </a:r>
          </a:p>
        </p:txBody>
      </p:sp>
    </p:spTree>
    <p:extLst>
      <p:ext uri="{BB962C8B-B14F-4D97-AF65-F5344CB8AC3E}">
        <p14:creationId xmlns:p14="http://schemas.microsoft.com/office/powerpoint/2010/main" val="4203184004"/>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7077-BF8E-418B-BDC5-A02B28EEB97D}"/>
              </a:ext>
            </a:extLst>
          </p:cNvPr>
          <p:cNvSpPr>
            <a:spLocks noGrp="1"/>
          </p:cNvSpPr>
          <p:nvPr>
            <p:ph type="title"/>
          </p:nvPr>
        </p:nvSpPr>
        <p:spPr/>
        <p:txBody>
          <a:bodyPr/>
          <a:lstStyle/>
          <a:p>
            <a:r>
              <a:rPr lang="en-US" b="0" i="0" u="none" strike="noStrike" baseline="0" dirty="0">
                <a:solidFill>
                  <a:prstClr val="black"/>
                </a:solidFill>
              </a:rPr>
              <a:t>How might you obtain a list of active nodes that use VoIP?</a:t>
            </a:r>
          </a:p>
        </p:txBody>
      </p:sp>
      <p:sp>
        <p:nvSpPr>
          <p:cNvPr id="3" name="Text Placeholder 2">
            <a:extLst>
              <a:ext uri="{FF2B5EF4-FFF2-40B4-BE49-F238E27FC236}">
                <a16:creationId xmlns:a16="http://schemas.microsoft.com/office/drawing/2014/main" id="{CB4C088F-EF22-44CB-90B0-7C23FA556289}"/>
              </a:ext>
            </a:extLst>
          </p:cNvPr>
          <p:cNvSpPr>
            <a:spLocks noGrp="1"/>
          </p:cNvSpPr>
          <p:nvPr>
            <p:ph type="body" idx="1"/>
          </p:nvPr>
        </p:nvSpPr>
        <p:spPr/>
        <p:txBody>
          <a:bodyPr/>
          <a:lstStyle/>
          <a:p>
            <a:r>
              <a:rPr lang="en-US" b="0" i="0" u="none" strike="noStrike" baseline="0" dirty="0">
                <a:solidFill>
                  <a:prstClr val="black"/>
                </a:solidFill>
              </a:rPr>
              <a:t>A. By subscribing to an on line service</a:t>
            </a:r>
          </a:p>
          <a:p>
            <a:r>
              <a:rPr lang="en-US" b="0" i="0" u="none" strike="noStrike" baseline="0" dirty="0">
                <a:solidFill>
                  <a:prstClr val="black"/>
                </a:solidFill>
              </a:rPr>
              <a:t>B. From on line repeater lists maintained by the local repeater frequency coordinator</a:t>
            </a:r>
          </a:p>
          <a:p>
            <a:r>
              <a:rPr lang="en-US" b="0" i="0" u="none" strike="noStrike" baseline="0" dirty="0">
                <a:solidFill>
                  <a:prstClr val="black"/>
                </a:solidFill>
              </a:rPr>
              <a:t>C. From a repeater directory</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T8C09 HRLM (6 - 14)</a:t>
            </a:r>
          </a:p>
        </p:txBody>
      </p:sp>
    </p:spTree>
    <p:extLst>
      <p:ext uri="{BB962C8B-B14F-4D97-AF65-F5344CB8AC3E}">
        <p14:creationId xmlns:p14="http://schemas.microsoft.com/office/powerpoint/2010/main" val="2635434214"/>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1A51-A455-44EC-9659-45764B371E25}"/>
              </a:ext>
            </a:extLst>
          </p:cNvPr>
          <p:cNvSpPr>
            <a:spLocks noGrp="1"/>
          </p:cNvSpPr>
          <p:nvPr>
            <p:ph type="title"/>
          </p:nvPr>
        </p:nvSpPr>
        <p:spPr/>
        <p:txBody>
          <a:bodyPr/>
          <a:lstStyle/>
          <a:p>
            <a:r>
              <a:rPr lang="en-US" b="0" i="0" u="none" strike="noStrike" baseline="0" dirty="0">
                <a:solidFill>
                  <a:prstClr val="black"/>
                </a:solidFill>
              </a:rPr>
              <a:t>How might you obtain a list of active nodes that use VoIP?</a:t>
            </a:r>
          </a:p>
        </p:txBody>
      </p:sp>
      <p:sp>
        <p:nvSpPr>
          <p:cNvPr id="3" name="Text Placeholder 2">
            <a:extLst>
              <a:ext uri="{FF2B5EF4-FFF2-40B4-BE49-F238E27FC236}">
                <a16:creationId xmlns:a16="http://schemas.microsoft.com/office/drawing/2014/main" id="{E72DD323-6225-425B-8C46-A460918ED1B3}"/>
              </a:ext>
            </a:extLst>
          </p:cNvPr>
          <p:cNvSpPr>
            <a:spLocks noGrp="1"/>
          </p:cNvSpPr>
          <p:nvPr>
            <p:ph type="body" idx="1"/>
          </p:nvPr>
        </p:nvSpPr>
        <p:spPr/>
        <p:txBody>
          <a:bodyPr/>
          <a:lstStyle/>
          <a:p>
            <a:r>
              <a:rPr lang="en-US" b="0" i="0" u="none" strike="noStrike" baseline="0" dirty="0">
                <a:solidFill>
                  <a:prstClr val="black"/>
                </a:solidFill>
              </a:rPr>
              <a:t>A. By subscribing to an on line service</a:t>
            </a:r>
          </a:p>
          <a:p>
            <a:r>
              <a:rPr lang="en-US" b="0" i="0" u="none" strike="noStrike" baseline="0" dirty="0">
                <a:solidFill>
                  <a:prstClr val="black"/>
                </a:solidFill>
              </a:rPr>
              <a:t>B. From on line repeater lists maintained by the local repeater frequency coordinator</a:t>
            </a:r>
          </a:p>
          <a:p>
            <a:r>
              <a:rPr lang="en-US" b="0" i="0" u="none" strike="noStrike" baseline="0" dirty="0">
                <a:solidFill>
                  <a:prstClr val="black"/>
                </a:solidFill>
              </a:rPr>
              <a:t>C. From a repeater directory</a:t>
            </a:r>
          </a:p>
          <a:p>
            <a:r>
              <a:rPr lang="en-US" b="1" i="0" u="none" strike="noStrike" baseline="0" dirty="0">
                <a:solidFill>
                  <a:prstClr val="black"/>
                </a:solidFill>
              </a:rPr>
              <a:t>D. All of these choices are correct</a:t>
            </a:r>
          </a:p>
          <a:p>
            <a:pPr algn="r"/>
            <a:r>
              <a:rPr lang="de-DE" sz="1600" b="0" i="0" u="none" strike="noStrike" baseline="0" dirty="0" smtClean="0">
                <a:solidFill>
                  <a:prstClr val="black"/>
                </a:solidFill>
              </a:rPr>
              <a:t>T8C09 </a:t>
            </a:r>
            <a:r>
              <a:rPr lang="de-DE" sz="1600" b="0" i="0" u="none" strike="noStrike" baseline="0" dirty="0">
                <a:solidFill>
                  <a:prstClr val="black"/>
                </a:solidFill>
              </a:rPr>
              <a:t>HRLM (6 - 14)</a:t>
            </a:r>
          </a:p>
        </p:txBody>
      </p:sp>
    </p:spTree>
    <p:extLst>
      <p:ext uri="{BB962C8B-B14F-4D97-AF65-F5344CB8AC3E}">
        <p14:creationId xmlns:p14="http://schemas.microsoft.com/office/powerpoint/2010/main" val="3818646193"/>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FB22-545A-4525-A961-CE37A890CDEF}"/>
              </a:ext>
            </a:extLst>
          </p:cNvPr>
          <p:cNvSpPr>
            <a:spLocks noGrp="1"/>
          </p:cNvSpPr>
          <p:nvPr>
            <p:ph type="title"/>
          </p:nvPr>
        </p:nvSpPr>
        <p:spPr/>
        <p:txBody>
          <a:bodyPr/>
          <a:lstStyle/>
          <a:p>
            <a:r>
              <a:rPr lang="en-US" b="0" i="0" u="none" strike="noStrike" baseline="0" dirty="0">
                <a:solidFill>
                  <a:prstClr val="black"/>
                </a:solidFill>
              </a:rPr>
              <a:t>What must be done before you may use the </a:t>
            </a:r>
            <a:r>
              <a:rPr lang="en-US" b="0" i="0" u="none" strike="noStrike" baseline="0" dirty="0" err="1">
                <a:solidFill>
                  <a:prstClr val="black"/>
                </a:solidFill>
              </a:rPr>
              <a:t>EchoLink</a:t>
            </a:r>
            <a:r>
              <a:rPr lang="en-US" b="0" i="0" u="none" strike="noStrike" baseline="0" dirty="0">
                <a:solidFill>
                  <a:prstClr val="black"/>
                </a:solidFill>
              </a:rPr>
              <a:t> system to communicate using a repeater?</a:t>
            </a:r>
          </a:p>
        </p:txBody>
      </p:sp>
      <p:sp>
        <p:nvSpPr>
          <p:cNvPr id="3" name="Text Placeholder 2">
            <a:extLst>
              <a:ext uri="{FF2B5EF4-FFF2-40B4-BE49-F238E27FC236}">
                <a16:creationId xmlns:a16="http://schemas.microsoft.com/office/drawing/2014/main" id="{5DD9EEE3-E15C-44A5-B86D-2B038FC2F916}"/>
              </a:ext>
            </a:extLst>
          </p:cNvPr>
          <p:cNvSpPr>
            <a:spLocks noGrp="1"/>
          </p:cNvSpPr>
          <p:nvPr>
            <p:ph type="body" idx="1"/>
          </p:nvPr>
        </p:nvSpPr>
        <p:spPr/>
        <p:txBody>
          <a:bodyPr/>
          <a:lstStyle/>
          <a:p>
            <a:r>
              <a:rPr lang="en-US" b="0" i="0" u="none" strike="noStrike" baseline="0" dirty="0">
                <a:solidFill>
                  <a:prstClr val="black"/>
                </a:solidFill>
              </a:rPr>
              <a:t>A. You must complete the required  </a:t>
            </a:r>
            <a:r>
              <a:rPr lang="en-US" b="0" i="0" u="none" strike="noStrike" baseline="0" dirty="0" err="1">
                <a:solidFill>
                  <a:prstClr val="black"/>
                </a:solidFill>
              </a:rPr>
              <a:t>EchoLink</a:t>
            </a:r>
            <a:r>
              <a:rPr lang="en-US" b="0" i="0" u="none" strike="noStrike" baseline="0" dirty="0">
                <a:solidFill>
                  <a:prstClr val="black"/>
                </a:solidFill>
              </a:rPr>
              <a:t> training</a:t>
            </a:r>
          </a:p>
          <a:p>
            <a:r>
              <a:rPr lang="en-US" b="0" i="0" u="none" strike="noStrike" baseline="0" dirty="0">
                <a:solidFill>
                  <a:prstClr val="black"/>
                </a:solidFill>
              </a:rPr>
              <a:t>B. You must have purchased a license to use the </a:t>
            </a:r>
            <a:r>
              <a:rPr lang="en-US" b="0" i="0" u="none" strike="noStrike" baseline="0" dirty="0" err="1">
                <a:solidFill>
                  <a:prstClr val="black"/>
                </a:solidFill>
              </a:rPr>
              <a:t>EchoLink</a:t>
            </a:r>
            <a:r>
              <a:rPr lang="en-US" b="0" i="0" u="none" strike="noStrike" baseline="0" dirty="0">
                <a:solidFill>
                  <a:prstClr val="black"/>
                </a:solidFill>
              </a:rPr>
              <a:t> software</a:t>
            </a:r>
          </a:p>
          <a:p>
            <a:r>
              <a:rPr lang="en-US" b="0" i="0" u="none" strike="noStrike" baseline="0" dirty="0">
                <a:solidFill>
                  <a:prstClr val="black"/>
                </a:solidFill>
              </a:rPr>
              <a:t>C. You must be sponsored by a current  </a:t>
            </a:r>
            <a:r>
              <a:rPr lang="en-US" b="0" i="0" u="none" strike="noStrike" baseline="0" dirty="0" err="1">
                <a:solidFill>
                  <a:prstClr val="black"/>
                </a:solidFill>
              </a:rPr>
              <a:t>EchoLink</a:t>
            </a:r>
            <a:r>
              <a:rPr lang="en-US" b="0" i="0" u="none" strike="noStrike" baseline="0" dirty="0">
                <a:solidFill>
                  <a:prstClr val="black"/>
                </a:solidFill>
              </a:rPr>
              <a:t> user</a:t>
            </a:r>
          </a:p>
          <a:p>
            <a:r>
              <a:rPr lang="en-US" b="0" i="0" u="none" strike="noStrike" baseline="0" dirty="0">
                <a:solidFill>
                  <a:prstClr val="black"/>
                </a:solidFill>
              </a:rPr>
              <a:t>D. You must register your call sign and provide proof of license</a:t>
            </a:r>
          </a:p>
          <a:p>
            <a:pPr algn="r"/>
            <a:r>
              <a:rPr lang="en-US" sz="1600" b="0" i="0" u="none" strike="noStrike" baseline="0" dirty="0">
                <a:solidFill>
                  <a:prstClr val="black"/>
                </a:solidFill>
              </a:rPr>
              <a:t> T8C10 HRLM (6 - 15)</a:t>
            </a:r>
          </a:p>
        </p:txBody>
      </p:sp>
    </p:spTree>
    <p:extLst>
      <p:ext uri="{BB962C8B-B14F-4D97-AF65-F5344CB8AC3E}">
        <p14:creationId xmlns:p14="http://schemas.microsoft.com/office/powerpoint/2010/main" val="4271261510"/>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C5B3-268B-4E6E-9F27-A901750B6547}"/>
              </a:ext>
            </a:extLst>
          </p:cNvPr>
          <p:cNvSpPr>
            <a:spLocks noGrp="1"/>
          </p:cNvSpPr>
          <p:nvPr>
            <p:ph type="title"/>
          </p:nvPr>
        </p:nvSpPr>
        <p:spPr/>
        <p:txBody>
          <a:bodyPr/>
          <a:lstStyle/>
          <a:p>
            <a:r>
              <a:rPr lang="en-US" b="0" i="0" u="none" strike="noStrike" baseline="0" dirty="0">
                <a:solidFill>
                  <a:prstClr val="black"/>
                </a:solidFill>
              </a:rPr>
              <a:t>What must be done before you may use the </a:t>
            </a:r>
            <a:r>
              <a:rPr lang="en-US" b="0" i="0" u="none" strike="noStrike" baseline="0" dirty="0" err="1">
                <a:solidFill>
                  <a:prstClr val="black"/>
                </a:solidFill>
              </a:rPr>
              <a:t>EchoLink</a:t>
            </a:r>
            <a:r>
              <a:rPr lang="en-US" b="0" i="0" u="none" strike="noStrike" baseline="0" dirty="0">
                <a:solidFill>
                  <a:prstClr val="black"/>
                </a:solidFill>
              </a:rPr>
              <a:t> system to communicate using a repeater?</a:t>
            </a:r>
          </a:p>
        </p:txBody>
      </p:sp>
      <p:sp>
        <p:nvSpPr>
          <p:cNvPr id="3" name="Text Placeholder 2">
            <a:extLst>
              <a:ext uri="{FF2B5EF4-FFF2-40B4-BE49-F238E27FC236}">
                <a16:creationId xmlns:a16="http://schemas.microsoft.com/office/drawing/2014/main" id="{264343A2-A311-4A91-A051-580BF65CBC94}"/>
              </a:ext>
            </a:extLst>
          </p:cNvPr>
          <p:cNvSpPr>
            <a:spLocks noGrp="1"/>
          </p:cNvSpPr>
          <p:nvPr>
            <p:ph type="body" idx="1"/>
          </p:nvPr>
        </p:nvSpPr>
        <p:spPr/>
        <p:txBody>
          <a:bodyPr/>
          <a:lstStyle/>
          <a:p>
            <a:r>
              <a:rPr lang="en-US" b="0" i="0" u="none" strike="noStrike" baseline="0" dirty="0">
                <a:solidFill>
                  <a:prstClr val="black"/>
                </a:solidFill>
              </a:rPr>
              <a:t>A. You must complete the required  </a:t>
            </a:r>
            <a:r>
              <a:rPr lang="en-US" b="0" i="0" u="none" strike="noStrike" baseline="0" dirty="0" err="1">
                <a:solidFill>
                  <a:prstClr val="black"/>
                </a:solidFill>
              </a:rPr>
              <a:t>EchoLink</a:t>
            </a:r>
            <a:r>
              <a:rPr lang="en-US" b="0" i="0" u="none" strike="noStrike" baseline="0" dirty="0">
                <a:solidFill>
                  <a:prstClr val="black"/>
                </a:solidFill>
              </a:rPr>
              <a:t> training</a:t>
            </a:r>
          </a:p>
          <a:p>
            <a:r>
              <a:rPr lang="en-US" b="0" i="0" u="none" strike="noStrike" baseline="0" dirty="0">
                <a:solidFill>
                  <a:prstClr val="black"/>
                </a:solidFill>
              </a:rPr>
              <a:t>B. You must have purchased a license to use the </a:t>
            </a:r>
            <a:r>
              <a:rPr lang="en-US" b="0" i="0" u="none" strike="noStrike" baseline="0" dirty="0" err="1">
                <a:solidFill>
                  <a:prstClr val="black"/>
                </a:solidFill>
              </a:rPr>
              <a:t>EchoLink</a:t>
            </a:r>
            <a:r>
              <a:rPr lang="en-US" b="0" i="0" u="none" strike="noStrike" baseline="0" dirty="0">
                <a:solidFill>
                  <a:prstClr val="black"/>
                </a:solidFill>
              </a:rPr>
              <a:t> software</a:t>
            </a:r>
          </a:p>
          <a:p>
            <a:r>
              <a:rPr lang="en-US" b="0" i="0" u="none" strike="noStrike" baseline="0" dirty="0">
                <a:solidFill>
                  <a:prstClr val="black"/>
                </a:solidFill>
              </a:rPr>
              <a:t>C. You must be sponsored by a current  </a:t>
            </a:r>
            <a:r>
              <a:rPr lang="en-US" b="0" i="0" u="none" strike="noStrike" baseline="0" dirty="0" err="1">
                <a:solidFill>
                  <a:prstClr val="black"/>
                </a:solidFill>
              </a:rPr>
              <a:t>EchoLink</a:t>
            </a:r>
            <a:r>
              <a:rPr lang="en-US" b="0" i="0" u="none" strike="noStrike" baseline="0" dirty="0">
                <a:solidFill>
                  <a:prstClr val="black"/>
                </a:solidFill>
              </a:rPr>
              <a:t> user</a:t>
            </a:r>
          </a:p>
          <a:p>
            <a:r>
              <a:rPr lang="en-US" b="1" i="0" u="none" strike="noStrike" baseline="0" dirty="0">
                <a:solidFill>
                  <a:prstClr val="black"/>
                </a:solidFill>
              </a:rPr>
              <a:t>D. You must register your call sign and provide proof of license</a:t>
            </a:r>
          </a:p>
          <a:p>
            <a:pPr algn="r"/>
            <a:r>
              <a:rPr lang="de-DE" sz="1600" b="0" i="0" u="none" strike="noStrike" baseline="0" dirty="0" smtClean="0">
                <a:solidFill>
                  <a:prstClr val="black"/>
                </a:solidFill>
              </a:rPr>
              <a:t>T8C10 </a:t>
            </a:r>
            <a:r>
              <a:rPr lang="de-DE" sz="1600" b="0" i="0" u="none" strike="noStrike" baseline="0" dirty="0">
                <a:solidFill>
                  <a:prstClr val="black"/>
                </a:solidFill>
              </a:rPr>
              <a:t>HRLM (6 - 15)</a:t>
            </a:r>
          </a:p>
        </p:txBody>
      </p:sp>
    </p:spTree>
    <p:extLst>
      <p:ext uri="{BB962C8B-B14F-4D97-AF65-F5344CB8AC3E}">
        <p14:creationId xmlns:p14="http://schemas.microsoft.com/office/powerpoint/2010/main" val="1157466827"/>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2227-7F58-409A-B5E5-0EFD597AA400}"/>
              </a:ext>
            </a:extLst>
          </p:cNvPr>
          <p:cNvSpPr>
            <a:spLocks noGrp="1"/>
          </p:cNvSpPr>
          <p:nvPr>
            <p:ph type="title"/>
          </p:nvPr>
        </p:nvSpPr>
        <p:spPr/>
        <p:txBody>
          <a:bodyPr/>
          <a:lstStyle/>
          <a:p>
            <a:r>
              <a:rPr lang="en-US" b="0" i="0" u="none" strike="noStrike" baseline="0" dirty="0">
                <a:solidFill>
                  <a:prstClr val="black"/>
                </a:solidFill>
              </a:rPr>
              <a:t>How is access to some IRLP nodes accomplished?</a:t>
            </a:r>
          </a:p>
        </p:txBody>
      </p:sp>
      <p:sp>
        <p:nvSpPr>
          <p:cNvPr id="3" name="Text Placeholder 2">
            <a:extLst>
              <a:ext uri="{FF2B5EF4-FFF2-40B4-BE49-F238E27FC236}">
                <a16:creationId xmlns:a16="http://schemas.microsoft.com/office/drawing/2014/main" id="{A5122F80-88A2-4E71-9CB9-C7CAC95A99AB}"/>
              </a:ext>
            </a:extLst>
          </p:cNvPr>
          <p:cNvSpPr>
            <a:spLocks noGrp="1"/>
          </p:cNvSpPr>
          <p:nvPr>
            <p:ph type="body" idx="1"/>
          </p:nvPr>
        </p:nvSpPr>
        <p:spPr/>
        <p:txBody>
          <a:bodyPr/>
          <a:lstStyle/>
          <a:p>
            <a:r>
              <a:rPr lang="en-US" b="0" i="0" u="none" strike="noStrike" baseline="0" dirty="0">
                <a:solidFill>
                  <a:prstClr val="black"/>
                </a:solidFill>
              </a:rPr>
              <a:t>A. By obtaining a password that is sent via voice to the node</a:t>
            </a:r>
          </a:p>
          <a:p>
            <a:r>
              <a:rPr lang="en-US" b="0" i="0" u="none" strike="noStrike" baseline="0" dirty="0">
                <a:solidFill>
                  <a:prstClr val="black"/>
                </a:solidFill>
              </a:rPr>
              <a:t>B. By using DTMF signals</a:t>
            </a:r>
          </a:p>
          <a:p>
            <a:r>
              <a:rPr lang="en-US" b="0" i="0" u="none" strike="noStrike" baseline="0" dirty="0">
                <a:solidFill>
                  <a:prstClr val="black"/>
                </a:solidFill>
              </a:rPr>
              <a:t>C. By entering the proper internet password</a:t>
            </a:r>
          </a:p>
          <a:p>
            <a:r>
              <a:rPr lang="en-US" b="0" i="0" u="none" strike="noStrike" baseline="0" dirty="0">
                <a:solidFill>
                  <a:prstClr val="black"/>
                </a:solidFill>
              </a:rPr>
              <a:t>D. By using CTCSS tone codes</a:t>
            </a:r>
          </a:p>
          <a:p>
            <a:pPr algn="r"/>
            <a:r>
              <a:rPr lang="en-US" sz="1600" b="0" i="0" u="none" strike="noStrike" baseline="0" dirty="0">
                <a:solidFill>
                  <a:prstClr val="black"/>
                </a:solidFill>
              </a:rPr>
              <a:t> T8C06 HRLM (6 - 15)</a:t>
            </a:r>
          </a:p>
        </p:txBody>
      </p:sp>
    </p:spTree>
    <p:extLst>
      <p:ext uri="{BB962C8B-B14F-4D97-AF65-F5344CB8AC3E}">
        <p14:creationId xmlns:p14="http://schemas.microsoft.com/office/powerpoint/2010/main" val="539792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Ground Wave</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At lower </a:t>
            </a:r>
            <a:r>
              <a:rPr lang="en-US" sz="3200" dirty="0">
                <a:latin typeface="Arial" panose="020B0604020202020204" pitchFamily="34" charset="0"/>
              </a:rPr>
              <a:t>HF </a:t>
            </a:r>
            <a:r>
              <a:rPr lang="en-US" sz="3200" dirty="0" smtClean="0">
                <a:latin typeface="Arial" panose="020B0604020202020204" pitchFamily="34" charset="0"/>
              </a:rPr>
              <a:t>frequencies radio waves can follow the Earth</a:t>
            </a:r>
            <a:r>
              <a:rPr lang="en-US" altLang="ja-JP" sz="3200" dirty="0" smtClean="0">
                <a:latin typeface="Arial" panose="020B0604020202020204" pitchFamily="34" charset="0"/>
              </a:rPr>
              <a:t>’s </a:t>
            </a:r>
            <a:r>
              <a:rPr lang="en-US" altLang="ja-JP" sz="3200" dirty="0">
                <a:latin typeface="Arial" panose="020B0604020202020204" pitchFamily="34" charset="0"/>
              </a:rPr>
              <a:t>surface as they travel.</a:t>
            </a:r>
          </a:p>
          <a:p>
            <a:pPr marL="342900" indent="-342900">
              <a:spcBef>
                <a:spcPct val="20000"/>
              </a:spcBef>
              <a:buFontTx/>
              <a:buChar char="•"/>
            </a:pPr>
            <a:r>
              <a:rPr lang="en-US" sz="3200" dirty="0">
                <a:latin typeface="Arial" panose="020B0604020202020204" pitchFamily="34" charset="0"/>
              </a:rPr>
              <a:t>These waves will travel beyond the range of line-of-sight.</a:t>
            </a:r>
          </a:p>
          <a:p>
            <a:pPr marL="342900" indent="-342900">
              <a:spcBef>
                <a:spcPct val="20000"/>
              </a:spcBef>
              <a:buFontTx/>
              <a:buChar char="•"/>
            </a:pPr>
            <a:r>
              <a:rPr lang="en-US" sz="3200" dirty="0" smtClean="0">
                <a:latin typeface="Arial" panose="020B0604020202020204" pitchFamily="34" charset="0"/>
              </a:rPr>
              <a:t>Range of a </a:t>
            </a:r>
            <a:r>
              <a:rPr lang="en-US" sz="3200" dirty="0">
                <a:latin typeface="Arial" panose="020B0604020202020204" pitchFamily="34" charset="0"/>
              </a:rPr>
              <a:t>few hundred </a:t>
            </a:r>
            <a:r>
              <a:rPr lang="en-US" sz="3200" dirty="0" smtClean="0">
                <a:latin typeface="Arial" panose="020B0604020202020204" pitchFamily="34" charset="0"/>
              </a:rPr>
              <a:t>miles on bands used by amateurs.</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10716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Discharges of lightning during electrical storms</a:t>
            </a:r>
          </a:p>
          <a:p>
            <a:r>
              <a:rPr lang="en-US" dirty="0" smtClean="0"/>
              <a:t>B. Sunspots and solar flares</a:t>
            </a:r>
          </a:p>
          <a:p>
            <a:r>
              <a:rPr lang="en-US" dirty="0" smtClean="0"/>
              <a:t>C. Updrafts from hurricanes and tornadoes</a:t>
            </a:r>
          </a:p>
          <a:p>
            <a:r>
              <a:rPr lang="en-US" dirty="0" smtClean="0"/>
              <a:t>D. Temperature inversions in the atmosphere</a:t>
            </a:r>
          </a:p>
          <a:p>
            <a:pPr lvl="1"/>
            <a:r>
              <a:rPr lang="en-US" dirty="0" smtClean="0"/>
              <a:t> T3C08 HRLM (4-3)</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causes tropospheric ducting?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961022155"/>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B5AF-F5B5-461F-8FC7-B52984FE6759}"/>
              </a:ext>
            </a:extLst>
          </p:cNvPr>
          <p:cNvSpPr>
            <a:spLocks noGrp="1"/>
          </p:cNvSpPr>
          <p:nvPr>
            <p:ph type="title"/>
          </p:nvPr>
        </p:nvSpPr>
        <p:spPr/>
        <p:txBody>
          <a:bodyPr/>
          <a:lstStyle/>
          <a:p>
            <a:r>
              <a:rPr lang="en-US" b="0" i="0" u="none" strike="noStrike" baseline="0" dirty="0">
                <a:solidFill>
                  <a:prstClr val="black"/>
                </a:solidFill>
              </a:rPr>
              <a:t>How is access to some IRLP nodes accomplished?</a:t>
            </a:r>
          </a:p>
        </p:txBody>
      </p:sp>
      <p:sp>
        <p:nvSpPr>
          <p:cNvPr id="3" name="Text Placeholder 2">
            <a:extLst>
              <a:ext uri="{FF2B5EF4-FFF2-40B4-BE49-F238E27FC236}">
                <a16:creationId xmlns:a16="http://schemas.microsoft.com/office/drawing/2014/main" id="{26E1611B-2AE1-49BB-B957-C97EA1B29DB5}"/>
              </a:ext>
            </a:extLst>
          </p:cNvPr>
          <p:cNvSpPr>
            <a:spLocks noGrp="1"/>
          </p:cNvSpPr>
          <p:nvPr>
            <p:ph type="body" idx="1"/>
          </p:nvPr>
        </p:nvSpPr>
        <p:spPr/>
        <p:txBody>
          <a:bodyPr/>
          <a:lstStyle/>
          <a:p>
            <a:r>
              <a:rPr lang="en-US" b="0" i="0" u="none" strike="noStrike" baseline="0" dirty="0">
                <a:solidFill>
                  <a:prstClr val="black"/>
                </a:solidFill>
              </a:rPr>
              <a:t>A. By obtaining a password that is sent via voice to the node</a:t>
            </a:r>
          </a:p>
          <a:p>
            <a:r>
              <a:rPr lang="en-US" b="1" i="0" u="none" strike="noStrike" baseline="0" dirty="0">
                <a:solidFill>
                  <a:prstClr val="black"/>
                </a:solidFill>
              </a:rPr>
              <a:t>B. By using DTMF signals</a:t>
            </a:r>
          </a:p>
          <a:p>
            <a:r>
              <a:rPr lang="en-US" b="0" i="0" u="none" strike="noStrike" baseline="0" dirty="0">
                <a:solidFill>
                  <a:prstClr val="black"/>
                </a:solidFill>
              </a:rPr>
              <a:t>C. By entering the proper internet password</a:t>
            </a:r>
          </a:p>
          <a:p>
            <a:r>
              <a:rPr lang="en-US" b="0" i="0" u="none" strike="noStrike" baseline="0" dirty="0">
                <a:solidFill>
                  <a:prstClr val="black"/>
                </a:solidFill>
              </a:rPr>
              <a:t>D. By using CTCSS tone codes</a:t>
            </a:r>
          </a:p>
          <a:p>
            <a:pPr algn="r"/>
            <a:r>
              <a:rPr lang="de-DE" sz="1600" b="0" i="0" u="none" strike="noStrike" baseline="0" dirty="0" smtClean="0">
                <a:solidFill>
                  <a:prstClr val="black"/>
                </a:solidFill>
              </a:rPr>
              <a:t>T8C06 </a:t>
            </a:r>
            <a:r>
              <a:rPr lang="de-DE" sz="1600" b="0" i="0" u="none" strike="noStrike" baseline="0" dirty="0">
                <a:solidFill>
                  <a:prstClr val="black"/>
                </a:solidFill>
              </a:rPr>
              <a:t>HRLM (6 - 15)</a:t>
            </a:r>
          </a:p>
        </p:txBody>
      </p:sp>
    </p:spTree>
    <p:extLst>
      <p:ext uri="{BB962C8B-B14F-4D97-AF65-F5344CB8AC3E}">
        <p14:creationId xmlns:p14="http://schemas.microsoft.com/office/powerpoint/2010/main" val="1453705384"/>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70D7-4A79-47A3-AF8E-94899C2924A4}"/>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best describes DMR (Digital Mobile Radio)?</a:t>
            </a:r>
          </a:p>
        </p:txBody>
      </p:sp>
      <p:sp>
        <p:nvSpPr>
          <p:cNvPr id="3" name="Text Placeholder 2">
            <a:extLst>
              <a:ext uri="{FF2B5EF4-FFF2-40B4-BE49-F238E27FC236}">
                <a16:creationId xmlns:a16="http://schemas.microsoft.com/office/drawing/2014/main" id="{1A448F89-E361-49D8-973C-78D6DFA09482}"/>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technique for time-multiplexing two digital voice signals on a single 12.5 kHz repeater channel</a:t>
            </a:r>
          </a:p>
          <a:p>
            <a:r>
              <a:rPr lang="en-US" b="0" i="0" u="none" strike="noStrike" baseline="0" dirty="0">
                <a:solidFill>
                  <a:prstClr val="black"/>
                </a:solidFill>
                <a:cs typeface="Arial" panose="020B0604020202020204" pitchFamily="34" charset="0"/>
              </a:rPr>
              <a:t>B. An automatic position tracking mode for FM mobiles communicating through repeaters</a:t>
            </a:r>
          </a:p>
          <a:p>
            <a:r>
              <a:rPr lang="en-US" b="0" i="0" u="none" strike="noStrike" baseline="0" dirty="0">
                <a:solidFill>
                  <a:prstClr val="black"/>
                </a:solidFill>
                <a:cs typeface="Arial" panose="020B0604020202020204" pitchFamily="34" charset="0"/>
              </a:rPr>
              <a:t>C. An automatic computer logging technique for hands-off logging when communicating while operating a vehicle</a:t>
            </a:r>
          </a:p>
          <a:p>
            <a:r>
              <a:rPr lang="en-US" b="0" i="0" u="none" strike="noStrike" baseline="0" dirty="0">
                <a:solidFill>
                  <a:prstClr val="black"/>
                </a:solidFill>
                <a:cs typeface="Arial" panose="020B0604020202020204" pitchFamily="34" charset="0"/>
              </a:rPr>
              <a:t>D. A digital technique for transmitting on two repeater inputs simultaneously for automatic error correction</a:t>
            </a:r>
          </a:p>
          <a:p>
            <a:pPr algn="r"/>
            <a:r>
              <a:rPr lang="en-US" sz="1600" b="0" i="0" u="none" strike="noStrike" baseline="0" dirty="0">
                <a:solidFill>
                  <a:prstClr val="black"/>
                </a:solidFill>
                <a:cs typeface="Arial" panose="020B0604020202020204" pitchFamily="34" charset="0"/>
              </a:rPr>
              <a:t> T8D07 HRLM (6 - 15)</a:t>
            </a:r>
          </a:p>
        </p:txBody>
      </p:sp>
    </p:spTree>
    <p:extLst>
      <p:ext uri="{BB962C8B-B14F-4D97-AF65-F5344CB8AC3E}">
        <p14:creationId xmlns:p14="http://schemas.microsoft.com/office/powerpoint/2010/main" val="3301465628"/>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70D7-4A79-47A3-AF8E-94899C2924A4}"/>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best describes DMR (Digital Mobile Radio)?</a:t>
            </a:r>
          </a:p>
        </p:txBody>
      </p:sp>
      <p:sp>
        <p:nvSpPr>
          <p:cNvPr id="3" name="Text Placeholder 2">
            <a:extLst>
              <a:ext uri="{FF2B5EF4-FFF2-40B4-BE49-F238E27FC236}">
                <a16:creationId xmlns:a16="http://schemas.microsoft.com/office/drawing/2014/main" id="{1A448F89-E361-49D8-973C-78D6DFA09482}"/>
              </a:ext>
            </a:extLst>
          </p:cNvPr>
          <p:cNvSpPr>
            <a:spLocks noGrp="1"/>
          </p:cNvSpPr>
          <p:nvPr>
            <p:ph type="body" idx="1"/>
          </p:nvPr>
        </p:nvSpPr>
        <p:spPr/>
        <p:txBody>
          <a:bodyPr/>
          <a:lstStyle/>
          <a:p>
            <a:r>
              <a:rPr lang="en-US" b="1" i="0" u="none" strike="noStrike" baseline="0" dirty="0">
                <a:solidFill>
                  <a:prstClr val="black"/>
                </a:solidFill>
                <a:cs typeface="Arial" panose="020B0604020202020204" pitchFamily="34" charset="0"/>
              </a:rPr>
              <a:t>A. A technique for time-multiplexing two digital voice signals on a single 12.5 kHz repeater channel</a:t>
            </a:r>
          </a:p>
          <a:p>
            <a:r>
              <a:rPr lang="en-US" b="0" i="0" u="none" strike="noStrike" baseline="0" dirty="0">
                <a:solidFill>
                  <a:prstClr val="black"/>
                </a:solidFill>
                <a:cs typeface="Arial" panose="020B0604020202020204" pitchFamily="34" charset="0"/>
              </a:rPr>
              <a:t>B. An automatic position tracking mode for FM mobiles communicating through repeaters</a:t>
            </a:r>
          </a:p>
          <a:p>
            <a:r>
              <a:rPr lang="en-US" b="0" i="0" u="none" strike="noStrike" baseline="0" dirty="0">
                <a:solidFill>
                  <a:prstClr val="black"/>
                </a:solidFill>
                <a:cs typeface="Arial" panose="020B0604020202020204" pitchFamily="34" charset="0"/>
              </a:rPr>
              <a:t>C. An automatic computer logging technique for hands-off logging when communicating while operating a vehicle</a:t>
            </a:r>
          </a:p>
          <a:p>
            <a:r>
              <a:rPr lang="en-US" b="0" i="0" u="none" strike="noStrike" baseline="0" dirty="0">
                <a:solidFill>
                  <a:prstClr val="black"/>
                </a:solidFill>
                <a:cs typeface="Arial" panose="020B0604020202020204" pitchFamily="34" charset="0"/>
              </a:rPr>
              <a:t>D. A digital technique for transmitting on two repeater inputs simultaneously for automatic error correction</a:t>
            </a:r>
          </a:p>
          <a:p>
            <a:pPr algn="r"/>
            <a:r>
              <a:rPr lang="en-US" sz="1600" b="0" i="0" u="none" strike="noStrike" baseline="0" dirty="0">
                <a:solidFill>
                  <a:prstClr val="black"/>
                </a:solidFill>
                <a:cs typeface="Arial" panose="020B0604020202020204" pitchFamily="34" charset="0"/>
              </a:rPr>
              <a:t> T8D07 HRLM (6 - 15)</a:t>
            </a:r>
          </a:p>
        </p:txBody>
      </p:sp>
    </p:spTree>
    <p:extLst>
      <p:ext uri="{BB962C8B-B14F-4D97-AF65-F5344CB8AC3E}">
        <p14:creationId xmlns:p14="http://schemas.microsoft.com/office/powerpoint/2010/main" val="203798519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BB0-D462-4C39-A44B-D932C6738B67}"/>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type of tones are used to control repeaters linked by the Internet Relay Linking Project (IRLP) protocol?</a:t>
            </a:r>
          </a:p>
        </p:txBody>
      </p:sp>
      <p:sp>
        <p:nvSpPr>
          <p:cNvPr id="3" name="Text Placeholder 2">
            <a:extLst>
              <a:ext uri="{FF2B5EF4-FFF2-40B4-BE49-F238E27FC236}">
                <a16:creationId xmlns:a16="http://schemas.microsoft.com/office/drawing/2014/main" id="{0C288C36-E919-4E6C-9D96-51BCD1EF1920}"/>
              </a:ext>
            </a:extLst>
          </p:cNvPr>
          <p:cNvSpPr>
            <a:spLocks noGrp="1"/>
          </p:cNvSpPr>
          <p:nvPr>
            <p:ph type="body" idx="1"/>
          </p:nvPr>
        </p:nvSpPr>
        <p:spPr>
          <a:xfrm>
            <a:off x="457200" y="2179637"/>
            <a:ext cx="8229600" cy="4297363"/>
          </a:xfrm>
        </p:spPr>
        <p:txBody>
          <a:bodyPr/>
          <a:lstStyle/>
          <a:p>
            <a:r>
              <a:rPr lang="en-US" b="0" i="0" u="none" strike="noStrike" baseline="0" dirty="0">
                <a:solidFill>
                  <a:srgbClr val="000000"/>
                </a:solidFill>
                <a:cs typeface="Arial" panose="020B0604020202020204" pitchFamily="34" charset="0"/>
              </a:rPr>
              <a:t>A. DTMF</a:t>
            </a:r>
          </a:p>
          <a:p>
            <a:r>
              <a:rPr lang="en-US" b="0" i="0" u="none" strike="noStrike" baseline="0" dirty="0">
                <a:solidFill>
                  <a:srgbClr val="000000"/>
                </a:solidFill>
                <a:cs typeface="Arial" panose="020B0604020202020204" pitchFamily="34" charset="0"/>
              </a:rPr>
              <a:t>B. CTCSS</a:t>
            </a:r>
          </a:p>
          <a:p>
            <a:r>
              <a:rPr lang="en-US" b="0" i="0" u="none" strike="noStrike" baseline="0" dirty="0">
                <a:solidFill>
                  <a:srgbClr val="000000"/>
                </a:solidFill>
                <a:cs typeface="Arial" panose="020B0604020202020204" pitchFamily="34" charset="0"/>
              </a:rPr>
              <a:t>C. </a:t>
            </a:r>
            <a:r>
              <a:rPr lang="en-US" b="0" i="0" u="none" strike="noStrike" baseline="0" dirty="0" err="1">
                <a:solidFill>
                  <a:srgbClr val="000000"/>
                </a:solidFill>
                <a:cs typeface="Arial" panose="020B0604020202020204" pitchFamily="34" charset="0"/>
              </a:rPr>
              <a:t>EchoLink</a:t>
            </a:r>
            <a:endParaRPr lang="en-US" b="0" i="0" u="none" strike="noStrike" baseline="0" dirty="0">
              <a:solidFill>
                <a:srgbClr val="000000"/>
              </a:solidFill>
              <a:cs typeface="Arial" panose="020B0604020202020204" pitchFamily="34" charset="0"/>
            </a:endParaRPr>
          </a:p>
          <a:p>
            <a:r>
              <a:rPr lang="en-US" b="0" i="0" u="none" strike="noStrike" baseline="0" dirty="0">
                <a:solidFill>
                  <a:srgbClr val="000000"/>
                </a:solidFill>
                <a:cs typeface="Arial" panose="020B0604020202020204" pitchFamily="34" charset="0"/>
              </a:rPr>
              <a:t>D. Sub-audible</a:t>
            </a:r>
          </a:p>
          <a:p>
            <a:pPr algn="r"/>
            <a:r>
              <a:rPr lang="en-US" sz="1600" b="0" i="0" u="none" strike="noStrike" baseline="0" dirty="0">
                <a:solidFill>
                  <a:srgbClr val="000000"/>
                </a:solidFill>
                <a:cs typeface="Arial" panose="020B0604020202020204" pitchFamily="34" charset="0"/>
              </a:rPr>
              <a:t> T2B06 HRLM (6 - 15)</a:t>
            </a:r>
          </a:p>
        </p:txBody>
      </p:sp>
    </p:spTree>
    <p:extLst>
      <p:ext uri="{BB962C8B-B14F-4D97-AF65-F5344CB8AC3E}">
        <p14:creationId xmlns:p14="http://schemas.microsoft.com/office/powerpoint/2010/main" val="2007100365"/>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BB0-D462-4C39-A44B-D932C6738B67}"/>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type of tones are used to control repeaters linked by the Internet Relay Linking Project (IRLP) protocol?</a:t>
            </a:r>
          </a:p>
        </p:txBody>
      </p:sp>
      <p:sp>
        <p:nvSpPr>
          <p:cNvPr id="3" name="Text Placeholder 2">
            <a:extLst>
              <a:ext uri="{FF2B5EF4-FFF2-40B4-BE49-F238E27FC236}">
                <a16:creationId xmlns:a16="http://schemas.microsoft.com/office/drawing/2014/main" id="{0C288C36-E919-4E6C-9D96-51BCD1EF1920}"/>
              </a:ext>
            </a:extLst>
          </p:cNvPr>
          <p:cNvSpPr>
            <a:spLocks noGrp="1"/>
          </p:cNvSpPr>
          <p:nvPr>
            <p:ph type="body" idx="1"/>
          </p:nvPr>
        </p:nvSpPr>
        <p:spPr>
          <a:xfrm>
            <a:off x="457200" y="2179637"/>
            <a:ext cx="8229600" cy="4297363"/>
          </a:xfrm>
        </p:spPr>
        <p:txBody>
          <a:bodyPr/>
          <a:lstStyle/>
          <a:p>
            <a:r>
              <a:rPr lang="en-US" b="1" i="0" u="none" strike="noStrike" baseline="0" dirty="0">
                <a:solidFill>
                  <a:srgbClr val="000000"/>
                </a:solidFill>
                <a:cs typeface="Arial" panose="020B0604020202020204" pitchFamily="34" charset="0"/>
              </a:rPr>
              <a:t>A. DTMF</a:t>
            </a:r>
          </a:p>
          <a:p>
            <a:r>
              <a:rPr lang="en-US" b="0" i="0" u="none" strike="noStrike" baseline="0" dirty="0">
                <a:solidFill>
                  <a:srgbClr val="000000"/>
                </a:solidFill>
                <a:cs typeface="Arial" panose="020B0604020202020204" pitchFamily="34" charset="0"/>
              </a:rPr>
              <a:t>B. CTCSS</a:t>
            </a:r>
          </a:p>
          <a:p>
            <a:r>
              <a:rPr lang="en-US" b="0" i="0" u="none" strike="noStrike" baseline="0" dirty="0">
                <a:solidFill>
                  <a:srgbClr val="000000"/>
                </a:solidFill>
                <a:cs typeface="Arial" panose="020B0604020202020204" pitchFamily="34" charset="0"/>
              </a:rPr>
              <a:t>C. </a:t>
            </a:r>
            <a:r>
              <a:rPr lang="en-US" b="0" i="0" u="none" strike="noStrike" baseline="0" dirty="0" err="1">
                <a:solidFill>
                  <a:srgbClr val="000000"/>
                </a:solidFill>
                <a:cs typeface="Arial" panose="020B0604020202020204" pitchFamily="34" charset="0"/>
              </a:rPr>
              <a:t>EchoLink</a:t>
            </a:r>
            <a:endParaRPr lang="en-US" b="0" i="0" u="none" strike="noStrike" baseline="0" dirty="0">
              <a:solidFill>
                <a:srgbClr val="000000"/>
              </a:solidFill>
              <a:cs typeface="Arial" panose="020B0604020202020204" pitchFamily="34" charset="0"/>
            </a:endParaRPr>
          </a:p>
          <a:p>
            <a:r>
              <a:rPr lang="en-US" b="0" i="0" u="none" strike="noStrike" baseline="0" dirty="0">
                <a:solidFill>
                  <a:srgbClr val="000000"/>
                </a:solidFill>
                <a:cs typeface="Arial" panose="020B0604020202020204" pitchFamily="34" charset="0"/>
              </a:rPr>
              <a:t>D. Sub-audible</a:t>
            </a:r>
          </a:p>
          <a:p>
            <a:pPr algn="r"/>
            <a:r>
              <a:rPr lang="en-US" sz="1600" b="0" i="0" u="none" strike="noStrike" baseline="0" dirty="0">
                <a:solidFill>
                  <a:srgbClr val="000000"/>
                </a:solidFill>
                <a:cs typeface="Arial" panose="020B0604020202020204" pitchFamily="34" charset="0"/>
              </a:rPr>
              <a:t> T2B06 HRLM (6 - 15)</a:t>
            </a:r>
          </a:p>
        </p:txBody>
      </p:sp>
    </p:spTree>
    <p:extLst>
      <p:ext uri="{BB962C8B-B14F-4D97-AF65-F5344CB8AC3E}">
        <p14:creationId xmlns:p14="http://schemas.microsoft.com/office/powerpoint/2010/main" val="3043472373"/>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CB3-4B95-48F2-9FAF-1D877E8FE03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How can you join a digital repeater’s “talk group”?</a:t>
            </a:r>
          </a:p>
        </p:txBody>
      </p:sp>
      <p:sp>
        <p:nvSpPr>
          <p:cNvPr id="3" name="Text Placeholder 2">
            <a:extLst>
              <a:ext uri="{FF2B5EF4-FFF2-40B4-BE49-F238E27FC236}">
                <a16:creationId xmlns:a16="http://schemas.microsoft.com/office/drawing/2014/main" id="{80A97040-2FCB-4541-AF67-EB241593965A}"/>
              </a:ext>
            </a:extLst>
          </p:cNvPr>
          <p:cNvSpPr>
            <a:spLocks noGrp="1"/>
          </p:cNvSpPr>
          <p:nvPr>
            <p:ph type="body" idx="1"/>
          </p:nvPr>
        </p:nvSpPr>
        <p:spPr>
          <a:xfrm>
            <a:off x="457200" y="1981200"/>
            <a:ext cx="8229600" cy="4297363"/>
          </a:xfrm>
        </p:spPr>
        <p:txBody>
          <a:bodyPr/>
          <a:lstStyle/>
          <a:p>
            <a:r>
              <a:rPr lang="en-US" b="0" i="0" u="none" strike="noStrike" baseline="0" dirty="0">
                <a:solidFill>
                  <a:srgbClr val="000000"/>
                </a:solidFill>
                <a:cs typeface="Arial" panose="020B0604020202020204" pitchFamily="34" charset="0"/>
              </a:rPr>
              <a:t>A. Register your radio with the local FCC office</a:t>
            </a:r>
          </a:p>
          <a:p>
            <a:r>
              <a:rPr lang="en-US" b="0" i="0" u="none" strike="noStrike" baseline="0" dirty="0">
                <a:solidFill>
                  <a:srgbClr val="000000"/>
                </a:solidFill>
                <a:cs typeface="Arial" panose="020B0604020202020204" pitchFamily="34" charset="0"/>
              </a:rPr>
              <a:t>B. Join the repeater owner’s club</a:t>
            </a:r>
          </a:p>
          <a:p>
            <a:r>
              <a:rPr lang="en-US" b="0" i="0" u="none" strike="noStrike" baseline="0" dirty="0">
                <a:solidFill>
                  <a:srgbClr val="000000"/>
                </a:solidFill>
                <a:cs typeface="Arial" panose="020B0604020202020204" pitchFamily="34" charset="0"/>
              </a:rPr>
              <a:t>C. Program your radio with the group’s ID or code</a:t>
            </a:r>
          </a:p>
          <a:p>
            <a:r>
              <a:rPr lang="en-US" b="0" i="0" u="none" strike="noStrike" baseline="0" dirty="0">
                <a:solidFill>
                  <a:srgbClr val="000000"/>
                </a:solidFill>
                <a:cs typeface="Arial" panose="020B0604020202020204" pitchFamily="34" charset="0"/>
              </a:rPr>
              <a:t>D. Sign your call after the courtesy tone</a:t>
            </a:r>
          </a:p>
          <a:p>
            <a:pPr algn="r"/>
            <a:r>
              <a:rPr lang="en-US" sz="1600" b="0" i="0" u="none" strike="noStrike" baseline="0" dirty="0">
                <a:solidFill>
                  <a:srgbClr val="000000"/>
                </a:solidFill>
                <a:cs typeface="Arial" panose="020B0604020202020204" pitchFamily="34" charset="0"/>
              </a:rPr>
              <a:t> T2B07 HRLM (6 - 15)</a:t>
            </a:r>
          </a:p>
        </p:txBody>
      </p:sp>
    </p:spTree>
    <p:extLst>
      <p:ext uri="{BB962C8B-B14F-4D97-AF65-F5344CB8AC3E}">
        <p14:creationId xmlns:p14="http://schemas.microsoft.com/office/powerpoint/2010/main" val="1292105827"/>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CB3-4B95-48F2-9FAF-1D877E8FE03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How can you join a digital repeater’s “talk group”?</a:t>
            </a:r>
          </a:p>
        </p:txBody>
      </p:sp>
      <p:sp>
        <p:nvSpPr>
          <p:cNvPr id="3" name="Text Placeholder 2">
            <a:extLst>
              <a:ext uri="{FF2B5EF4-FFF2-40B4-BE49-F238E27FC236}">
                <a16:creationId xmlns:a16="http://schemas.microsoft.com/office/drawing/2014/main" id="{80A97040-2FCB-4541-AF67-EB241593965A}"/>
              </a:ext>
            </a:extLst>
          </p:cNvPr>
          <p:cNvSpPr>
            <a:spLocks noGrp="1"/>
          </p:cNvSpPr>
          <p:nvPr>
            <p:ph type="body" idx="1"/>
          </p:nvPr>
        </p:nvSpPr>
        <p:spPr>
          <a:xfrm>
            <a:off x="457200" y="1981200"/>
            <a:ext cx="8229600" cy="4297363"/>
          </a:xfrm>
        </p:spPr>
        <p:txBody>
          <a:bodyPr/>
          <a:lstStyle/>
          <a:p>
            <a:r>
              <a:rPr lang="en-US" b="0" i="0" u="none" strike="noStrike" baseline="0" dirty="0">
                <a:solidFill>
                  <a:srgbClr val="000000"/>
                </a:solidFill>
                <a:cs typeface="Arial" panose="020B0604020202020204" pitchFamily="34" charset="0"/>
              </a:rPr>
              <a:t>A. Register your radio with the local FCC office</a:t>
            </a:r>
          </a:p>
          <a:p>
            <a:r>
              <a:rPr lang="en-US" b="0" i="0" u="none" strike="noStrike" baseline="0" dirty="0">
                <a:solidFill>
                  <a:srgbClr val="000000"/>
                </a:solidFill>
                <a:cs typeface="Arial" panose="020B0604020202020204" pitchFamily="34" charset="0"/>
              </a:rPr>
              <a:t>B. Join the repeater owner’s club</a:t>
            </a:r>
          </a:p>
          <a:p>
            <a:r>
              <a:rPr lang="en-US" b="1" i="0" u="none" strike="noStrike" baseline="0" dirty="0">
                <a:solidFill>
                  <a:srgbClr val="000000"/>
                </a:solidFill>
                <a:cs typeface="Arial" panose="020B0604020202020204" pitchFamily="34" charset="0"/>
              </a:rPr>
              <a:t>C. Program your radio with the group’s ID or code</a:t>
            </a:r>
          </a:p>
          <a:p>
            <a:r>
              <a:rPr lang="en-US" b="0" i="0" u="none" strike="noStrike" baseline="0" dirty="0">
                <a:solidFill>
                  <a:srgbClr val="000000"/>
                </a:solidFill>
                <a:cs typeface="Arial" panose="020B0604020202020204" pitchFamily="34" charset="0"/>
              </a:rPr>
              <a:t>D. Sign your call after the courtesy tone</a:t>
            </a:r>
          </a:p>
          <a:p>
            <a:pPr algn="r"/>
            <a:r>
              <a:rPr lang="en-US" sz="1600" b="0" i="0" u="none" strike="noStrike" baseline="0" dirty="0">
                <a:solidFill>
                  <a:srgbClr val="000000"/>
                </a:solidFill>
                <a:cs typeface="Arial" panose="020B0604020202020204" pitchFamily="34" charset="0"/>
              </a:rPr>
              <a:t> T2B07 HRLM (6 - 15)</a:t>
            </a:r>
          </a:p>
        </p:txBody>
      </p:sp>
    </p:spTree>
    <p:extLst>
      <p:ext uri="{BB962C8B-B14F-4D97-AF65-F5344CB8AC3E}">
        <p14:creationId xmlns:p14="http://schemas.microsoft.com/office/powerpoint/2010/main" val="382133735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14F7-90BB-48C2-997B-A1C20FBFE52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a “talk group” on a DMR digital repeater?</a:t>
            </a:r>
          </a:p>
        </p:txBody>
      </p:sp>
      <p:sp>
        <p:nvSpPr>
          <p:cNvPr id="3" name="Text Placeholder 2">
            <a:extLst>
              <a:ext uri="{FF2B5EF4-FFF2-40B4-BE49-F238E27FC236}">
                <a16:creationId xmlns:a16="http://schemas.microsoft.com/office/drawing/2014/main" id="{16FAF30C-3950-4D65-96B4-59D22652CDD4}"/>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A group of operators sharing common interests</a:t>
            </a:r>
          </a:p>
          <a:p>
            <a:r>
              <a:rPr lang="en-US" b="0" i="0" u="none" strike="noStrike" baseline="0" dirty="0">
                <a:solidFill>
                  <a:srgbClr val="000000"/>
                </a:solidFill>
                <a:cs typeface="Arial" panose="020B0604020202020204" pitchFamily="34" charset="0"/>
              </a:rPr>
              <a:t>B. A way for groups of users to share a channel at different times without being heard by other users on the channel</a:t>
            </a:r>
          </a:p>
          <a:p>
            <a:r>
              <a:rPr lang="en-US" b="0" i="0" u="none" strike="noStrike" baseline="0" dirty="0">
                <a:solidFill>
                  <a:srgbClr val="000000"/>
                </a:solidFill>
                <a:cs typeface="Arial" panose="020B0604020202020204" pitchFamily="34" charset="0"/>
              </a:rPr>
              <a:t>C. A protocol that increases the signal-to-noise ratio when multiple repeaters are linked together</a:t>
            </a:r>
          </a:p>
          <a:p>
            <a:r>
              <a:rPr lang="en-US" b="0" i="0" u="none" strike="noStrike" baseline="0" dirty="0">
                <a:solidFill>
                  <a:srgbClr val="000000"/>
                </a:solidFill>
                <a:cs typeface="Arial" panose="020B0604020202020204" pitchFamily="34" charset="0"/>
              </a:rPr>
              <a:t>D. A net that meets at a particular time</a:t>
            </a:r>
          </a:p>
          <a:p>
            <a:pPr algn="r"/>
            <a:r>
              <a:rPr lang="en-US" sz="1600" b="0" i="0" u="none" strike="noStrike" baseline="0" dirty="0">
                <a:solidFill>
                  <a:srgbClr val="000000"/>
                </a:solidFill>
                <a:cs typeface="Arial" panose="020B0604020202020204" pitchFamily="34" charset="0"/>
              </a:rPr>
              <a:t> T2B09 HRLM (6 - 15)</a:t>
            </a:r>
          </a:p>
        </p:txBody>
      </p:sp>
    </p:spTree>
    <p:extLst>
      <p:ext uri="{BB962C8B-B14F-4D97-AF65-F5344CB8AC3E}">
        <p14:creationId xmlns:p14="http://schemas.microsoft.com/office/powerpoint/2010/main" val="2353937379"/>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14F7-90BB-48C2-997B-A1C20FBFE52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a “talk group” on a DMR digital repeater?</a:t>
            </a:r>
          </a:p>
        </p:txBody>
      </p:sp>
      <p:sp>
        <p:nvSpPr>
          <p:cNvPr id="3" name="Text Placeholder 2">
            <a:extLst>
              <a:ext uri="{FF2B5EF4-FFF2-40B4-BE49-F238E27FC236}">
                <a16:creationId xmlns:a16="http://schemas.microsoft.com/office/drawing/2014/main" id="{16FAF30C-3950-4D65-96B4-59D22652CDD4}"/>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A group of operators sharing common interests</a:t>
            </a:r>
          </a:p>
          <a:p>
            <a:r>
              <a:rPr lang="en-US" b="1" i="0" u="none" strike="noStrike" baseline="0" dirty="0">
                <a:solidFill>
                  <a:srgbClr val="000000"/>
                </a:solidFill>
                <a:cs typeface="Arial" panose="020B0604020202020204" pitchFamily="34" charset="0"/>
              </a:rPr>
              <a:t>B. A way for groups of users to share a channel at different times without being heard by other users on the channel</a:t>
            </a:r>
          </a:p>
          <a:p>
            <a:r>
              <a:rPr lang="en-US" b="0" i="0" u="none" strike="noStrike" baseline="0" dirty="0">
                <a:solidFill>
                  <a:srgbClr val="000000"/>
                </a:solidFill>
                <a:cs typeface="Arial" panose="020B0604020202020204" pitchFamily="34" charset="0"/>
              </a:rPr>
              <a:t>C. A protocol that increases the signal-to-noise ratio when multiple repeaters are linked together</a:t>
            </a:r>
          </a:p>
          <a:p>
            <a:r>
              <a:rPr lang="en-US" b="0" i="0" u="none" strike="noStrike" baseline="0" dirty="0">
                <a:solidFill>
                  <a:srgbClr val="000000"/>
                </a:solidFill>
                <a:cs typeface="Arial" panose="020B0604020202020204" pitchFamily="34" charset="0"/>
              </a:rPr>
              <a:t>D. A net that meets at a particular time</a:t>
            </a:r>
          </a:p>
          <a:p>
            <a:pPr algn="r"/>
            <a:r>
              <a:rPr lang="en-US" sz="1600" b="0" i="0" u="none" strike="noStrike" baseline="0" dirty="0">
                <a:solidFill>
                  <a:srgbClr val="000000"/>
                </a:solidFill>
                <a:cs typeface="Arial" panose="020B0604020202020204" pitchFamily="34" charset="0"/>
              </a:rPr>
              <a:t> T2B09 HRLM (6 - 15)</a:t>
            </a:r>
          </a:p>
        </p:txBody>
      </p:sp>
    </p:spTree>
    <p:extLst>
      <p:ext uri="{BB962C8B-B14F-4D97-AF65-F5344CB8AC3E}">
        <p14:creationId xmlns:p14="http://schemas.microsoft.com/office/powerpoint/2010/main" val="408363892"/>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6</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990600" y="3505200"/>
            <a:ext cx="7162800" cy="2133600"/>
          </a:xfrm>
          <a:prstGeom prst="rect">
            <a:avLst/>
          </a:prstGeom>
          <a:noFill/>
          <a:ln w="9525">
            <a:noFill/>
            <a:miter lim="800000"/>
            <a:headEnd/>
            <a:tailEnd/>
          </a:ln>
        </p:spPr>
        <p:txBody>
          <a:bodyPr/>
          <a:lstStyle/>
          <a:p>
            <a:pPr marL="342900" indent="-342900" algn="ctr">
              <a:spcBef>
                <a:spcPct val="20000"/>
              </a:spcBef>
            </a:pPr>
            <a:endParaRPr lang="en-US" sz="2800" dirty="0" smtClean="0">
              <a:latin typeface="Arial" pitchFamily="34" charset="0"/>
              <a:cs typeface="Arial" pitchFamily="34" charset="0"/>
            </a:endParaRPr>
          </a:p>
          <a:p>
            <a:pPr marL="342900" indent="-342900" algn="ctr">
              <a:spcBef>
                <a:spcPct val="20000"/>
              </a:spcBef>
            </a:pPr>
            <a:r>
              <a:rPr lang="en-US" sz="2800" dirty="0" smtClean="0">
                <a:latin typeface="Arial" pitchFamily="34" charset="0"/>
                <a:cs typeface="Arial" pitchFamily="34" charset="0"/>
              </a:rPr>
              <a:t>Communicating </a:t>
            </a:r>
            <a:r>
              <a:rPr lang="en-US" sz="2800" dirty="0" smtClean="0">
                <a:latin typeface="Arial" pitchFamily="34" charset="0"/>
                <a:cs typeface="Arial" pitchFamily="34" charset="0"/>
              </a:rPr>
              <a:t>with Other </a:t>
            </a:r>
            <a:r>
              <a:rPr lang="en-US" sz="2800" dirty="0" smtClean="0">
                <a:latin typeface="Arial" pitchFamily="34" charset="0"/>
                <a:cs typeface="Arial" pitchFamily="34" charset="0"/>
              </a:rPr>
              <a:t>Hams</a:t>
            </a:r>
          </a:p>
          <a:p>
            <a:pPr marL="342900" indent="-342900" algn="ctr">
              <a:spcBef>
                <a:spcPct val="20000"/>
              </a:spcBef>
            </a:pPr>
            <a:r>
              <a:rPr lang="en-US" sz="2800" dirty="0" smtClean="0">
                <a:latin typeface="Arial" pitchFamily="34" charset="0"/>
                <a:cs typeface="Arial" pitchFamily="34" charset="0"/>
              </a:rPr>
              <a:t>Nets</a:t>
            </a:r>
            <a:r>
              <a:rPr lang="en-US" sz="2800" dirty="0">
                <a:latin typeface="Arial" pitchFamily="34" charset="0"/>
                <a:cs typeface="Arial" pitchFamily="34" charset="0"/>
              </a:rPr>
              <a:t>, Emergency Communications, Special Modes and Techniques</a:t>
            </a:r>
          </a:p>
        </p:txBody>
      </p:sp>
    </p:spTree>
    <p:extLst>
      <p:ext uri="{BB962C8B-B14F-4D97-AF65-F5344CB8AC3E}">
        <p14:creationId xmlns:p14="http://schemas.microsoft.com/office/powerpoint/2010/main" val="1502415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Discharges of lightning during electrical storms</a:t>
            </a:r>
          </a:p>
          <a:p>
            <a:r>
              <a:rPr lang="en-US" dirty="0" smtClean="0"/>
              <a:t>B. Sunspots and solar flares</a:t>
            </a:r>
          </a:p>
          <a:p>
            <a:r>
              <a:rPr lang="en-US" dirty="0" smtClean="0"/>
              <a:t>C. Updrafts from hurricanes and tornadoes</a:t>
            </a:r>
          </a:p>
          <a:p>
            <a:r>
              <a:rPr lang="en-US" b="1" dirty="0" smtClean="0"/>
              <a:t>D. Temperature inversions in the atmosphere</a:t>
            </a:r>
          </a:p>
          <a:p>
            <a:pPr lvl="1"/>
            <a:r>
              <a:rPr lang="en-US" dirty="0" smtClean="0"/>
              <a:t> T3C08 HRLM (4-3)</a:t>
            </a:r>
          </a:p>
        </p:txBody>
      </p:sp>
      <p:sp>
        <p:nvSpPr>
          <p:cNvPr id="532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causes tropospheric ducting?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905341033"/>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Nets</a:t>
            </a:r>
          </a:p>
        </p:txBody>
      </p:sp>
      <p:sp>
        <p:nvSpPr>
          <p:cNvPr id="8194" name="Rectangle 8"/>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Net is short for </a:t>
            </a:r>
            <a:r>
              <a:rPr lang="en-US" altLang="ja-JP" sz="3200" dirty="0"/>
              <a:t>“Network”</a:t>
            </a:r>
          </a:p>
          <a:p>
            <a:pPr marL="742950" lvl="1" indent="-285750">
              <a:spcBef>
                <a:spcPct val="20000"/>
              </a:spcBef>
              <a:buFont typeface="Arial" pitchFamily="34" charset="0"/>
              <a:buChar char="•"/>
            </a:pPr>
            <a:r>
              <a:rPr lang="en-US" sz="2800" dirty="0"/>
              <a:t>Evolved over the years to share and exchange information in an organized and efficient </a:t>
            </a:r>
            <a:r>
              <a:rPr lang="en-US" sz="2800" dirty="0" smtClean="0"/>
              <a:t>way</a:t>
            </a:r>
            <a:endParaRPr lang="en-US" sz="2800" dirty="0"/>
          </a:p>
          <a:p>
            <a:pPr marL="342900" indent="-342900">
              <a:spcBef>
                <a:spcPct val="20000"/>
              </a:spcBef>
              <a:buFontTx/>
              <a:buChar char="•"/>
            </a:pPr>
            <a:r>
              <a:rPr lang="en-US" sz="3200" dirty="0"/>
              <a:t>Social nets</a:t>
            </a:r>
          </a:p>
          <a:p>
            <a:pPr marL="342900" indent="-342900">
              <a:spcBef>
                <a:spcPct val="20000"/>
              </a:spcBef>
              <a:buFontTx/>
              <a:buChar char="•"/>
            </a:pPr>
            <a:r>
              <a:rPr lang="en-US" sz="3200" dirty="0"/>
              <a:t>Traffic nets</a:t>
            </a:r>
          </a:p>
          <a:p>
            <a:pPr marL="342900" indent="-342900">
              <a:spcBef>
                <a:spcPct val="20000"/>
              </a:spcBef>
              <a:buFontTx/>
              <a:buChar char="•"/>
            </a:pPr>
            <a:r>
              <a:rPr lang="en-US" sz="3200" dirty="0"/>
              <a:t>Emergency and public service nets</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953790852"/>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Traffic Nets</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i="1" dirty="0"/>
              <a:t>Traffic</a:t>
            </a:r>
            <a:r>
              <a:rPr lang="en-US" sz="3200" dirty="0"/>
              <a:t> refers to formal messages that are relayed via Amateur Radio</a:t>
            </a:r>
          </a:p>
          <a:p>
            <a:pPr marL="800100" lvl="1" indent="-342900">
              <a:spcBef>
                <a:spcPct val="20000"/>
              </a:spcBef>
              <a:buFontTx/>
              <a:buChar char="•"/>
            </a:pPr>
            <a:r>
              <a:rPr lang="en-US" sz="2800" dirty="0" smtClean="0"/>
              <a:t>Radiogram structured to </a:t>
            </a:r>
            <a:r>
              <a:rPr lang="en-US" sz="2800" dirty="0"/>
              <a:t>ensure </a:t>
            </a:r>
            <a:r>
              <a:rPr lang="en-US" sz="2800" dirty="0" smtClean="0"/>
              <a:t>accuracy</a:t>
            </a:r>
            <a:endParaRPr lang="en-US" sz="3200" dirty="0" smtClean="0"/>
          </a:p>
          <a:p>
            <a:pPr marL="342900" indent="-342900">
              <a:spcBef>
                <a:spcPct val="20000"/>
              </a:spcBef>
              <a:buFontTx/>
              <a:buChar char="•"/>
            </a:pPr>
            <a:r>
              <a:rPr lang="en-US" sz="3200" dirty="0" smtClean="0"/>
              <a:t>National </a:t>
            </a:r>
            <a:r>
              <a:rPr lang="en-US" sz="3200" dirty="0"/>
              <a:t>Traffic System (NTS)</a:t>
            </a:r>
          </a:p>
          <a:p>
            <a:pPr marL="742950" lvl="1" indent="-285750">
              <a:spcBef>
                <a:spcPct val="20000"/>
              </a:spcBef>
              <a:buFont typeface="Arial" pitchFamily="34" charset="0"/>
              <a:buChar char="•"/>
            </a:pPr>
            <a:r>
              <a:rPr lang="en-US" sz="2800" dirty="0"/>
              <a:t>Procedures</a:t>
            </a:r>
          </a:p>
          <a:p>
            <a:pPr marL="742950" lvl="1" indent="-285750">
              <a:spcBef>
                <a:spcPct val="20000"/>
              </a:spcBef>
              <a:buFont typeface="Arial" pitchFamily="34" charset="0"/>
              <a:buChar char="•"/>
            </a:pPr>
            <a:r>
              <a:rPr lang="en-US" sz="2800" dirty="0"/>
              <a:t>Accountability</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259997789"/>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Emergency and Public Service Nets</a:t>
            </a:r>
          </a:p>
        </p:txBody>
      </p:sp>
      <p:sp>
        <p:nvSpPr>
          <p:cNvPr id="12290"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Public service nets – training for emergency nets</a:t>
            </a:r>
          </a:p>
          <a:p>
            <a:pPr marL="742950" lvl="1" indent="-285750">
              <a:spcBef>
                <a:spcPct val="20000"/>
              </a:spcBef>
              <a:buFont typeface="Arial" pitchFamily="34" charset="0"/>
              <a:buChar char="•"/>
            </a:pPr>
            <a:r>
              <a:rPr lang="en-US" sz="2800" dirty="0"/>
              <a:t>Training for ham operators as well as emergency groups and managers supported by Amateur Radio</a:t>
            </a:r>
          </a:p>
          <a:p>
            <a:pPr marL="342900" indent="-342900">
              <a:spcBef>
                <a:spcPct val="20000"/>
              </a:spcBef>
              <a:buFontTx/>
              <a:buChar char="•"/>
            </a:pPr>
            <a:r>
              <a:rPr lang="en-US" sz="3200" dirty="0"/>
              <a:t>Emergency nets</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23905189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685800" y="1828800"/>
            <a:ext cx="7772400" cy="4191000"/>
          </a:xfrm>
          <a:prstGeom prst="rect">
            <a:avLst/>
          </a:prstGeom>
          <a:noFill/>
          <a:ln w="9525">
            <a:noFill/>
            <a:miter lim="800000"/>
            <a:headEnd/>
            <a:tailEnd/>
          </a:ln>
        </p:spPr>
        <p:txBody>
          <a:bodyPr/>
          <a:lstStyle/>
          <a:p>
            <a:pPr marL="342900" indent="-342900">
              <a:spcBef>
                <a:spcPct val="20000"/>
              </a:spcBef>
              <a:buFontTx/>
              <a:buChar char="•"/>
            </a:pPr>
            <a:r>
              <a:rPr lang="en-US" sz="2800" dirty="0"/>
              <a:t>Net Control Station (NCS)</a:t>
            </a:r>
          </a:p>
          <a:p>
            <a:pPr marL="742950" lvl="1" indent="-285750">
              <a:spcBef>
                <a:spcPct val="20000"/>
              </a:spcBef>
              <a:buFont typeface="Arial" pitchFamily="34" charset="0"/>
              <a:buChar char="•"/>
            </a:pPr>
            <a:r>
              <a:rPr lang="en-US" dirty="0"/>
              <a:t>Traffic cop who controls the flow of information</a:t>
            </a:r>
          </a:p>
          <a:p>
            <a:pPr marL="342900" indent="-342900">
              <a:spcBef>
                <a:spcPct val="20000"/>
              </a:spcBef>
              <a:buFontTx/>
              <a:buChar char="•"/>
            </a:pPr>
            <a:r>
              <a:rPr lang="en-US" sz="2800" dirty="0"/>
              <a:t>Check-in and check-out </a:t>
            </a:r>
            <a:r>
              <a:rPr lang="en-US" sz="2800" dirty="0" smtClean="0"/>
              <a:t>procedures</a:t>
            </a:r>
          </a:p>
          <a:p>
            <a:pPr marL="800100" lvl="1" indent="-342900">
              <a:spcBef>
                <a:spcPct val="20000"/>
              </a:spcBef>
              <a:buFontTx/>
              <a:buChar char="•"/>
            </a:pPr>
            <a:r>
              <a:rPr lang="en-US" sz="2800" dirty="0" smtClean="0"/>
              <a:t>Priority/Emergency access to Net Control</a:t>
            </a:r>
            <a:endParaRPr lang="en-US" sz="2800" dirty="0"/>
          </a:p>
          <a:p>
            <a:pPr marL="342900" indent="-342900">
              <a:spcBef>
                <a:spcPct val="20000"/>
              </a:spcBef>
              <a:buFontTx/>
              <a:buChar char="•"/>
            </a:pPr>
            <a:r>
              <a:rPr lang="en-US" sz="2800" dirty="0"/>
              <a:t>Communications discipline vital</a:t>
            </a:r>
          </a:p>
          <a:p>
            <a:pPr marL="742950" lvl="1" indent="-285750">
              <a:spcBef>
                <a:spcPct val="20000"/>
              </a:spcBef>
              <a:buFont typeface="Arial" pitchFamily="34" charset="0"/>
              <a:buChar char="•"/>
            </a:pPr>
            <a:r>
              <a:rPr lang="en-US" dirty="0"/>
              <a:t>Learn and follow procedures</a:t>
            </a:r>
          </a:p>
          <a:p>
            <a:pPr marL="742950" lvl="1" indent="-285750">
              <a:spcBef>
                <a:spcPct val="20000"/>
              </a:spcBef>
              <a:buFont typeface="Arial" pitchFamily="34" charset="0"/>
              <a:buChar char="•"/>
            </a:pPr>
            <a:r>
              <a:rPr lang="en-US" dirty="0"/>
              <a:t>Speak only when directed, and only to whom directed</a:t>
            </a:r>
          </a:p>
          <a:p>
            <a:pPr marL="742950" lvl="1" indent="-285750">
              <a:spcBef>
                <a:spcPct val="20000"/>
              </a:spcBef>
              <a:buFont typeface="Arial" pitchFamily="34" charset="0"/>
              <a:buChar char="•"/>
            </a:pPr>
            <a:r>
              <a:rPr lang="en-US" dirty="0"/>
              <a:t>Follow through with your commitments</a:t>
            </a:r>
          </a:p>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3" name="Rectangle 2"/>
          <p:cNvSpPr/>
          <p:nvPr/>
        </p:nvSpPr>
        <p:spPr>
          <a:xfrm>
            <a:off x="1066800" y="838200"/>
            <a:ext cx="7402512" cy="769441"/>
          </a:xfrm>
          <a:prstGeom prst="rect">
            <a:avLst/>
          </a:prstGeom>
        </p:spPr>
        <p:txBody>
          <a:bodyPr wrap="square">
            <a:spAutoFit/>
          </a:bodyPr>
          <a:lstStyle/>
          <a:p>
            <a:pPr lvl="0" algn="ctr"/>
            <a:r>
              <a:rPr lang="en-US" sz="4400" dirty="0">
                <a:solidFill>
                  <a:srgbClr val="000000"/>
                </a:solidFill>
              </a:rPr>
              <a:t>Net Structure</a:t>
            </a:r>
          </a:p>
        </p:txBody>
      </p:sp>
    </p:spTree>
    <p:extLst>
      <p:ext uri="{BB962C8B-B14F-4D97-AF65-F5344CB8AC3E}">
        <p14:creationId xmlns:p14="http://schemas.microsoft.com/office/powerpoint/2010/main" val="59748191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RLM4-5"/>
          <p:cNvPicPr>
            <a:picLocks noChangeAspect="1" noChangeArrowheads="1"/>
          </p:cNvPicPr>
          <p:nvPr/>
        </p:nvPicPr>
        <p:blipFill>
          <a:blip r:embed="rId3" cstate="print"/>
          <a:srcRect/>
          <a:stretch>
            <a:fillRect/>
          </a:stretch>
        </p:blipFill>
        <p:spPr bwMode="auto">
          <a:xfrm>
            <a:off x="1955993" y="1676400"/>
            <a:ext cx="5536814" cy="414868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2014 Technician License Course</a:t>
            </a:r>
            <a:endParaRPr lang="en-US" dirty="0"/>
          </a:p>
        </p:txBody>
      </p:sp>
      <p:sp>
        <p:nvSpPr>
          <p:cNvPr id="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Radiogram</a:t>
            </a:r>
            <a:endParaRPr lang="en-US" sz="4400" dirty="0"/>
          </a:p>
        </p:txBody>
      </p:sp>
    </p:spTree>
    <p:extLst>
      <p:ext uri="{BB962C8B-B14F-4D97-AF65-F5344CB8AC3E}">
        <p14:creationId xmlns:p14="http://schemas.microsoft.com/office/powerpoint/2010/main" val="99073782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Supporting Emergency Operations</a:t>
            </a:r>
          </a:p>
        </p:txBody>
      </p:sp>
      <p:sp>
        <p:nvSpPr>
          <p:cNvPr id="1843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One of the </a:t>
            </a:r>
            <a:r>
              <a:rPr lang="en-US" sz="3200" dirty="0" smtClean="0"/>
              <a:t>most important </a:t>
            </a:r>
            <a:r>
              <a:rPr lang="en-US" sz="3200" dirty="0"/>
              <a:t>reasons for the existence of Amateur </a:t>
            </a:r>
            <a:r>
              <a:rPr lang="en-US" sz="3200" dirty="0" smtClean="0"/>
              <a:t>Radio.</a:t>
            </a:r>
          </a:p>
          <a:p>
            <a:pPr marL="342900" indent="-342900">
              <a:spcBef>
                <a:spcPct val="20000"/>
              </a:spcBef>
              <a:buFontTx/>
              <a:buChar char="•"/>
            </a:pPr>
            <a:r>
              <a:rPr lang="en-US" sz="3200" dirty="0" smtClean="0"/>
              <a:t>Get </a:t>
            </a:r>
            <a:r>
              <a:rPr lang="en-US" sz="3200" dirty="0"/>
              <a:t>involved and use what you have learned.</a:t>
            </a:r>
          </a:p>
          <a:p>
            <a:pPr marL="342900" indent="-342900">
              <a:spcBef>
                <a:spcPct val="20000"/>
              </a:spcBef>
              <a:buFontTx/>
              <a:buChar char="•"/>
            </a:pPr>
            <a:r>
              <a:rPr lang="en-US" sz="3200" dirty="0"/>
              <a:t>Know where you fit in the overall emergency management team.</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47707381"/>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Emergency Communications </a:t>
            </a:r>
            <a:r>
              <a:rPr lang="en-US" sz="4400" dirty="0"/>
              <a:t>Organizations</a:t>
            </a:r>
          </a:p>
        </p:txBody>
      </p:sp>
      <p:sp>
        <p:nvSpPr>
          <p:cNvPr id="20482" name="Rectangle 5"/>
          <p:cNvSpPr>
            <a:spLocks noChangeArrowheads="1"/>
          </p:cNvSpPr>
          <p:nvPr/>
        </p:nvSpPr>
        <p:spPr bwMode="auto">
          <a:xfrm>
            <a:off x="685800" y="1828800"/>
            <a:ext cx="7772400" cy="4191000"/>
          </a:xfrm>
          <a:prstGeom prst="rect">
            <a:avLst/>
          </a:prstGeom>
          <a:noFill/>
          <a:ln w="9525">
            <a:noFill/>
            <a:miter lim="800000"/>
            <a:headEnd/>
            <a:tailEnd/>
          </a:ln>
        </p:spPr>
        <p:txBody>
          <a:bodyPr/>
          <a:lstStyle/>
          <a:p>
            <a:pPr marL="342900" indent="-342900">
              <a:spcBef>
                <a:spcPts val="400"/>
              </a:spcBef>
              <a:buFontTx/>
              <a:buChar char="•"/>
            </a:pPr>
            <a:r>
              <a:rPr lang="en-US" sz="3200" dirty="0"/>
              <a:t>Radio Amateur Civil Emergency Service (RACES).</a:t>
            </a:r>
          </a:p>
          <a:p>
            <a:pPr marL="742950" lvl="1" indent="-285750">
              <a:spcBef>
                <a:spcPts val="400"/>
              </a:spcBef>
              <a:buFont typeface="Arial" pitchFamily="34" charset="0"/>
              <a:buChar char="•"/>
            </a:pPr>
            <a:r>
              <a:rPr lang="en-US" sz="2800" dirty="0"/>
              <a:t>Supports civil emergencies</a:t>
            </a:r>
          </a:p>
          <a:p>
            <a:pPr marL="742950" lvl="1" indent="-285750">
              <a:spcBef>
                <a:spcPts val="400"/>
              </a:spcBef>
              <a:buFont typeface="Arial" pitchFamily="34" charset="0"/>
              <a:buChar char="•"/>
            </a:pPr>
            <a:r>
              <a:rPr lang="en-US" sz="2800" dirty="0"/>
              <a:t>National in scope</a:t>
            </a:r>
          </a:p>
          <a:p>
            <a:pPr marL="342900" indent="-342900">
              <a:spcBef>
                <a:spcPts val="400"/>
              </a:spcBef>
              <a:buFontTx/>
              <a:buChar char="•"/>
            </a:pPr>
            <a:r>
              <a:rPr lang="en-US" sz="3200" dirty="0"/>
              <a:t>Amateur Radio Emergency Service </a:t>
            </a:r>
            <a:r>
              <a:rPr lang="en-US" sz="3200" baseline="30000" dirty="0" smtClean="0"/>
              <a:t>®</a:t>
            </a:r>
            <a:r>
              <a:rPr lang="en-US" sz="3200" dirty="0" smtClean="0"/>
              <a:t> (ARES</a:t>
            </a:r>
            <a:r>
              <a:rPr lang="en-US" sz="3200" baseline="30000" dirty="0" smtClean="0"/>
              <a:t>®</a:t>
            </a:r>
            <a:r>
              <a:rPr lang="en-US" sz="3200" dirty="0" smtClean="0"/>
              <a:t>).</a:t>
            </a:r>
            <a:endParaRPr lang="en-US" sz="3200" dirty="0"/>
          </a:p>
          <a:p>
            <a:pPr marL="742950" lvl="1" indent="-285750">
              <a:spcBef>
                <a:spcPts val="400"/>
              </a:spcBef>
              <a:buFont typeface="Arial" pitchFamily="34" charset="0"/>
              <a:buChar char="•"/>
            </a:pPr>
            <a:r>
              <a:rPr lang="en-US" sz="2800" dirty="0"/>
              <a:t>Local and regional in scope</a:t>
            </a:r>
          </a:p>
          <a:p>
            <a:pPr marL="742950" lvl="1" indent="-285750">
              <a:spcBef>
                <a:spcPts val="400"/>
              </a:spcBef>
              <a:buFont typeface="Arial" pitchFamily="34" charset="0"/>
              <a:buChar char="•"/>
            </a:pPr>
            <a:r>
              <a:rPr lang="en-US" sz="2800" dirty="0"/>
              <a:t>Supports non-governmental agencies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31975103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pPr algn="ctr"/>
            <a:r>
              <a:rPr lang="en-US" sz="4400" dirty="0" smtClean="0"/>
              <a:t>Emergency Communication Tips</a:t>
            </a:r>
            <a:endParaRPr lang="en-US" sz="4400" dirty="0"/>
          </a:p>
        </p:txBody>
      </p:sp>
      <p:sp>
        <p:nvSpPr>
          <p:cNvPr id="22530" name="Rectangle 5"/>
          <p:cNvSpPr>
            <a:spLocks noChangeArrowheads="1"/>
          </p:cNvSpPr>
          <p:nvPr/>
        </p:nvSpPr>
        <p:spPr bwMode="auto">
          <a:xfrm>
            <a:off x="685800" y="1600200"/>
            <a:ext cx="7772400"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t>Don</a:t>
            </a:r>
            <a:r>
              <a:rPr lang="en-US" altLang="ja-JP" sz="2800" dirty="0"/>
              <a:t>’t become part of the problem.</a:t>
            </a:r>
          </a:p>
          <a:p>
            <a:pPr marL="342900" indent="-342900">
              <a:lnSpc>
                <a:spcPct val="90000"/>
              </a:lnSpc>
              <a:spcBef>
                <a:spcPct val="20000"/>
              </a:spcBef>
              <a:buFontTx/>
              <a:buChar char="•"/>
            </a:pPr>
            <a:r>
              <a:rPr lang="en-US" sz="2800" dirty="0"/>
              <a:t>You are a communicator, not a decision or policy maker.</a:t>
            </a:r>
          </a:p>
          <a:p>
            <a:pPr marL="342900" indent="-342900">
              <a:lnSpc>
                <a:spcPct val="90000"/>
              </a:lnSpc>
              <a:spcBef>
                <a:spcPct val="20000"/>
              </a:spcBef>
              <a:buFontTx/>
              <a:buChar char="•"/>
            </a:pPr>
            <a:r>
              <a:rPr lang="en-US" sz="2800" dirty="0"/>
              <a:t>Don</a:t>
            </a:r>
            <a:r>
              <a:rPr lang="en-US" altLang="ja-JP" sz="2800" dirty="0"/>
              <a:t>’t give out unauthorized information.</a:t>
            </a:r>
          </a:p>
          <a:p>
            <a:pPr marL="342900" indent="-342900">
              <a:lnSpc>
                <a:spcPct val="90000"/>
              </a:lnSpc>
              <a:spcBef>
                <a:spcPct val="20000"/>
              </a:spcBef>
              <a:buFontTx/>
              <a:buChar char="•"/>
            </a:pPr>
            <a:r>
              <a:rPr lang="en-US" sz="2800" dirty="0"/>
              <a:t>Know your abilities and limitations — keep yourself safe.</a:t>
            </a:r>
          </a:p>
          <a:p>
            <a:pPr marL="342900" indent="-342900">
              <a:lnSpc>
                <a:spcPct val="90000"/>
              </a:lnSpc>
              <a:spcBef>
                <a:spcPct val="20000"/>
              </a:spcBef>
              <a:buFontTx/>
              <a:buChar char="•"/>
            </a:pPr>
            <a:r>
              <a:rPr lang="en-US" sz="2800" dirty="0"/>
              <a:t>Follow radio discipline and net procedures.</a:t>
            </a:r>
          </a:p>
          <a:p>
            <a:pPr marL="342900" indent="-342900">
              <a:lnSpc>
                <a:spcPct val="90000"/>
              </a:lnSpc>
              <a:spcBef>
                <a:spcPct val="20000"/>
              </a:spcBef>
              <a:buFontTx/>
              <a:buChar char="•"/>
            </a:pPr>
            <a:r>
              <a:rPr lang="en-US" sz="2800" dirty="0"/>
              <a:t>Protect personal information — Amateur Radio communications is </a:t>
            </a:r>
            <a:r>
              <a:rPr lang="en-US" sz="2800" dirty="0" smtClean="0"/>
              <a:t>public.</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13944906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Emergency Declarations</a:t>
            </a:r>
          </a:p>
        </p:txBody>
      </p:sp>
      <p:sp>
        <p:nvSpPr>
          <p:cNvPr id="2457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FCC may declare a Temporary State of Communications Emergency.</a:t>
            </a:r>
          </a:p>
          <a:p>
            <a:pPr marL="742950" lvl="1" indent="-285750">
              <a:spcBef>
                <a:spcPct val="20000"/>
              </a:spcBef>
              <a:buFont typeface="Arial" pitchFamily="34" charset="0"/>
              <a:buChar char="•"/>
            </a:pPr>
            <a:r>
              <a:rPr lang="en-US" sz="2800" dirty="0"/>
              <a:t>Includes details of conditions and rules to be followed.</a:t>
            </a:r>
          </a:p>
          <a:p>
            <a:pPr marL="742950" lvl="1" indent="-285750">
              <a:spcBef>
                <a:spcPct val="20000"/>
              </a:spcBef>
              <a:buFont typeface="Arial" pitchFamily="34" charset="0"/>
              <a:buChar char="•"/>
            </a:pPr>
            <a:r>
              <a:rPr lang="en-US" sz="2800" dirty="0"/>
              <a:t>Specifics communicated through web sites and ARRL bulletins, the NTS, and on-the-air.</a:t>
            </a:r>
          </a:p>
          <a:p>
            <a:pPr marL="742950" lvl="1" indent="-285750">
              <a:spcBef>
                <a:spcPct val="20000"/>
              </a:spcBef>
              <a:buFont typeface="Arial" pitchFamily="34" charset="0"/>
              <a:buChar char="•"/>
            </a:pPr>
            <a:r>
              <a:rPr lang="en-US" sz="2800" dirty="0"/>
              <a:t>Avoid operating on restricted frequencies unless engaged in relief efforts.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889406690"/>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Making and Answering Distress Calls</a:t>
            </a:r>
          </a:p>
        </p:txBody>
      </p:sp>
      <p:sp>
        <p:nvSpPr>
          <p:cNvPr id="2662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Rule number one – speak in plain language!</a:t>
            </a:r>
          </a:p>
          <a:p>
            <a:pPr marL="342900" indent="-342900">
              <a:spcBef>
                <a:spcPct val="20000"/>
              </a:spcBef>
              <a:buFontTx/>
              <a:buChar char="•"/>
            </a:pPr>
            <a:r>
              <a:rPr lang="en-US" sz="2800" dirty="0"/>
              <a:t>Mayday (voice); SOS (Morse code</a:t>
            </a:r>
            <a:r>
              <a:rPr lang="en-US" sz="2800" dirty="0" smtClean="0"/>
              <a:t>)</a:t>
            </a:r>
            <a:endParaRPr lang="en-US" sz="2800" dirty="0"/>
          </a:p>
          <a:p>
            <a:pPr marL="342900" indent="-342900">
              <a:spcBef>
                <a:spcPct val="20000"/>
              </a:spcBef>
              <a:buFontTx/>
              <a:buChar char="•"/>
            </a:pPr>
            <a:r>
              <a:rPr lang="en-US" sz="2800" dirty="0"/>
              <a:t>Identify</a:t>
            </a:r>
          </a:p>
          <a:p>
            <a:pPr marL="342900" indent="-342900">
              <a:spcBef>
                <a:spcPct val="20000"/>
              </a:spcBef>
              <a:buFontTx/>
              <a:buChar char="•"/>
            </a:pPr>
            <a:r>
              <a:rPr lang="en-US" sz="2800" dirty="0"/>
              <a:t>Give location</a:t>
            </a:r>
          </a:p>
          <a:p>
            <a:pPr marL="342900" indent="-342900">
              <a:spcBef>
                <a:spcPct val="20000"/>
              </a:spcBef>
              <a:buFontTx/>
              <a:buChar char="•"/>
            </a:pPr>
            <a:r>
              <a:rPr lang="en-US" sz="2800" dirty="0"/>
              <a:t>State the situation</a:t>
            </a:r>
          </a:p>
          <a:p>
            <a:pPr marL="342900" indent="-342900">
              <a:spcBef>
                <a:spcPct val="20000"/>
              </a:spcBef>
              <a:buFontTx/>
              <a:buChar char="•"/>
            </a:pPr>
            <a:r>
              <a:rPr lang="en-US" sz="2800" dirty="0"/>
              <a:t>Describe assistance required</a:t>
            </a:r>
          </a:p>
          <a:p>
            <a:pPr marL="342900" indent="-342900">
              <a:spcBef>
                <a:spcPct val="20000"/>
              </a:spcBef>
              <a:buFontTx/>
              <a:buChar char="•"/>
            </a:pPr>
            <a:r>
              <a:rPr lang="en-US" sz="2800" dirty="0"/>
              <a:t>Provide other important information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709162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From dawn to shortly after sunset during periods of high sunspot activity</a:t>
            </a:r>
          </a:p>
          <a:p>
            <a:r>
              <a:rPr lang="en-US" smtClean="0"/>
              <a:t>B. From shortly after sunset to dawn during periods of high sunspot activity</a:t>
            </a:r>
          </a:p>
          <a:p>
            <a:r>
              <a:rPr lang="en-US" smtClean="0"/>
              <a:t>C. From dawn to shortly after sunset during periods of low sunspot activity</a:t>
            </a:r>
          </a:p>
          <a:p>
            <a:r>
              <a:rPr lang="en-US" smtClean="0"/>
              <a:t>D. From shortly after sunset to dawn during periods of low sunspot activity</a:t>
            </a:r>
          </a:p>
          <a:p>
            <a:pPr lvl="1"/>
            <a:r>
              <a:rPr lang="en-US" smtClean="0"/>
              <a:t>T3C09 HRLM (4-4)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generally the best time for long-distance 10 meter band propagation via the F layer?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06027980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Tactical Communications</a:t>
            </a:r>
          </a:p>
        </p:txBody>
      </p:sp>
      <p:sp>
        <p:nvSpPr>
          <p:cNvPr id="2867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Tactical </a:t>
            </a:r>
            <a:r>
              <a:rPr lang="en-US" sz="3200" dirty="0" smtClean="0"/>
              <a:t>Identifiers</a:t>
            </a:r>
            <a:endParaRPr lang="en-US" sz="3200" dirty="0"/>
          </a:p>
          <a:p>
            <a:pPr marL="742950" lvl="1" indent="-285750">
              <a:spcBef>
                <a:spcPct val="20000"/>
              </a:spcBef>
              <a:buFont typeface="Arial" pitchFamily="34" charset="0"/>
              <a:buChar char="•"/>
            </a:pPr>
            <a:r>
              <a:rPr lang="en-US" sz="2800" dirty="0"/>
              <a:t>Facilitate communications</a:t>
            </a:r>
          </a:p>
          <a:p>
            <a:pPr marL="742950" lvl="1" indent="-285750">
              <a:spcBef>
                <a:spcPct val="20000"/>
              </a:spcBef>
              <a:buFont typeface="Arial" pitchFamily="34" charset="0"/>
              <a:buChar char="•"/>
            </a:pPr>
            <a:r>
              <a:rPr lang="en-US" sz="2800" dirty="0"/>
              <a:t>Location- or function-specific</a:t>
            </a:r>
          </a:p>
          <a:p>
            <a:pPr marL="742950" lvl="1" indent="-285750">
              <a:spcBef>
                <a:spcPct val="20000"/>
              </a:spcBef>
              <a:buFont typeface="Arial" pitchFamily="34" charset="0"/>
              <a:buChar char="•"/>
            </a:pPr>
            <a:r>
              <a:rPr lang="en-US" sz="2800" dirty="0"/>
              <a:t>Transcends operator changes</a:t>
            </a:r>
          </a:p>
          <a:p>
            <a:pPr marL="342900" indent="-342900">
              <a:spcBef>
                <a:spcPct val="20000"/>
              </a:spcBef>
              <a:buFontTx/>
              <a:buChar char="•"/>
            </a:pPr>
            <a:r>
              <a:rPr lang="en-US" sz="3200" dirty="0"/>
              <a:t>FCC ID rules still </a:t>
            </a:r>
            <a:r>
              <a:rPr lang="en-US" sz="3200" dirty="0" smtClean="0"/>
              <a:t>apply</a:t>
            </a:r>
          </a:p>
          <a:p>
            <a:pPr marL="800100" lvl="1" indent="-342900">
              <a:spcBef>
                <a:spcPct val="20000"/>
              </a:spcBef>
              <a:buFontTx/>
              <a:buChar char="•"/>
            </a:pPr>
            <a:r>
              <a:rPr lang="en-US" sz="2800" dirty="0" smtClean="0"/>
              <a:t>Give your FCC call sign every 10 minutes and when changing operators</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770994512"/>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Emergency Equipment</a:t>
            </a:r>
          </a:p>
        </p:txBody>
      </p:sp>
      <p:sp>
        <p:nvSpPr>
          <p:cNvPr id="3072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altLang="ja-JP" sz="3200" dirty="0"/>
              <a:t>“Go-kits”</a:t>
            </a:r>
          </a:p>
          <a:p>
            <a:pPr marL="742950" lvl="1" indent="-285750">
              <a:spcBef>
                <a:spcPct val="20000"/>
              </a:spcBef>
              <a:buFont typeface="Arial" pitchFamily="34" charset="0"/>
              <a:buChar char="•"/>
            </a:pPr>
            <a:r>
              <a:rPr lang="en-US" sz="2800" dirty="0"/>
              <a:t>Portable Amateur Radio equipment</a:t>
            </a:r>
          </a:p>
          <a:p>
            <a:pPr marL="742950" lvl="1" indent="-285750">
              <a:spcBef>
                <a:spcPct val="20000"/>
              </a:spcBef>
              <a:buFont typeface="Arial" pitchFamily="34" charset="0"/>
              <a:buChar char="•"/>
            </a:pPr>
            <a:r>
              <a:rPr lang="en-US" sz="2800" dirty="0"/>
              <a:t>Emergency power sources</a:t>
            </a:r>
          </a:p>
          <a:p>
            <a:pPr marL="742950" lvl="1" indent="-285750">
              <a:spcBef>
                <a:spcPct val="20000"/>
              </a:spcBef>
              <a:buFont typeface="Arial" pitchFamily="34" charset="0"/>
              <a:buChar char="•"/>
            </a:pPr>
            <a:r>
              <a:rPr lang="en-US" sz="2800" dirty="0"/>
              <a:t>Personal survival supplies and equipment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2216068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Emergency Communications Training</a:t>
            </a:r>
            <a:endParaRPr lang="en-US" sz="4400" dirty="0"/>
          </a:p>
        </p:txBody>
      </p:sp>
      <p:sp>
        <p:nvSpPr>
          <p:cNvPr id="32770"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dirty="0"/>
              <a:t>If you are going to </a:t>
            </a:r>
            <a:r>
              <a:rPr lang="en-US" sz="2800" dirty="0" smtClean="0"/>
              <a:t>participate, </a:t>
            </a:r>
            <a:r>
              <a:rPr lang="en-US" sz="2800" dirty="0"/>
              <a:t>get training.</a:t>
            </a:r>
          </a:p>
          <a:p>
            <a:pPr marL="342900" indent="-342900">
              <a:lnSpc>
                <a:spcPct val="80000"/>
              </a:lnSpc>
              <a:spcBef>
                <a:spcPct val="20000"/>
              </a:spcBef>
              <a:buFontTx/>
              <a:buChar char="•"/>
            </a:pPr>
            <a:r>
              <a:rPr lang="en-US" sz="2800" dirty="0"/>
              <a:t>Actively participate in </a:t>
            </a:r>
            <a:r>
              <a:rPr lang="en-US" sz="2800" dirty="0" smtClean="0"/>
              <a:t>training and drill activities</a:t>
            </a:r>
            <a:r>
              <a:rPr lang="en-US" sz="2800" dirty="0"/>
              <a:t>.</a:t>
            </a:r>
          </a:p>
          <a:p>
            <a:pPr marL="742950" lvl="1" indent="-285750">
              <a:lnSpc>
                <a:spcPct val="80000"/>
              </a:lnSpc>
              <a:spcBef>
                <a:spcPct val="20000"/>
              </a:spcBef>
              <a:buFont typeface="Arial" pitchFamily="34" charset="0"/>
              <a:buChar char="•"/>
            </a:pPr>
            <a:r>
              <a:rPr lang="en-US" dirty="0"/>
              <a:t>Nets</a:t>
            </a:r>
          </a:p>
          <a:p>
            <a:pPr marL="742950" lvl="1" indent="-285750">
              <a:lnSpc>
                <a:spcPct val="80000"/>
              </a:lnSpc>
              <a:spcBef>
                <a:spcPct val="20000"/>
              </a:spcBef>
              <a:buFont typeface="Arial" pitchFamily="34" charset="0"/>
              <a:buChar char="•"/>
            </a:pPr>
            <a:r>
              <a:rPr lang="en-US" dirty="0"/>
              <a:t>Public service activities</a:t>
            </a:r>
          </a:p>
          <a:p>
            <a:pPr marL="742950" lvl="1" indent="-285750">
              <a:lnSpc>
                <a:spcPct val="80000"/>
              </a:lnSpc>
              <a:spcBef>
                <a:spcPct val="20000"/>
              </a:spcBef>
              <a:buFont typeface="Arial" pitchFamily="34" charset="0"/>
              <a:buChar char="•"/>
            </a:pPr>
            <a:r>
              <a:rPr lang="en-US" dirty="0"/>
              <a:t>Attend community meetings and get involved in your community.</a:t>
            </a:r>
          </a:p>
          <a:p>
            <a:pPr marL="342900" indent="-342900">
              <a:lnSpc>
                <a:spcPct val="80000"/>
              </a:lnSpc>
              <a:spcBef>
                <a:spcPct val="20000"/>
              </a:spcBef>
              <a:buFontTx/>
              <a:buChar char="•"/>
            </a:pPr>
            <a:r>
              <a:rPr lang="en-US" sz="2800" dirty="0"/>
              <a:t>Take </a:t>
            </a:r>
            <a:r>
              <a:rPr lang="en-US" sz="2800" dirty="0" smtClean="0"/>
              <a:t>emergency communication courses</a:t>
            </a:r>
            <a:r>
              <a:rPr lang="en-US" sz="2800" dirty="0"/>
              <a:t>.</a:t>
            </a:r>
          </a:p>
          <a:p>
            <a:pPr marL="742950" lvl="1" indent="-285750">
              <a:lnSpc>
                <a:spcPct val="80000"/>
              </a:lnSpc>
              <a:spcBef>
                <a:spcPct val="20000"/>
              </a:spcBef>
              <a:buFont typeface="Arial" pitchFamily="34" charset="0"/>
              <a:buChar char="•"/>
            </a:pPr>
            <a:r>
              <a:rPr lang="en-US" dirty="0"/>
              <a:t>ARRL </a:t>
            </a:r>
            <a:r>
              <a:rPr lang="en-US" dirty="0" smtClean="0"/>
              <a:t>courses</a:t>
            </a:r>
            <a:endParaRPr lang="en-US" dirty="0"/>
          </a:p>
          <a:p>
            <a:pPr marL="742950" lvl="1" indent="-285750">
              <a:lnSpc>
                <a:spcPct val="80000"/>
              </a:lnSpc>
              <a:spcBef>
                <a:spcPct val="20000"/>
              </a:spcBef>
              <a:buFont typeface="Arial" pitchFamily="34" charset="0"/>
              <a:buChar char="•"/>
            </a:pPr>
            <a:r>
              <a:rPr lang="en-US" dirty="0" smtClean="0"/>
              <a:t>FEMA courses on NIMS and other topics</a:t>
            </a:r>
          </a:p>
          <a:p>
            <a:pPr marL="1200150" lvl="2" indent="-285750">
              <a:lnSpc>
                <a:spcPct val="80000"/>
              </a:lnSpc>
              <a:spcBef>
                <a:spcPct val="20000"/>
              </a:spcBef>
              <a:buFont typeface="Arial" pitchFamily="34" charset="0"/>
              <a:buChar char="•"/>
            </a:pPr>
            <a:r>
              <a:rPr lang="en-US" dirty="0" smtClean="0"/>
              <a:t>May be required for your participation</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103006455"/>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Awards, DXing, Contests</a:t>
            </a:r>
          </a:p>
        </p:txBody>
      </p:sp>
      <p:sp>
        <p:nvSpPr>
          <p:cNvPr id="34818"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On-the-air </a:t>
            </a:r>
            <a:r>
              <a:rPr lang="en-US" sz="3200" dirty="0"/>
              <a:t>activities provide incentive to get on the radio.</a:t>
            </a:r>
          </a:p>
          <a:p>
            <a:pPr marL="342900" indent="-342900">
              <a:spcBef>
                <a:spcPct val="20000"/>
              </a:spcBef>
              <a:buFontTx/>
              <a:buChar char="•"/>
            </a:pPr>
            <a:r>
              <a:rPr lang="en-US" sz="3200" dirty="0"/>
              <a:t>Learn about propagation as you search for specific stations on various bands.</a:t>
            </a:r>
          </a:p>
          <a:p>
            <a:pPr marL="342900" indent="-342900">
              <a:spcBef>
                <a:spcPct val="20000"/>
              </a:spcBef>
              <a:buFontTx/>
              <a:buChar char="•"/>
            </a:pPr>
            <a:r>
              <a:rPr lang="en-US" sz="3200" dirty="0"/>
              <a:t>Improve operating skills.</a:t>
            </a:r>
          </a:p>
          <a:p>
            <a:pPr marL="342900" indent="-342900">
              <a:spcBef>
                <a:spcPct val="20000"/>
              </a:spcBef>
              <a:buFontTx/>
              <a:buChar char="•"/>
            </a:pPr>
            <a:r>
              <a:rPr lang="en-US" sz="3200" dirty="0"/>
              <a:t>Fun!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604319114"/>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Awards</a:t>
            </a:r>
          </a:p>
        </p:txBody>
      </p:sp>
      <p:sp>
        <p:nvSpPr>
          <p:cNvPr id="36866" name="Rectangle 8"/>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WAC</a:t>
            </a:r>
            <a:endParaRPr lang="en-US" sz="3200" dirty="0"/>
          </a:p>
          <a:p>
            <a:pPr marL="742950" lvl="1" indent="-285750">
              <a:spcBef>
                <a:spcPct val="20000"/>
              </a:spcBef>
              <a:buFont typeface="Arial" pitchFamily="34" charset="0"/>
              <a:buChar char="•"/>
            </a:pPr>
            <a:r>
              <a:rPr lang="en-US" sz="2800" dirty="0" smtClean="0"/>
              <a:t>Contacting all six inhabited continents </a:t>
            </a:r>
            <a:endParaRPr lang="en-US" sz="2800" dirty="0"/>
          </a:p>
          <a:p>
            <a:pPr marL="342900" indent="-342900">
              <a:spcBef>
                <a:spcPct val="20000"/>
              </a:spcBef>
              <a:buFont typeface="Arial" pitchFamily="34" charset="0"/>
              <a:buChar char="•"/>
            </a:pPr>
            <a:r>
              <a:rPr lang="en-US" sz="3200" dirty="0"/>
              <a:t>WAS</a:t>
            </a:r>
          </a:p>
          <a:p>
            <a:pPr marL="742950" lvl="1" indent="-285750">
              <a:spcBef>
                <a:spcPct val="20000"/>
              </a:spcBef>
              <a:buFont typeface="Arial" pitchFamily="34" charset="0"/>
              <a:buChar char="•"/>
            </a:pPr>
            <a:r>
              <a:rPr lang="en-US" sz="2800" dirty="0"/>
              <a:t>Contacting 50 states</a:t>
            </a:r>
          </a:p>
          <a:p>
            <a:pPr marL="342900" indent="-342900">
              <a:spcBef>
                <a:spcPct val="20000"/>
              </a:spcBef>
              <a:buFont typeface="Arial" pitchFamily="34" charset="0"/>
              <a:buChar char="•"/>
            </a:pPr>
            <a:r>
              <a:rPr lang="en-US" sz="3200" dirty="0"/>
              <a:t>VUCC</a:t>
            </a:r>
          </a:p>
          <a:p>
            <a:pPr marL="742950" lvl="1" indent="-285750">
              <a:spcBef>
                <a:spcPct val="20000"/>
              </a:spcBef>
              <a:buFont typeface="Arial" pitchFamily="34" charset="0"/>
              <a:buChar char="•"/>
            </a:pPr>
            <a:r>
              <a:rPr lang="en-US" sz="2800" dirty="0"/>
              <a:t>Contacting 100 grid squares on VHF/UHF</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27497727"/>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DXing</a:t>
            </a:r>
          </a:p>
        </p:txBody>
      </p:sp>
      <p:sp>
        <p:nvSpPr>
          <p:cNvPr id="38914"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3200" dirty="0"/>
              <a:t>Contacting stations far away – a tradition since the first days of radio.</a:t>
            </a:r>
          </a:p>
          <a:p>
            <a:pPr marL="285750" indent="-285750">
              <a:spcBef>
                <a:spcPct val="20000"/>
              </a:spcBef>
              <a:buFont typeface="Arial" pitchFamily="34" charset="0"/>
              <a:buChar char="•"/>
            </a:pPr>
            <a:r>
              <a:rPr lang="en-US" sz="3200" dirty="0"/>
              <a:t>On HF, usually means contacting stations in other countries.</a:t>
            </a:r>
          </a:p>
          <a:p>
            <a:pPr marL="285750" indent="-285750">
              <a:spcBef>
                <a:spcPct val="20000"/>
              </a:spcBef>
              <a:buFont typeface="Arial" pitchFamily="34" charset="0"/>
              <a:buChar char="•"/>
            </a:pPr>
            <a:r>
              <a:rPr lang="en-US" sz="3200" dirty="0"/>
              <a:t>On VHF/UHF, means contacting stations outside your normal coverage area.</a:t>
            </a:r>
          </a:p>
          <a:p>
            <a:pPr marL="742950" lvl="1" indent="-285750">
              <a:spcBef>
                <a:spcPct val="20000"/>
              </a:spcBef>
              <a:buFont typeface="Arial" pitchFamily="34" charset="0"/>
              <a:buChar char="•"/>
            </a:pP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01708525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Contests</a:t>
            </a:r>
          </a:p>
        </p:txBody>
      </p:sp>
      <p:sp>
        <p:nvSpPr>
          <p:cNvPr id="40962" name="Rectangle 5"/>
          <p:cNvSpPr>
            <a:spLocks noChangeArrowheads="1"/>
          </p:cNvSpPr>
          <p:nvPr/>
        </p:nvSpPr>
        <p:spPr bwMode="auto">
          <a:xfrm>
            <a:off x="685800" y="1752600"/>
            <a:ext cx="7924800" cy="4114800"/>
          </a:xfrm>
          <a:prstGeom prst="rect">
            <a:avLst/>
          </a:prstGeom>
          <a:noFill/>
          <a:ln w="9525">
            <a:noFill/>
            <a:miter lim="800000"/>
            <a:headEnd/>
            <a:tailEnd/>
          </a:ln>
        </p:spPr>
        <p:txBody>
          <a:bodyPr/>
          <a:lstStyle/>
          <a:p>
            <a:pPr marL="342900" indent="-342900">
              <a:spcBef>
                <a:spcPct val="20000"/>
              </a:spcBef>
              <a:buFontTx/>
              <a:buChar char="•"/>
            </a:pPr>
            <a:r>
              <a:rPr lang="en-US" sz="3200" dirty="0"/>
              <a:t>ARRL </a:t>
            </a:r>
            <a:r>
              <a:rPr lang="en-US" sz="3200" dirty="0" smtClean="0"/>
              <a:t>Rookie Roundup</a:t>
            </a:r>
          </a:p>
          <a:p>
            <a:pPr marL="342900" indent="-342900">
              <a:spcBef>
                <a:spcPct val="20000"/>
              </a:spcBef>
              <a:buFontTx/>
              <a:buChar char="•"/>
            </a:pPr>
            <a:r>
              <a:rPr lang="en-US" sz="3200" dirty="0" smtClean="0"/>
              <a:t>North American QSO Parties (ncjweb.com)</a:t>
            </a:r>
            <a:endParaRPr lang="en-US" sz="3200" dirty="0"/>
          </a:p>
          <a:p>
            <a:pPr marL="342900" indent="-342900">
              <a:spcBef>
                <a:spcPct val="20000"/>
              </a:spcBef>
              <a:buFontTx/>
              <a:buChar char="•"/>
            </a:pPr>
            <a:r>
              <a:rPr lang="en-US" sz="3200" dirty="0"/>
              <a:t>State QSO Parties</a:t>
            </a:r>
          </a:p>
          <a:p>
            <a:pPr marL="342900" indent="-342900">
              <a:spcBef>
                <a:spcPct val="20000"/>
              </a:spcBef>
              <a:buFontTx/>
              <a:buChar char="•"/>
            </a:pPr>
            <a:r>
              <a:rPr lang="en-US" sz="3200" dirty="0"/>
              <a:t>VHF/UHF Contests</a:t>
            </a:r>
          </a:p>
          <a:p>
            <a:pPr marL="342900" indent="-342900">
              <a:spcBef>
                <a:spcPct val="20000"/>
              </a:spcBef>
              <a:buFontTx/>
              <a:buChar char="•"/>
            </a:pPr>
            <a:r>
              <a:rPr lang="en-US" sz="3200" dirty="0" smtClean="0"/>
              <a:t>CQ </a:t>
            </a:r>
            <a:r>
              <a:rPr lang="en-US" sz="3200" dirty="0"/>
              <a:t>World Wide DX </a:t>
            </a:r>
            <a:r>
              <a:rPr lang="en-US" sz="3200" dirty="0" smtClean="0"/>
              <a:t>Contest (a big one!)</a:t>
            </a:r>
            <a:endParaRPr lang="en-US" sz="3200" dirty="0"/>
          </a:p>
          <a:p>
            <a:pPr marL="342900" indent="-342900">
              <a:spcBef>
                <a:spcPct val="20000"/>
              </a:spcBef>
              <a:buFontTx/>
              <a:buChar char="•"/>
            </a:pPr>
            <a:r>
              <a:rPr lang="en-US" sz="3200" dirty="0"/>
              <a:t>Contest Calendars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63807572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Field Day</a:t>
            </a:r>
          </a:p>
        </p:txBody>
      </p:sp>
      <p:sp>
        <p:nvSpPr>
          <p:cNvPr id="43010" name="Rectangle 5"/>
          <p:cNvSpPr>
            <a:spLocks noChangeArrowheads="1"/>
          </p:cNvSpPr>
          <p:nvPr/>
        </p:nvSpPr>
        <p:spPr bwMode="auto">
          <a:xfrm>
            <a:off x="838200" y="1752600"/>
            <a:ext cx="7543800" cy="4114800"/>
          </a:xfrm>
          <a:prstGeom prst="rect">
            <a:avLst/>
          </a:prstGeom>
          <a:noFill/>
          <a:ln w="9525">
            <a:noFill/>
            <a:miter lim="800000"/>
            <a:headEnd/>
            <a:tailEnd/>
          </a:ln>
        </p:spPr>
        <p:txBody>
          <a:bodyPr/>
          <a:lstStyle/>
          <a:p>
            <a:pPr marL="342900" indent="-342900">
              <a:spcBef>
                <a:spcPct val="20000"/>
              </a:spcBef>
              <a:buFontTx/>
              <a:buChar char="•"/>
            </a:pPr>
            <a:r>
              <a:rPr lang="en-US" sz="3200"/>
              <a:t>Emergency communications training with a competitive spirit.</a:t>
            </a:r>
          </a:p>
          <a:p>
            <a:pPr marL="342900" indent="-342900">
              <a:spcBef>
                <a:spcPct val="20000"/>
              </a:spcBef>
              <a:buFontTx/>
              <a:buChar char="•"/>
            </a:pPr>
            <a:r>
              <a:rPr lang="en-US" sz="3200"/>
              <a:t>Set up portable station and antenna (in the field, mobile, anywhere!) and make as many contacts as possible.</a:t>
            </a:r>
          </a:p>
          <a:p>
            <a:pPr marL="342900" indent="-342900">
              <a:spcBef>
                <a:spcPct val="20000"/>
              </a:spcBef>
              <a:buFontTx/>
              <a:buChar char="•"/>
            </a:pPr>
            <a:r>
              <a:rPr lang="en-US" sz="3200"/>
              <a:t>Get started with your local club or group – great way to get involved.</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744076674"/>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Special Events</a:t>
            </a:r>
          </a:p>
        </p:txBody>
      </p:sp>
      <p:sp>
        <p:nvSpPr>
          <p:cNvPr id="45058"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a:t>Special Event stations are set up to commemorate some significant local event.</a:t>
            </a:r>
          </a:p>
          <a:p>
            <a:pPr marL="342900" indent="-342900">
              <a:spcBef>
                <a:spcPct val="20000"/>
              </a:spcBef>
              <a:buFontTx/>
              <a:buChar char="•"/>
            </a:pPr>
            <a:r>
              <a:rPr lang="en-US" sz="3200"/>
              <a:t>Usually stations are demonstration stations set up for public display.</a:t>
            </a:r>
          </a:p>
          <a:p>
            <a:pPr marL="342900" indent="-342900">
              <a:spcBef>
                <a:spcPct val="20000"/>
              </a:spcBef>
              <a:buFontTx/>
              <a:buChar char="•"/>
            </a:pPr>
            <a:r>
              <a:rPr lang="en-US" sz="3200"/>
              <a:t>Commemorative certificates are awarded for contacting the stations.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054266440"/>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Radio Direction Finding</a:t>
            </a:r>
          </a:p>
        </p:txBody>
      </p:sp>
      <p:sp>
        <p:nvSpPr>
          <p:cNvPr id="47106"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a:t>Useful for locating interference or noise sources.</a:t>
            </a:r>
          </a:p>
          <a:p>
            <a:pPr marL="342900" indent="-342900">
              <a:spcBef>
                <a:spcPct val="20000"/>
              </a:spcBef>
              <a:buFontTx/>
              <a:buChar char="•"/>
            </a:pPr>
            <a:r>
              <a:rPr lang="en-US" sz="3200" dirty="0"/>
              <a:t>Works best with a directional antenna.</a:t>
            </a:r>
          </a:p>
          <a:p>
            <a:pPr marL="342900" indent="-342900">
              <a:spcBef>
                <a:spcPct val="20000"/>
              </a:spcBef>
              <a:buFontTx/>
              <a:buChar char="•"/>
            </a:pPr>
            <a:r>
              <a:rPr lang="en-US" altLang="ja-JP" sz="3200" dirty="0"/>
              <a:t>“Fox hunting” competitions </a:t>
            </a:r>
            <a:r>
              <a:rPr lang="en-US" altLang="ja-JP" sz="3200" dirty="0" smtClean="0"/>
              <a:t>offer </a:t>
            </a:r>
            <a:r>
              <a:rPr lang="en-US" altLang="ja-JP" sz="3200" dirty="0"/>
              <a:t>a fun opportunity to learn </a:t>
            </a:r>
            <a:r>
              <a:rPr lang="en-US" altLang="ja-JP" sz="3200" dirty="0" smtClean="0"/>
              <a:t>and practice.</a:t>
            </a:r>
            <a:endParaRPr lang="en-US" altLang="ja-JP" sz="3200" dirty="0"/>
          </a:p>
          <a:p>
            <a:pPr marL="342900" indent="-342900">
              <a:spcBef>
                <a:spcPct val="20000"/>
              </a:spcBef>
              <a:buFontTx/>
              <a:buChar char="•"/>
            </a:pPr>
            <a:r>
              <a:rPr lang="en-US" sz="3200" dirty="0"/>
              <a:t>Good training for search and rescue.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4132201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From dawn to shortly after sunset during periods of high sunspot activity</a:t>
            </a:r>
          </a:p>
          <a:p>
            <a:r>
              <a:rPr lang="en-US" smtClean="0"/>
              <a:t>B. From shortly after sunset to dawn during periods of high sunspot activity</a:t>
            </a:r>
          </a:p>
          <a:p>
            <a:r>
              <a:rPr lang="en-US" smtClean="0"/>
              <a:t>C. From dawn to shortly after sunset during periods of low sunspot activity</a:t>
            </a:r>
          </a:p>
          <a:p>
            <a:r>
              <a:rPr lang="en-US" smtClean="0"/>
              <a:t>D. From shortly after sunset to dawn during periods of low sunspot activity</a:t>
            </a:r>
          </a:p>
          <a:p>
            <a:pPr lvl="1"/>
            <a:r>
              <a:rPr lang="en-US" smtClean="0"/>
              <a:t> T3C09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generally the best time for long-distance 10 meter band propagation via the F layer?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423414115"/>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Amateur Satellites</a:t>
            </a:r>
          </a:p>
        </p:txBody>
      </p:sp>
      <p:sp>
        <p:nvSpPr>
          <p:cNvPr id="49154"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t>OSCAR</a:t>
            </a:r>
          </a:p>
          <a:p>
            <a:pPr marL="742950" lvl="1" indent="-285750">
              <a:spcBef>
                <a:spcPct val="20000"/>
              </a:spcBef>
              <a:buFont typeface="Arial" pitchFamily="34" charset="0"/>
              <a:buChar char="•"/>
            </a:pPr>
            <a:r>
              <a:rPr lang="en-US" sz="2800" b="1" u="sng" dirty="0"/>
              <a:t>O</a:t>
            </a:r>
            <a:r>
              <a:rPr lang="en-US" sz="2800" dirty="0"/>
              <a:t>rbiting </a:t>
            </a:r>
            <a:r>
              <a:rPr lang="en-US" sz="2800" b="1" u="sng" dirty="0"/>
              <a:t>S</a:t>
            </a:r>
            <a:r>
              <a:rPr lang="en-US" sz="2800" dirty="0"/>
              <a:t>atellites </a:t>
            </a:r>
            <a:r>
              <a:rPr lang="en-US" sz="2800" b="1" u="sng" dirty="0"/>
              <a:t>C</a:t>
            </a:r>
            <a:r>
              <a:rPr lang="en-US" sz="2800" dirty="0"/>
              <a:t>arrying </a:t>
            </a:r>
            <a:r>
              <a:rPr lang="en-US" sz="2800" b="1" dirty="0"/>
              <a:t>A</a:t>
            </a:r>
            <a:r>
              <a:rPr lang="en-US" sz="2800" dirty="0"/>
              <a:t>mateur </a:t>
            </a:r>
            <a:r>
              <a:rPr lang="en-US" sz="2800" b="1" u="sng" dirty="0"/>
              <a:t>R</a:t>
            </a:r>
            <a:r>
              <a:rPr lang="en-US" sz="2800" dirty="0"/>
              <a:t>adio</a:t>
            </a:r>
          </a:p>
          <a:p>
            <a:pPr marL="342900" indent="-342900">
              <a:spcBef>
                <a:spcPct val="20000"/>
              </a:spcBef>
              <a:buFont typeface="Arial" pitchFamily="34" charset="0"/>
              <a:buChar char="•"/>
            </a:pPr>
            <a:r>
              <a:rPr lang="en-US" sz="3200" dirty="0"/>
              <a:t>Modes</a:t>
            </a:r>
          </a:p>
          <a:p>
            <a:pPr marL="742950" lvl="1" indent="-285750">
              <a:spcBef>
                <a:spcPct val="20000"/>
              </a:spcBef>
              <a:buFont typeface="Arial" pitchFamily="34" charset="0"/>
              <a:buChar char="•"/>
            </a:pPr>
            <a:r>
              <a:rPr lang="en-US" sz="2800" dirty="0"/>
              <a:t>FM</a:t>
            </a:r>
          </a:p>
          <a:p>
            <a:pPr marL="742950" lvl="1" indent="-285750">
              <a:spcBef>
                <a:spcPct val="20000"/>
              </a:spcBef>
              <a:buFont typeface="Arial" pitchFamily="34" charset="0"/>
              <a:buChar char="•"/>
            </a:pPr>
            <a:r>
              <a:rPr lang="en-US" sz="2800" dirty="0"/>
              <a:t>Analog (SSB and CW)</a:t>
            </a:r>
          </a:p>
          <a:p>
            <a:pPr marL="742950" lvl="1" indent="-285750">
              <a:spcBef>
                <a:spcPct val="20000"/>
              </a:spcBef>
              <a:buFont typeface="Arial" pitchFamily="34" charset="0"/>
              <a:buChar char="•"/>
            </a:pPr>
            <a:r>
              <a:rPr lang="en-US" sz="2800" dirty="0"/>
              <a:t>Digital</a:t>
            </a:r>
          </a:p>
          <a:p>
            <a:pPr marL="342900" indent="-342900">
              <a:spcBef>
                <a:spcPct val="20000"/>
              </a:spcBef>
              <a:buFont typeface="Arial" pitchFamily="34" charset="0"/>
              <a:buChar char="•"/>
            </a:pPr>
            <a:r>
              <a:rPr lang="en-US" sz="3200" dirty="0"/>
              <a:t>International Space Station</a:t>
            </a:r>
          </a:p>
          <a:p>
            <a:pPr marL="342900" indent="-342900">
              <a:spcBef>
                <a:spcPct val="20000"/>
              </a:spcBef>
              <a:buFont typeface="Arial" pitchFamily="34" charset="0"/>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165418853"/>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Satellite Terms</a:t>
            </a:r>
          </a:p>
        </p:txBody>
      </p:sp>
      <p:sp>
        <p:nvSpPr>
          <p:cNvPr id="5120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a:t>Uplink – Earth stations transmit to satellite</a:t>
            </a:r>
          </a:p>
          <a:p>
            <a:pPr marL="342900" indent="-342900">
              <a:spcBef>
                <a:spcPct val="20000"/>
              </a:spcBef>
              <a:buFontTx/>
              <a:buChar char="•"/>
            </a:pPr>
            <a:r>
              <a:rPr lang="en-US" sz="2800"/>
              <a:t>Downlink – Satellite transmits to stations on Earth</a:t>
            </a:r>
          </a:p>
          <a:p>
            <a:pPr marL="342900" indent="-342900">
              <a:spcBef>
                <a:spcPct val="20000"/>
              </a:spcBef>
              <a:buFontTx/>
              <a:buChar char="•"/>
            </a:pPr>
            <a:r>
              <a:rPr lang="en-US" sz="2800"/>
              <a:t>Beacon – Signal from satellite with information about satellite operating conditions</a:t>
            </a:r>
          </a:p>
          <a:p>
            <a:pPr marL="342900" indent="-342900">
              <a:spcBef>
                <a:spcPct val="20000"/>
              </a:spcBef>
              <a:buFontTx/>
              <a:buChar char="•"/>
            </a:pPr>
            <a:r>
              <a:rPr lang="en-US" sz="2800"/>
              <a:t>Doppler Shift – Shift in frequency due to relative motion between satellite and Earth station</a:t>
            </a:r>
          </a:p>
          <a:p>
            <a:pPr marL="342900" indent="-342900">
              <a:spcBef>
                <a:spcPct val="20000"/>
              </a:spcBef>
              <a:buFontTx/>
              <a:buChar char="•"/>
            </a:pPr>
            <a:r>
              <a:rPr lang="en-US" sz="2800"/>
              <a:t>LEO – Low Earth Orbit</a:t>
            </a:r>
          </a:p>
          <a:p>
            <a:pPr marL="342900" indent="-342900">
              <a:spcBef>
                <a:spcPct val="20000"/>
              </a:spcBef>
              <a:buFontTx/>
              <a:buChar char="•"/>
            </a:pPr>
            <a:endParaRPr lang="en-US" sz="3200"/>
          </a:p>
          <a:p>
            <a:pPr marL="342900" indent="-342900">
              <a:spcBef>
                <a:spcPct val="20000"/>
              </a:spcBef>
              <a:buFontTx/>
              <a:buChar char="•"/>
            </a:pPr>
            <a:endParaRPr lang="en-US" sz="320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74723542"/>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Satellite Terms</a:t>
            </a:r>
          </a:p>
        </p:txBody>
      </p:sp>
      <p:sp>
        <p:nvSpPr>
          <p:cNvPr id="12800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Spin fading – caused by rotation of satellite</a:t>
            </a:r>
          </a:p>
          <a:p>
            <a:pPr marL="342900" indent="-342900">
              <a:spcBef>
                <a:spcPct val="20000"/>
              </a:spcBef>
              <a:buFontTx/>
              <a:buChar char="•"/>
            </a:pPr>
            <a:r>
              <a:rPr lang="en-US" sz="2800" dirty="0" err="1"/>
              <a:t>Pacsat</a:t>
            </a:r>
            <a:r>
              <a:rPr lang="en-US" sz="2800" dirty="0"/>
              <a:t> – packet radio satellite</a:t>
            </a:r>
          </a:p>
          <a:p>
            <a:pPr marL="342900" indent="-342900">
              <a:spcBef>
                <a:spcPct val="20000"/>
              </a:spcBef>
              <a:buFontTx/>
              <a:buChar char="•"/>
            </a:pPr>
            <a:r>
              <a:rPr lang="en-US" sz="2800" dirty="0"/>
              <a:t>Tracking software – gives beam heading and times when satellite is in view</a:t>
            </a:r>
          </a:p>
          <a:p>
            <a:pPr marL="342900" indent="-342900">
              <a:spcBef>
                <a:spcPct val="20000"/>
              </a:spcBef>
              <a:buFontTx/>
              <a:buChar char="•"/>
            </a:pPr>
            <a:r>
              <a:rPr lang="en-US" sz="2800" dirty="0"/>
              <a:t>Mode – bands satellite is using for uplink and downlink (</a:t>
            </a:r>
            <a:r>
              <a:rPr lang="en-US" sz="2800" dirty="0" err="1" smtClean="0"/>
              <a:t>eg</a:t>
            </a:r>
            <a:r>
              <a:rPr lang="en-US" sz="2800" dirty="0" smtClean="0"/>
              <a:t> </a:t>
            </a:r>
            <a:r>
              <a:rPr lang="en-US" sz="2800" dirty="0"/>
              <a:t>Mode U/V = 70 cm uplink, 2 meters downlink)</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964700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005">
                                            <p:txEl>
                                              <p:pRg st="0" end="0"/>
                                            </p:txEl>
                                          </p:spTgt>
                                        </p:tgtEl>
                                        <p:attrNameLst>
                                          <p:attrName>style.visibility</p:attrName>
                                        </p:attrNameLst>
                                      </p:cBhvr>
                                      <p:to>
                                        <p:strVal val="visible"/>
                                      </p:to>
                                    </p:set>
                                    <p:anim calcmode="lin" valueType="num">
                                      <p:cBhvr>
                                        <p:cTn id="7" dur="3000" fill="hold"/>
                                        <p:tgtEl>
                                          <p:spTgt spid="128005">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128005">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12800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O51 FM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8005">
                                            <p:txEl>
                                              <p:pRg st="1" end="1"/>
                                            </p:txEl>
                                          </p:spTgt>
                                        </p:tgtEl>
                                        <p:attrNameLst>
                                          <p:attrName>style.visibility</p:attrName>
                                        </p:attrNameLst>
                                      </p:cBhvr>
                                      <p:to>
                                        <p:strVal val="visible"/>
                                      </p:to>
                                    </p:set>
                                    <p:anim calcmode="lin" valueType="num">
                                      <p:cBhvr>
                                        <p:cTn id="14" dur="3000" fill="hold"/>
                                        <p:tgtEl>
                                          <p:spTgt spid="128005">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128005">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12800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AO51 FM1.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8005">
                                            <p:txEl>
                                              <p:pRg st="2" end="2"/>
                                            </p:txEl>
                                          </p:spTgt>
                                        </p:tgtEl>
                                        <p:attrNameLst>
                                          <p:attrName>style.visibility</p:attrName>
                                        </p:attrNameLst>
                                      </p:cBhvr>
                                      <p:to>
                                        <p:strVal val="visible"/>
                                      </p:to>
                                    </p:set>
                                    <p:anim calcmode="lin" valueType="num">
                                      <p:cBhvr>
                                        <p:cTn id="21" dur="3000" fill="hold"/>
                                        <p:tgtEl>
                                          <p:spTgt spid="128005">
                                            <p:txEl>
                                              <p:pRg st="2" end="2"/>
                                            </p:txEl>
                                          </p:spTgt>
                                        </p:tgtEl>
                                        <p:attrNameLst>
                                          <p:attrName>ppt_w</p:attrName>
                                        </p:attrNameLst>
                                      </p:cBhvr>
                                      <p:tavLst>
                                        <p:tav tm="0">
                                          <p:val>
                                            <p:strVal val="#ppt_w*0.70"/>
                                          </p:val>
                                        </p:tav>
                                        <p:tav tm="100000">
                                          <p:val>
                                            <p:strVal val="#ppt_w"/>
                                          </p:val>
                                        </p:tav>
                                      </p:tavLst>
                                    </p:anim>
                                    <p:anim calcmode="lin" valueType="num">
                                      <p:cBhvr>
                                        <p:cTn id="22" dur="3000" fill="hold"/>
                                        <p:tgtEl>
                                          <p:spTgt spid="128005">
                                            <p:txEl>
                                              <p:pRg st="2" end="2"/>
                                            </p:txEl>
                                          </p:spTgt>
                                        </p:tgtEl>
                                        <p:attrNameLst>
                                          <p:attrName>ppt_h</p:attrName>
                                        </p:attrNameLst>
                                      </p:cBhvr>
                                      <p:tavLst>
                                        <p:tav tm="0">
                                          <p:val>
                                            <p:strVal val="#ppt_h"/>
                                          </p:val>
                                        </p:tav>
                                        <p:tav tm="100000">
                                          <p:val>
                                            <p:strVal val="#ppt_h"/>
                                          </p:val>
                                        </p:tav>
                                      </p:tavLst>
                                    </p:anim>
                                    <p:animEffect transition="in" filter="fade">
                                      <p:cBhvr>
                                        <p:cTn id="23" dur="3000"/>
                                        <p:tgtEl>
                                          <p:spTgt spid="128005">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O51 FM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8005">
                                            <p:txEl>
                                              <p:pRg st="3" end="3"/>
                                            </p:txEl>
                                          </p:spTgt>
                                        </p:tgtEl>
                                        <p:attrNameLst>
                                          <p:attrName>style.visibility</p:attrName>
                                        </p:attrNameLst>
                                      </p:cBhvr>
                                      <p:to>
                                        <p:strVal val="visible"/>
                                      </p:to>
                                    </p:set>
                                    <p:anim calcmode="lin" valueType="num">
                                      <p:cBhvr>
                                        <p:cTn id="28" dur="3000" fill="hold"/>
                                        <p:tgtEl>
                                          <p:spTgt spid="128005">
                                            <p:txEl>
                                              <p:pRg st="3" end="3"/>
                                            </p:txEl>
                                          </p:spTgt>
                                        </p:tgtEl>
                                        <p:attrNameLst>
                                          <p:attrName>ppt_w</p:attrName>
                                        </p:attrNameLst>
                                      </p:cBhvr>
                                      <p:tavLst>
                                        <p:tav tm="0">
                                          <p:val>
                                            <p:strVal val="#ppt_w*0.70"/>
                                          </p:val>
                                        </p:tav>
                                        <p:tav tm="100000">
                                          <p:val>
                                            <p:strVal val="#ppt_w"/>
                                          </p:val>
                                        </p:tav>
                                      </p:tavLst>
                                    </p:anim>
                                    <p:anim calcmode="lin" valueType="num">
                                      <p:cBhvr>
                                        <p:cTn id="29" dur="3000" fill="hold"/>
                                        <p:tgtEl>
                                          <p:spTgt spid="128005">
                                            <p:txEl>
                                              <p:pRg st="3" end="3"/>
                                            </p:txEl>
                                          </p:spTgt>
                                        </p:tgtEl>
                                        <p:attrNameLst>
                                          <p:attrName>ppt_h</p:attrName>
                                        </p:attrNameLst>
                                      </p:cBhvr>
                                      <p:tavLst>
                                        <p:tav tm="0">
                                          <p:val>
                                            <p:strVal val="#ppt_h"/>
                                          </p:val>
                                        </p:tav>
                                        <p:tav tm="100000">
                                          <p:val>
                                            <p:strVal val="#ppt_h"/>
                                          </p:val>
                                        </p:tav>
                                      </p:tavLst>
                                    </p:anim>
                                    <p:animEffect transition="in" filter="fade">
                                      <p:cBhvr>
                                        <p:cTn id="30" dur="3000"/>
                                        <p:tgtEl>
                                          <p:spTgt spid="128005">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AO51 F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p:bld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Other Special Modes</a:t>
            </a:r>
            <a:br>
              <a:rPr lang="en-US" sz="4400"/>
            </a:br>
            <a:endParaRPr lang="en-US" sz="4400"/>
          </a:p>
        </p:txBody>
      </p:sp>
      <p:sp>
        <p:nvSpPr>
          <p:cNvPr id="136197" name="Rectangle 5"/>
          <p:cNvSpPr>
            <a:spLocks noChangeArrowheads="1"/>
          </p:cNvSpPr>
          <p:nvPr/>
        </p:nvSpPr>
        <p:spPr bwMode="auto">
          <a:xfrm>
            <a:off x="457200" y="1447800"/>
            <a:ext cx="4191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a:spcBef>
                <a:spcPts val="400"/>
              </a:spcBef>
              <a:buFont typeface="Arial" pitchFamily="34" charset="0"/>
              <a:buChar char="•"/>
              <a:defRPr/>
            </a:pPr>
            <a:r>
              <a:rPr lang="en-US" sz="3200" spc="-50" dirty="0" smtClean="0">
                <a:latin typeface="Times New Roman" charset="0"/>
                <a:ea typeface="ＭＳ Ｐゴシック" charset="0"/>
                <a:cs typeface="ＭＳ Ｐゴシック" charset="0"/>
              </a:rPr>
              <a:t>Slow </a:t>
            </a:r>
            <a:r>
              <a:rPr lang="en-US" sz="3200" spc="-50" dirty="0">
                <a:latin typeface="Times New Roman" charset="0"/>
                <a:ea typeface="ＭＳ Ｐゴシック" charset="0"/>
                <a:cs typeface="ＭＳ Ｐゴシック" charset="0"/>
              </a:rPr>
              <a:t>Scan TV (SSTV)</a:t>
            </a:r>
          </a:p>
          <a:p>
            <a:pPr marL="685800" lvl="1" indent="-228600">
              <a:spcBef>
                <a:spcPts val="400"/>
              </a:spcBef>
              <a:buFont typeface="Arial" pitchFamily="34" charset="0"/>
              <a:buChar char="•"/>
              <a:defRPr/>
            </a:pPr>
            <a:r>
              <a:rPr lang="en-US" dirty="0">
                <a:latin typeface="Times New Roman" charset="0"/>
                <a:ea typeface="ＭＳ Ｐゴシック" charset="0"/>
                <a:cs typeface="ＭＳ Ｐゴシック" charset="0"/>
              </a:rPr>
              <a:t>Sending snap-shot </a:t>
            </a:r>
            <a:r>
              <a:rPr lang="en-US" dirty="0" smtClean="0">
                <a:latin typeface="Times New Roman" charset="0"/>
                <a:ea typeface="ＭＳ Ｐゴシック" charset="0"/>
                <a:cs typeface="ＭＳ Ｐゴシック" charset="0"/>
              </a:rPr>
              <a:t>pictures</a:t>
            </a:r>
          </a:p>
          <a:p>
            <a:pPr marL="685800" lvl="1" indent="-228600">
              <a:spcBef>
                <a:spcPts val="400"/>
              </a:spcBef>
              <a:buFont typeface="Arial" pitchFamily="34" charset="0"/>
              <a:buChar char="•"/>
              <a:defRPr/>
            </a:pPr>
            <a:r>
              <a:rPr lang="en-US" dirty="0" smtClean="0">
                <a:latin typeface="Times New Roman" charset="0"/>
                <a:ea typeface="ＭＳ Ｐゴシック" charset="0"/>
                <a:cs typeface="ＭＳ Ｐゴシック" charset="0"/>
              </a:rPr>
              <a:t>One frame every few seconds</a:t>
            </a:r>
            <a:endParaRPr lang="en-US" dirty="0">
              <a:latin typeface="Times New Roman" charset="0"/>
              <a:ea typeface="ＭＳ Ｐゴシック" charset="0"/>
              <a:cs typeface="ＭＳ Ｐゴシック" charset="0"/>
            </a:endParaRPr>
          </a:p>
          <a:p>
            <a:pPr marL="285750" indent="-285750">
              <a:spcBef>
                <a:spcPts val="400"/>
              </a:spcBef>
              <a:buFont typeface="Arial" pitchFamily="34" charset="0"/>
              <a:buChar char="•"/>
              <a:defRPr/>
            </a:pPr>
            <a:r>
              <a:rPr lang="en-US" sz="3200" dirty="0">
                <a:latin typeface="Times New Roman" charset="0"/>
                <a:ea typeface="ＭＳ Ｐゴシック" charset="0"/>
                <a:cs typeface="ＭＳ Ｐゴシック" charset="0"/>
              </a:rPr>
              <a:t>Amateur TV (ATV)</a:t>
            </a:r>
          </a:p>
          <a:p>
            <a:pPr marL="685800" lvl="1" indent="-228600">
              <a:spcBef>
                <a:spcPts val="400"/>
              </a:spcBef>
              <a:buFont typeface="Arial" pitchFamily="34" charset="0"/>
              <a:buChar char="•"/>
              <a:defRPr/>
            </a:pPr>
            <a:r>
              <a:rPr lang="en-US" dirty="0">
                <a:latin typeface="Times New Roman" charset="0"/>
                <a:ea typeface="ＭＳ Ｐゴシック" charset="0"/>
                <a:cs typeface="ＭＳ Ｐゴシック" charset="0"/>
              </a:rPr>
              <a:t>Similar to commercial TV </a:t>
            </a:r>
            <a:r>
              <a:rPr lang="en-US" dirty="0" smtClean="0">
                <a:latin typeface="Times New Roman" charset="0"/>
                <a:ea typeface="ＭＳ Ｐゴシック" charset="0"/>
                <a:cs typeface="ＭＳ Ｐゴシック" charset="0"/>
              </a:rPr>
              <a:t>imagery</a:t>
            </a:r>
          </a:p>
          <a:p>
            <a:pPr marL="685800" lvl="1" indent="-228600">
              <a:spcBef>
                <a:spcPts val="400"/>
              </a:spcBef>
              <a:buFont typeface="Arial" pitchFamily="34" charset="0"/>
              <a:buChar char="•"/>
              <a:defRPr/>
            </a:pPr>
            <a:r>
              <a:rPr lang="en-US" dirty="0" smtClean="0">
                <a:latin typeface="Times New Roman" charset="0"/>
                <a:ea typeface="ＭＳ Ｐゴシック" charset="0"/>
                <a:cs typeface="ＭＳ Ｐゴシック" charset="0"/>
              </a:rPr>
              <a:t>Uses analog TV format (NTSC)</a:t>
            </a:r>
            <a:endParaRPr lang="en-US" dirty="0">
              <a:latin typeface="Times New Roman" charset="0"/>
              <a:ea typeface="ＭＳ Ｐゴシック" charset="0"/>
              <a:cs typeface="ＭＳ Ｐゴシック" charset="0"/>
            </a:endParaRPr>
          </a:p>
        </p:txBody>
      </p:sp>
      <p:pic>
        <p:nvPicPr>
          <p:cNvPr id="55299" name="Picture 6" descr="HBK9-39"/>
          <p:cNvPicPr>
            <a:picLocks noChangeAspect="1" noChangeArrowheads="1"/>
          </p:cNvPicPr>
          <p:nvPr/>
        </p:nvPicPr>
        <p:blipFill>
          <a:blip r:embed="rId3" cstate="print"/>
          <a:srcRect/>
          <a:stretch>
            <a:fillRect/>
          </a:stretch>
        </p:blipFill>
        <p:spPr bwMode="auto">
          <a:xfrm>
            <a:off x="4800600" y="1524000"/>
            <a:ext cx="4020068" cy="32766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11757727"/>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Other Special Modes</a:t>
            </a:r>
          </a:p>
        </p:txBody>
      </p:sp>
      <p:sp>
        <p:nvSpPr>
          <p:cNvPr id="57346" name="Rectangle 5"/>
          <p:cNvSpPr>
            <a:spLocks noChangeArrowheads="1"/>
          </p:cNvSpPr>
          <p:nvPr/>
        </p:nvSpPr>
        <p:spPr bwMode="auto">
          <a:xfrm>
            <a:off x="685800" y="1828800"/>
            <a:ext cx="3810000" cy="4267200"/>
          </a:xfrm>
          <a:prstGeom prst="rect">
            <a:avLst/>
          </a:prstGeom>
          <a:noFill/>
          <a:ln w="9525">
            <a:noFill/>
            <a:miter lim="800000"/>
            <a:headEnd/>
            <a:tailEnd/>
          </a:ln>
        </p:spPr>
        <p:txBody>
          <a:bodyPr/>
          <a:lstStyle/>
          <a:p>
            <a:pPr marL="342900" indent="-342900">
              <a:spcBef>
                <a:spcPct val="20000"/>
              </a:spcBef>
              <a:buFontTx/>
              <a:buChar char="•"/>
            </a:pPr>
            <a:r>
              <a:rPr lang="en-US" sz="2800" dirty="0"/>
              <a:t>Radio Control (RC)</a:t>
            </a:r>
          </a:p>
          <a:p>
            <a:pPr marL="742950" lvl="1" indent="-285750">
              <a:spcBef>
                <a:spcPct val="20000"/>
              </a:spcBef>
              <a:buFont typeface="Arial" pitchFamily="34" charset="0"/>
              <a:buChar char="•"/>
            </a:pPr>
            <a:r>
              <a:rPr lang="en-US" dirty="0" err="1"/>
              <a:t>Telecommand</a:t>
            </a:r>
            <a:endParaRPr lang="en-US" dirty="0"/>
          </a:p>
          <a:p>
            <a:pPr marL="742950" lvl="1" indent="-285750">
              <a:spcBef>
                <a:spcPct val="20000"/>
              </a:spcBef>
              <a:buFont typeface="Arial" pitchFamily="34" charset="0"/>
              <a:buChar char="•"/>
            </a:pPr>
            <a:r>
              <a:rPr lang="en-US" dirty="0"/>
              <a:t>50 MHz band</a:t>
            </a:r>
          </a:p>
        </p:txBody>
      </p:sp>
      <p:pic>
        <p:nvPicPr>
          <p:cNvPr id="57347" name="Picture 6" descr="HBK9-24"/>
          <p:cNvPicPr>
            <a:picLocks noChangeAspect="1" noChangeArrowheads="1"/>
          </p:cNvPicPr>
          <p:nvPr/>
        </p:nvPicPr>
        <p:blipFill>
          <a:blip r:embed="rId3" cstate="print"/>
          <a:srcRect/>
          <a:stretch>
            <a:fillRect/>
          </a:stretch>
        </p:blipFill>
        <p:spPr bwMode="auto">
          <a:xfrm>
            <a:off x="4419600" y="4343400"/>
            <a:ext cx="3505200" cy="1833563"/>
          </a:xfrm>
          <a:prstGeom prst="rect">
            <a:avLst/>
          </a:prstGeom>
          <a:noFill/>
          <a:ln w="9525">
            <a:noFill/>
            <a:miter lim="800000"/>
            <a:headEnd/>
            <a:tailEnd/>
          </a:ln>
        </p:spPr>
      </p:pic>
      <p:pic>
        <p:nvPicPr>
          <p:cNvPr id="57348" name="Picture 7" descr="HBK925A"/>
          <p:cNvPicPr>
            <a:picLocks noChangeAspect="1" noChangeArrowheads="1"/>
          </p:cNvPicPr>
          <p:nvPr/>
        </p:nvPicPr>
        <p:blipFill>
          <a:blip r:embed="rId4" cstate="print"/>
          <a:srcRect/>
          <a:stretch>
            <a:fillRect/>
          </a:stretch>
        </p:blipFill>
        <p:spPr bwMode="auto">
          <a:xfrm>
            <a:off x="5181600" y="1752600"/>
            <a:ext cx="2079625" cy="2514600"/>
          </a:xfrm>
          <a:prstGeom prst="rect">
            <a:avLst/>
          </a:prstGeom>
          <a:noFill/>
          <a:ln w="9525">
            <a:noFill/>
            <a:miter lim="800000"/>
            <a:headEnd/>
            <a:tailEnd/>
          </a:ln>
        </p:spPr>
      </p:pic>
      <p:pic>
        <p:nvPicPr>
          <p:cNvPr id="57349" name="Picture 8" descr="HBK9-25B"/>
          <p:cNvPicPr>
            <a:picLocks noChangeAspect="1" noChangeArrowheads="1"/>
          </p:cNvPicPr>
          <p:nvPr/>
        </p:nvPicPr>
        <p:blipFill>
          <a:blip r:embed="rId5" cstate="print"/>
          <a:srcRect/>
          <a:stretch>
            <a:fillRect/>
          </a:stretch>
        </p:blipFill>
        <p:spPr bwMode="auto">
          <a:xfrm>
            <a:off x="1143000" y="3352800"/>
            <a:ext cx="2590800" cy="2252663"/>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912695070"/>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28194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7" name="Footer Placeholder 6"/>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320306909"/>
      </p:ext>
    </p:extLst>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52AF-CB7A-4CFF-AEB4-9F322FF2D5C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does the term “traffic” refer to in net operation?</a:t>
            </a:r>
          </a:p>
        </p:txBody>
      </p:sp>
      <p:sp>
        <p:nvSpPr>
          <p:cNvPr id="3" name="Text Placeholder 2">
            <a:extLst>
              <a:ext uri="{FF2B5EF4-FFF2-40B4-BE49-F238E27FC236}">
                <a16:creationId xmlns:a16="http://schemas.microsoft.com/office/drawing/2014/main" id="{2FD5DAB9-F329-4DD5-AAD9-B33822F6D21A}"/>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Formal messages exchanged by net stations</a:t>
            </a:r>
          </a:p>
          <a:p>
            <a:r>
              <a:rPr lang="en-US" b="0" i="0" u="none" strike="noStrike" baseline="0" dirty="0">
                <a:solidFill>
                  <a:srgbClr val="000000"/>
                </a:solidFill>
                <a:cs typeface="Arial" panose="020B0604020202020204" pitchFamily="34" charset="0"/>
              </a:rPr>
              <a:t>B. The number of stations checking in and out of a net</a:t>
            </a:r>
          </a:p>
          <a:p>
            <a:r>
              <a:rPr lang="en-US" b="0" i="0" u="none" strike="noStrike" baseline="0" dirty="0">
                <a:solidFill>
                  <a:srgbClr val="000000"/>
                </a:solidFill>
                <a:cs typeface="Arial" panose="020B0604020202020204" pitchFamily="34" charset="0"/>
              </a:rPr>
              <a:t>C. Operation by mobile or portable stations</a:t>
            </a:r>
          </a:p>
          <a:p>
            <a:r>
              <a:rPr lang="en-US" b="0" i="0" u="none" strike="noStrike" baseline="0" dirty="0">
                <a:solidFill>
                  <a:srgbClr val="000000"/>
                </a:solidFill>
                <a:cs typeface="Arial" panose="020B0604020202020204" pitchFamily="34" charset="0"/>
              </a:rPr>
              <a:t>D. Requests to activate the net by a served agency</a:t>
            </a:r>
          </a:p>
          <a:p>
            <a:pPr algn="r"/>
            <a:r>
              <a:rPr lang="en-US" sz="1600" b="0" i="0" u="none" strike="noStrike" baseline="0" dirty="0">
                <a:solidFill>
                  <a:srgbClr val="000000"/>
                </a:solidFill>
                <a:cs typeface="Arial" panose="020B0604020202020204" pitchFamily="34" charset="0"/>
              </a:rPr>
              <a:t> T2C05 HRLM (6 - 15)</a:t>
            </a:r>
          </a:p>
        </p:txBody>
      </p:sp>
    </p:spTree>
    <p:extLst>
      <p:ext uri="{BB962C8B-B14F-4D97-AF65-F5344CB8AC3E}">
        <p14:creationId xmlns:p14="http://schemas.microsoft.com/office/powerpoint/2010/main" val="3646780959"/>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52AF-CB7A-4CFF-AEB4-9F322FF2D5C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does the term “traffic” refer to in net operation?</a:t>
            </a:r>
          </a:p>
        </p:txBody>
      </p:sp>
      <p:sp>
        <p:nvSpPr>
          <p:cNvPr id="3" name="Text Placeholder 2">
            <a:extLst>
              <a:ext uri="{FF2B5EF4-FFF2-40B4-BE49-F238E27FC236}">
                <a16:creationId xmlns:a16="http://schemas.microsoft.com/office/drawing/2014/main" id="{2FD5DAB9-F329-4DD5-AAD9-B33822F6D21A}"/>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Formal messages exchanged by net stations</a:t>
            </a:r>
          </a:p>
          <a:p>
            <a:r>
              <a:rPr lang="en-US" b="0" i="0" u="none" strike="noStrike" baseline="0" dirty="0">
                <a:solidFill>
                  <a:srgbClr val="000000"/>
                </a:solidFill>
                <a:cs typeface="Arial" panose="020B0604020202020204" pitchFamily="34" charset="0"/>
              </a:rPr>
              <a:t>B. The number of stations checking in and out of a net</a:t>
            </a:r>
          </a:p>
          <a:p>
            <a:r>
              <a:rPr lang="en-US" b="0" i="0" u="none" strike="noStrike" baseline="0" dirty="0">
                <a:solidFill>
                  <a:srgbClr val="000000"/>
                </a:solidFill>
                <a:cs typeface="Arial" panose="020B0604020202020204" pitchFamily="34" charset="0"/>
              </a:rPr>
              <a:t>C. Operation by mobile or portable stations</a:t>
            </a:r>
          </a:p>
          <a:p>
            <a:r>
              <a:rPr lang="en-US" b="0" i="0" u="none" strike="noStrike" baseline="0" dirty="0">
                <a:solidFill>
                  <a:srgbClr val="000000"/>
                </a:solidFill>
                <a:cs typeface="Arial" panose="020B0604020202020204" pitchFamily="34" charset="0"/>
              </a:rPr>
              <a:t>D. Requests to activate the net by a served agency</a:t>
            </a:r>
          </a:p>
          <a:p>
            <a:pPr algn="r"/>
            <a:r>
              <a:rPr lang="en-US" sz="1600" b="0" i="0" u="none" strike="noStrike" baseline="0" dirty="0">
                <a:solidFill>
                  <a:srgbClr val="000000"/>
                </a:solidFill>
                <a:cs typeface="Arial" panose="020B0604020202020204" pitchFamily="34" charset="0"/>
              </a:rPr>
              <a:t> T2C05 HRLM (6 - 15)</a:t>
            </a:r>
          </a:p>
        </p:txBody>
      </p:sp>
    </p:spTree>
    <p:extLst>
      <p:ext uri="{BB962C8B-B14F-4D97-AF65-F5344CB8AC3E}">
        <p14:creationId xmlns:p14="http://schemas.microsoft.com/office/powerpoint/2010/main" val="3447419852"/>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A4ED-CA90-4484-9A26-43EDE16A342F}"/>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an accepted practice to get the immediate attention of a net control station when reporting an emergency?</a:t>
            </a:r>
          </a:p>
        </p:txBody>
      </p:sp>
      <p:sp>
        <p:nvSpPr>
          <p:cNvPr id="3" name="Text Placeholder 2">
            <a:extLst>
              <a:ext uri="{FF2B5EF4-FFF2-40B4-BE49-F238E27FC236}">
                <a16:creationId xmlns:a16="http://schemas.microsoft.com/office/drawing/2014/main" id="{4333242A-AB7A-43CB-BC40-3C3AEC4C4B0B}"/>
              </a:ext>
            </a:extLst>
          </p:cNvPr>
          <p:cNvSpPr>
            <a:spLocks noGrp="1"/>
          </p:cNvSpPr>
          <p:nvPr>
            <p:ph type="body" idx="1"/>
          </p:nvPr>
        </p:nvSpPr>
        <p:spPr>
          <a:xfrm>
            <a:off x="457200" y="2590800"/>
            <a:ext cx="8229600" cy="3276600"/>
          </a:xfrm>
        </p:spPr>
        <p:txBody>
          <a:bodyPr/>
          <a:lstStyle/>
          <a:p>
            <a:r>
              <a:rPr lang="en-US" b="0" i="0" u="none" strike="noStrike" baseline="0" dirty="0">
                <a:solidFill>
                  <a:srgbClr val="000000"/>
                </a:solidFill>
                <a:cs typeface="Arial" panose="020B0604020202020204" pitchFamily="34" charset="0"/>
              </a:rPr>
              <a:t>A. Repeat "SOS" three times followed by the call sign of the reporting station</a:t>
            </a:r>
          </a:p>
          <a:p>
            <a:r>
              <a:rPr lang="en-US" b="0" i="0" u="none" strike="noStrike" baseline="0" dirty="0">
                <a:solidFill>
                  <a:srgbClr val="000000"/>
                </a:solidFill>
                <a:cs typeface="Arial" panose="020B0604020202020204" pitchFamily="34" charset="0"/>
              </a:rPr>
              <a:t>B. Press the push-to-talk button three times</a:t>
            </a:r>
          </a:p>
          <a:p>
            <a:r>
              <a:rPr lang="en-US" b="0" i="0" u="none" strike="noStrike" baseline="0" dirty="0">
                <a:solidFill>
                  <a:srgbClr val="000000"/>
                </a:solidFill>
                <a:cs typeface="Arial" panose="020B0604020202020204" pitchFamily="34" charset="0"/>
              </a:rPr>
              <a:t>C. Begin your transmission by saying "Priority" or "Emergency" followed by your call sign</a:t>
            </a:r>
          </a:p>
          <a:p>
            <a:r>
              <a:rPr lang="en-US" b="0" i="0" u="none" strike="noStrike" baseline="0" dirty="0">
                <a:solidFill>
                  <a:srgbClr val="000000"/>
                </a:solidFill>
                <a:cs typeface="Arial" panose="020B0604020202020204" pitchFamily="34" charset="0"/>
              </a:rPr>
              <a:t>D. Play a pre-recorded emergency alert tone followed by your call sign</a:t>
            </a:r>
          </a:p>
          <a:p>
            <a:pPr algn="r"/>
            <a:r>
              <a:rPr lang="en-US" sz="1600" b="0" i="0" u="none" strike="noStrike" baseline="0" dirty="0">
                <a:solidFill>
                  <a:srgbClr val="000000"/>
                </a:solidFill>
                <a:cs typeface="Arial" panose="020B0604020202020204" pitchFamily="34" charset="0"/>
              </a:rPr>
              <a:t> T2C06 HRLM (6 - 16)</a:t>
            </a:r>
          </a:p>
        </p:txBody>
      </p:sp>
    </p:spTree>
    <p:extLst>
      <p:ext uri="{BB962C8B-B14F-4D97-AF65-F5344CB8AC3E}">
        <p14:creationId xmlns:p14="http://schemas.microsoft.com/office/powerpoint/2010/main" val="172288379"/>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A4ED-CA90-4484-9A26-43EDE16A342F}"/>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an accepted practice to get the immediate attention of a net control station when reporting an emergency?</a:t>
            </a:r>
          </a:p>
        </p:txBody>
      </p:sp>
      <p:sp>
        <p:nvSpPr>
          <p:cNvPr id="3" name="Text Placeholder 2">
            <a:extLst>
              <a:ext uri="{FF2B5EF4-FFF2-40B4-BE49-F238E27FC236}">
                <a16:creationId xmlns:a16="http://schemas.microsoft.com/office/drawing/2014/main" id="{4333242A-AB7A-43CB-BC40-3C3AEC4C4B0B}"/>
              </a:ext>
            </a:extLst>
          </p:cNvPr>
          <p:cNvSpPr>
            <a:spLocks noGrp="1"/>
          </p:cNvSpPr>
          <p:nvPr>
            <p:ph type="body" idx="1"/>
          </p:nvPr>
        </p:nvSpPr>
        <p:spPr>
          <a:xfrm>
            <a:off x="457200" y="2590800"/>
            <a:ext cx="8229600" cy="3276600"/>
          </a:xfrm>
        </p:spPr>
        <p:txBody>
          <a:bodyPr/>
          <a:lstStyle/>
          <a:p>
            <a:r>
              <a:rPr lang="en-US" b="0" i="0" u="none" strike="noStrike" baseline="0" dirty="0">
                <a:solidFill>
                  <a:srgbClr val="000000"/>
                </a:solidFill>
                <a:cs typeface="Arial" panose="020B0604020202020204" pitchFamily="34" charset="0"/>
              </a:rPr>
              <a:t>A. Repeat "SOS" three times followed by the call sign of the reporting station</a:t>
            </a:r>
          </a:p>
          <a:p>
            <a:r>
              <a:rPr lang="en-US" b="0" i="0" u="none" strike="noStrike" baseline="0" dirty="0">
                <a:solidFill>
                  <a:srgbClr val="000000"/>
                </a:solidFill>
                <a:cs typeface="Arial" panose="020B0604020202020204" pitchFamily="34" charset="0"/>
              </a:rPr>
              <a:t>B. Press the push-to-talk button three times</a:t>
            </a:r>
          </a:p>
          <a:p>
            <a:r>
              <a:rPr lang="en-US" b="1" i="0" u="none" strike="noStrike" baseline="0" dirty="0">
                <a:solidFill>
                  <a:srgbClr val="000000"/>
                </a:solidFill>
                <a:cs typeface="Arial" panose="020B0604020202020204" pitchFamily="34" charset="0"/>
              </a:rPr>
              <a:t>C. Begin your transmission by saying "Priority" or "Emergency" followed by your call sign</a:t>
            </a:r>
          </a:p>
          <a:p>
            <a:r>
              <a:rPr lang="en-US" b="0" i="0" u="none" strike="noStrike" baseline="0" dirty="0">
                <a:solidFill>
                  <a:srgbClr val="000000"/>
                </a:solidFill>
                <a:cs typeface="Arial" panose="020B0604020202020204" pitchFamily="34" charset="0"/>
              </a:rPr>
              <a:t>D. Play a pre-recorded emergency alert tone followed by your call sign</a:t>
            </a:r>
          </a:p>
          <a:p>
            <a:pPr algn="r"/>
            <a:r>
              <a:rPr lang="en-US" sz="1600" b="0" i="0" u="none" strike="noStrike" baseline="0" dirty="0">
                <a:solidFill>
                  <a:srgbClr val="000000"/>
                </a:solidFill>
                <a:cs typeface="Arial" panose="020B0604020202020204" pitchFamily="34" charset="0"/>
              </a:rPr>
              <a:t> T2C06 HRLM (6 - 16)</a:t>
            </a:r>
          </a:p>
        </p:txBody>
      </p:sp>
    </p:spTree>
    <p:extLst>
      <p:ext uri="{BB962C8B-B14F-4D97-AF65-F5344CB8AC3E}">
        <p14:creationId xmlns:p14="http://schemas.microsoft.com/office/powerpoint/2010/main" val="3197802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Radio signals move somewhat faster than the speed of light</a:t>
            </a:r>
          </a:p>
          <a:p>
            <a:r>
              <a:rPr lang="en-US" dirty="0" smtClean="0"/>
              <a:t>B. Radio waves are not blocked by dust particles</a:t>
            </a:r>
          </a:p>
          <a:p>
            <a:r>
              <a:rPr lang="en-US" dirty="0" smtClean="0"/>
              <a:t>C. The Earth seems less curved to radio waves than to light</a:t>
            </a:r>
          </a:p>
          <a:p>
            <a:r>
              <a:rPr lang="en-US" dirty="0" smtClean="0"/>
              <a:t>D. Radio waves are blocked by dust particles</a:t>
            </a:r>
          </a:p>
          <a:p>
            <a:pPr lvl="1"/>
            <a:r>
              <a:rPr lang="en-US" dirty="0" smtClean="0"/>
              <a:t> T3C11 HRLM (4-2)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Why do VHF and UHF radio signals usually travel somewhat farther than the visual line of sight distance between two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839042808"/>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E6E8-A6E3-4152-A6B2-716D66B4D42A}"/>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an accepted practice for an amateur operator who has checked into a net?</a:t>
            </a:r>
          </a:p>
        </p:txBody>
      </p:sp>
      <p:sp>
        <p:nvSpPr>
          <p:cNvPr id="3" name="Text Placeholder 2">
            <a:extLst>
              <a:ext uri="{FF2B5EF4-FFF2-40B4-BE49-F238E27FC236}">
                <a16:creationId xmlns:a16="http://schemas.microsoft.com/office/drawing/2014/main" id="{FFE40C55-0FF4-495D-BE06-2282208D817E}"/>
              </a:ext>
            </a:extLst>
          </p:cNvPr>
          <p:cNvSpPr>
            <a:spLocks noGrp="1"/>
          </p:cNvSpPr>
          <p:nvPr>
            <p:ph type="body" idx="1"/>
          </p:nvPr>
        </p:nvSpPr>
        <p:spPr>
          <a:xfrm>
            <a:off x="457200" y="2027237"/>
            <a:ext cx="8229600" cy="4297363"/>
          </a:xfrm>
        </p:spPr>
        <p:txBody>
          <a:bodyPr/>
          <a:lstStyle/>
          <a:p>
            <a:r>
              <a:rPr lang="en-US" b="0" i="0" u="none" strike="noStrike" baseline="0" dirty="0">
                <a:solidFill>
                  <a:srgbClr val="000000"/>
                </a:solidFill>
                <a:cs typeface="Arial" panose="020B0604020202020204" pitchFamily="34" charset="0"/>
              </a:rPr>
              <a:t>A. Provided that the frequency is quiet, announce the station call sign and location every 5 minutes</a:t>
            </a:r>
          </a:p>
          <a:p>
            <a:r>
              <a:rPr lang="en-US" b="0" i="0" u="none" strike="noStrike" baseline="0" dirty="0">
                <a:solidFill>
                  <a:srgbClr val="000000"/>
                </a:solidFill>
                <a:cs typeface="Arial" panose="020B0604020202020204" pitchFamily="34" charset="0"/>
              </a:rPr>
              <a:t>B. Move 5 kHz away from the net's frequency and use high power to ask other hams to keep clear of the net frequency</a:t>
            </a:r>
          </a:p>
          <a:p>
            <a:r>
              <a:rPr lang="en-US" b="0" i="0" u="none" strike="noStrike" baseline="0" dirty="0">
                <a:solidFill>
                  <a:srgbClr val="000000"/>
                </a:solidFill>
                <a:cs typeface="Arial" panose="020B0604020202020204" pitchFamily="34" charset="0"/>
              </a:rPr>
              <a:t>C. Remain on frequency without transmitting until asked to do so by the net control station</a:t>
            </a:r>
          </a:p>
          <a:p>
            <a:r>
              <a:rPr lang="en-US" b="0" i="0" u="none" strike="noStrike" baseline="0" dirty="0">
                <a:solidFill>
                  <a:srgbClr val="000000"/>
                </a:solidFill>
                <a:cs typeface="Arial" panose="020B0604020202020204" pitchFamily="34" charset="0"/>
              </a:rPr>
              <a:t>D. All of these choices are correct </a:t>
            </a:r>
          </a:p>
          <a:p>
            <a:pPr algn="r"/>
            <a:r>
              <a:rPr lang="en-US" sz="1600" b="0" i="0" u="none" strike="noStrike" baseline="0" dirty="0">
                <a:solidFill>
                  <a:srgbClr val="000000"/>
                </a:solidFill>
                <a:cs typeface="Arial" panose="020B0604020202020204" pitchFamily="34" charset="0"/>
              </a:rPr>
              <a:t> T2C07 HRLM (6 - 16)</a:t>
            </a:r>
          </a:p>
        </p:txBody>
      </p:sp>
    </p:spTree>
    <p:extLst>
      <p:ext uri="{BB962C8B-B14F-4D97-AF65-F5344CB8AC3E}">
        <p14:creationId xmlns:p14="http://schemas.microsoft.com/office/powerpoint/2010/main" val="2381217812"/>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E6E8-A6E3-4152-A6B2-716D66B4D42A}"/>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an accepted practice for an amateur operator who has checked into a net?</a:t>
            </a:r>
          </a:p>
        </p:txBody>
      </p:sp>
      <p:sp>
        <p:nvSpPr>
          <p:cNvPr id="3" name="Text Placeholder 2">
            <a:extLst>
              <a:ext uri="{FF2B5EF4-FFF2-40B4-BE49-F238E27FC236}">
                <a16:creationId xmlns:a16="http://schemas.microsoft.com/office/drawing/2014/main" id="{FFE40C55-0FF4-495D-BE06-2282208D817E}"/>
              </a:ext>
            </a:extLst>
          </p:cNvPr>
          <p:cNvSpPr>
            <a:spLocks noGrp="1"/>
          </p:cNvSpPr>
          <p:nvPr>
            <p:ph type="body" idx="1"/>
          </p:nvPr>
        </p:nvSpPr>
        <p:spPr>
          <a:xfrm>
            <a:off x="457200" y="2027237"/>
            <a:ext cx="8229600" cy="4297363"/>
          </a:xfrm>
        </p:spPr>
        <p:txBody>
          <a:bodyPr/>
          <a:lstStyle/>
          <a:p>
            <a:r>
              <a:rPr lang="en-US" b="0" i="0" u="none" strike="noStrike" baseline="0" dirty="0">
                <a:solidFill>
                  <a:srgbClr val="000000"/>
                </a:solidFill>
                <a:cs typeface="Arial" panose="020B0604020202020204" pitchFamily="34" charset="0"/>
              </a:rPr>
              <a:t>A. Provided that the frequency is quiet, announce the station call sign and location every 5 minutes</a:t>
            </a:r>
          </a:p>
          <a:p>
            <a:r>
              <a:rPr lang="en-US" b="0" i="0" u="none" strike="noStrike" baseline="0" dirty="0">
                <a:solidFill>
                  <a:srgbClr val="000000"/>
                </a:solidFill>
                <a:cs typeface="Arial" panose="020B0604020202020204" pitchFamily="34" charset="0"/>
              </a:rPr>
              <a:t>B. Move 5 kHz away from the net's frequency and use high power to ask other hams to keep clear of the net frequency</a:t>
            </a:r>
          </a:p>
          <a:p>
            <a:r>
              <a:rPr lang="en-US" b="1" i="0" u="none" strike="noStrike" baseline="0" dirty="0">
                <a:solidFill>
                  <a:srgbClr val="000000"/>
                </a:solidFill>
                <a:cs typeface="Arial" panose="020B0604020202020204" pitchFamily="34" charset="0"/>
              </a:rPr>
              <a:t>C. Remain on frequency without transmitting until asked to do so by the net control station</a:t>
            </a:r>
          </a:p>
          <a:p>
            <a:r>
              <a:rPr lang="en-US" b="0" i="0" u="none" strike="noStrike" baseline="0" dirty="0">
                <a:solidFill>
                  <a:srgbClr val="000000"/>
                </a:solidFill>
                <a:cs typeface="Arial" panose="020B0604020202020204" pitchFamily="34" charset="0"/>
              </a:rPr>
              <a:t>D. All of these choices are correct </a:t>
            </a:r>
          </a:p>
          <a:p>
            <a:pPr algn="r"/>
            <a:r>
              <a:rPr lang="en-US" sz="1600" b="0" i="0" u="none" strike="noStrike" baseline="0" dirty="0">
                <a:solidFill>
                  <a:srgbClr val="000000"/>
                </a:solidFill>
                <a:cs typeface="Arial" panose="020B0604020202020204" pitchFamily="34" charset="0"/>
              </a:rPr>
              <a:t> T2C07 HRLM (6 - 16)</a:t>
            </a:r>
          </a:p>
        </p:txBody>
      </p:sp>
    </p:spTree>
    <p:extLst>
      <p:ext uri="{BB962C8B-B14F-4D97-AF65-F5344CB8AC3E}">
        <p14:creationId xmlns:p14="http://schemas.microsoft.com/office/powerpoint/2010/main" val="2024679570"/>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C0F7-244D-4B77-B1C7-619424B81F23}"/>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 characteristic of good traffic handling? </a:t>
            </a:r>
          </a:p>
        </p:txBody>
      </p:sp>
      <p:sp>
        <p:nvSpPr>
          <p:cNvPr id="3" name="Text Placeholder 2">
            <a:extLst>
              <a:ext uri="{FF2B5EF4-FFF2-40B4-BE49-F238E27FC236}">
                <a16:creationId xmlns:a16="http://schemas.microsoft.com/office/drawing/2014/main" id="{1A53C48E-A669-4535-93BF-96CD91CF2195}"/>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Passing messages exactly as received</a:t>
            </a:r>
          </a:p>
          <a:p>
            <a:r>
              <a:rPr lang="en-US" b="0" i="0" u="none" strike="noStrike" baseline="0" dirty="0">
                <a:solidFill>
                  <a:srgbClr val="000000"/>
                </a:solidFill>
                <a:cs typeface="Arial" panose="020B0604020202020204" pitchFamily="34" charset="0"/>
              </a:rPr>
              <a:t>B. Making decisions as to whether messages are worthy of relay or delivery</a:t>
            </a:r>
          </a:p>
          <a:p>
            <a:r>
              <a:rPr lang="en-US" b="0" i="0" u="none" strike="noStrike" baseline="0" dirty="0">
                <a:solidFill>
                  <a:srgbClr val="000000"/>
                </a:solidFill>
                <a:cs typeface="Arial" panose="020B0604020202020204" pitchFamily="34" charset="0"/>
              </a:rPr>
              <a:t>C. Ensuring that any newsworthy messages are relayed to the news media</a:t>
            </a:r>
          </a:p>
          <a:p>
            <a:r>
              <a:rPr lang="en-US" b="0"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T2C08 HRLM (6 - 16)</a:t>
            </a:r>
          </a:p>
        </p:txBody>
      </p:sp>
    </p:spTree>
    <p:extLst>
      <p:ext uri="{BB962C8B-B14F-4D97-AF65-F5344CB8AC3E}">
        <p14:creationId xmlns:p14="http://schemas.microsoft.com/office/powerpoint/2010/main" val="279849008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C0F7-244D-4B77-B1C7-619424B81F23}"/>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Which of the following is a characteristic of good traffic handling? </a:t>
            </a:r>
          </a:p>
        </p:txBody>
      </p:sp>
      <p:sp>
        <p:nvSpPr>
          <p:cNvPr id="3" name="Text Placeholder 2">
            <a:extLst>
              <a:ext uri="{FF2B5EF4-FFF2-40B4-BE49-F238E27FC236}">
                <a16:creationId xmlns:a16="http://schemas.microsoft.com/office/drawing/2014/main" id="{1A53C48E-A669-4535-93BF-96CD91CF2195}"/>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Passing messages exactly as received</a:t>
            </a:r>
          </a:p>
          <a:p>
            <a:r>
              <a:rPr lang="en-US" b="0" i="0" u="none" strike="noStrike" baseline="0" dirty="0">
                <a:solidFill>
                  <a:srgbClr val="000000"/>
                </a:solidFill>
                <a:cs typeface="Arial" panose="020B0604020202020204" pitchFamily="34" charset="0"/>
              </a:rPr>
              <a:t>B. Making decisions as to whether messages are worthy of relay or delivery</a:t>
            </a:r>
          </a:p>
          <a:p>
            <a:r>
              <a:rPr lang="en-US" b="0" i="0" u="none" strike="noStrike" baseline="0" dirty="0">
                <a:solidFill>
                  <a:srgbClr val="000000"/>
                </a:solidFill>
                <a:cs typeface="Arial" panose="020B0604020202020204" pitchFamily="34" charset="0"/>
              </a:rPr>
              <a:t>C. Ensuring that any newsworthy messages are relayed to the news media</a:t>
            </a:r>
          </a:p>
          <a:p>
            <a:r>
              <a:rPr lang="en-US" b="0" i="0" u="none" strike="noStrike" baseline="0" dirty="0">
                <a:solidFill>
                  <a:srgbClr val="000000"/>
                </a:solidFill>
                <a:cs typeface="Arial" panose="020B0604020202020204" pitchFamily="34" charset="0"/>
              </a:rPr>
              <a:t>D. All of these choices are correct</a:t>
            </a:r>
          </a:p>
          <a:p>
            <a:pPr algn="r"/>
            <a:r>
              <a:rPr lang="en-US" sz="1600" b="0" i="0" u="none" strike="noStrike" baseline="0" dirty="0">
                <a:solidFill>
                  <a:srgbClr val="000000"/>
                </a:solidFill>
                <a:cs typeface="Arial" panose="020B0604020202020204" pitchFamily="34" charset="0"/>
              </a:rPr>
              <a:t> T2C08 HRLM (6 - 16)</a:t>
            </a:r>
          </a:p>
        </p:txBody>
      </p:sp>
    </p:spTree>
    <p:extLst>
      <p:ext uri="{BB962C8B-B14F-4D97-AF65-F5344CB8AC3E}">
        <p14:creationId xmlns:p14="http://schemas.microsoft.com/office/powerpoint/2010/main" val="2321348867"/>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6AE0-D0A3-4248-83F8-6D26FE7DBA6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meant by the term "NCS" used in net operation?</a:t>
            </a:r>
          </a:p>
        </p:txBody>
      </p:sp>
      <p:sp>
        <p:nvSpPr>
          <p:cNvPr id="3" name="Text Placeholder 2">
            <a:extLst>
              <a:ext uri="{FF2B5EF4-FFF2-40B4-BE49-F238E27FC236}">
                <a16:creationId xmlns:a16="http://schemas.microsoft.com/office/drawing/2014/main" id="{A96842A8-22AA-444F-B83F-89DA013870C2}"/>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Nominal Control System</a:t>
            </a:r>
          </a:p>
          <a:p>
            <a:r>
              <a:rPr lang="en-US" b="0" i="0" u="none" strike="noStrike" baseline="0" dirty="0">
                <a:solidFill>
                  <a:srgbClr val="000000"/>
                </a:solidFill>
                <a:cs typeface="Arial" panose="020B0604020202020204" pitchFamily="34" charset="0"/>
              </a:rPr>
              <a:t>B. Net Control Station</a:t>
            </a:r>
          </a:p>
          <a:p>
            <a:r>
              <a:rPr lang="en-US" b="0" i="0" u="none" strike="noStrike" baseline="0" dirty="0">
                <a:solidFill>
                  <a:srgbClr val="000000"/>
                </a:solidFill>
                <a:cs typeface="Arial" panose="020B0604020202020204" pitchFamily="34" charset="0"/>
              </a:rPr>
              <a:t>C. National Communications Standard</a:t>
            </a:r>
          </a:p>
          <a:p>
            <a:r>
              <a:rPr lang="en-US" b="0" i="0" u="none" strike="noStrike" baseline="0" dirty="0">
                <a:solidFill>
                  <a:srgbClr val="000000"/>
                </a:solidFill>
                <a:cs typeface="Arial" panose="020B0604020202020204" pitchFamily="34" charset="0"/>
              </a:rPr>
              <a:t>D. Normal Communications Syntax</a:t>
            </a:r>
          </a:p>
          <a:p>
            <a:pPr algn="r"/>
            <a:r>
              <a:rPr lang="en-US" sz="1600" b="0" i="0" u="none" strike="noStrike" baseline="0" dirty="0">
                <a:solidFill>
                  <a:srgbClr val="000000"/>
                </a:solidFill>
                <a:cs typeface="Arial" panose="020B0604020202020204" pitchFamily="34" charset="0"/>
              </a:rPr>
              <a:t> T2C02 HRLM (6 - 16)</a:t>
            </a:r>
          </a:p>
        </p:txBody>
      </p:sp>
    </p:spTree>
    <p:extLst>
      <p:ext uri="{BB962C8B-B14F-4D97-AF65-F5344CB8AC3E}">
        <p14:creationId xmlns:p14="http://schemas.microsoft.com/office/powerpoint/2010/main" val="2373927302"/>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6AE0-D0A3-4248-83F8-6D26FE7DBA60}"/>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meant by the term "NCS" used in net operation?</a:t>
            </a:r>
          </a:p>
        </p:txBody>
      </p:sp>
      <p:sp>
        <p:nvSpPr>
          <p:cNvPr id="3" name="Text Placeholder 2">
            <a:extLst>
              <a:ext uri="{FF2B5EF4-FFF2-40B4-BE49-F238E27FC236}">
                <a16:creationId xmlns:a16="http://schemas.microsoft.com/office/drawing/2014/main" id="{A96842A8-22AA-444F-B83F-89DA013870C2}"/>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Nominal Control System</a:t>
            </a:r>
          </a:p>
          <a:p>
            <a:r>
              <a:rPr lang="en-US" b="1" i="0" u="none" strike="noStrike" baseline="0" dirty="0">
                <a:solidFill>
                  <a:srgbClr val="000000"/>
                </a:solidFill>
                <a:cs typeface="Arial" panose="020B0604020202020204" pitchFamily="34" charset="0"/>
              </a:rPr>
              <a:t>B. Net Control Station</a:t>
            </a:r>
          </a:p>
          <a:p>
            <a:r>
              <a:rPr lang="en-US" b="0" i="0" u="none" strike="noStrike" baseline="0" dirty="0">
                <a:solidFill>
                  <a:srgbClr val="000000"/>
                </a:solidFill>
                <a:cs typeface="Arial" panose="020B0604020202020204" pitchFamily="34" charset="0"/>
              </a:rPr>
              <a:t>C. National Communications Standard</a:t>
            </a:r>
          </a:p>
          <a:p>
            <a:r>
              <a:rPr lang="en-US" b="0" i="0" u="none" strike="noStrike" baseline="0" dirty="0">
                <a:solidFill>
                  <a:srgbClr val="000000"/>
                </a:solidFill>
                <a:cs typeface="Arial" panose="020B0604020202020204" pitchFamily="34" charset="0"/>
              </a:rPr>
              <a:t>D. Normal Communications Syntax</a:t>
            </a:r>
          </a:p>
          <a:p>
            <a:pPr algn="r"/>
            <a:r>
              <a:rPr lang="en-US" sz="1600" b="0" i="0" u="none" strike="noStrike" baseline="0" dirty="0">
                <a:solidFill>
                  <a:srgbClr val="000000"/>
                </a:solidFill>
                <a:cs typeface="Arial" panose="020B0604020202020204" pitchFamily="34" charset="0"/>
              </a:rPr>
              <a:t> T2C02 HRLM (6 - 16)</a:t>
            </a:r>
          </a:p>
        </p:txBody>
      </p:sp>
    </p:spTree>
    <p:extLst>
      <p:ext uri="{BB962C8B-B14F-4D97-AF65-F5344CB8AC3E}">
        <p14:creationId xmlns:p14="http://schemas.microsoft.com/office/powerpoint/2010/main" val="454747496"/>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D84B-73DE-410E-ABFC-41B405BDC347}"/>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information is contained in the preamble of a formal traffic message?</a:t>
            </a:r>
          </a:p>
        </p:txBody>
      </p:sp>
      <p:sp>
        <p:nvSpPr>
          <p:cNvPr id="3" name="Text Placeholder 2">
            <a:extLst>
              <a:ext uri="{FF2B5EF4-FFF2-40B4-BE49-F238E27FC236}">
                <a16:creationId xmlns:a16="http://schemas.microsoft.com/office/drawing/2014/main" id="{F57095AF-3400-4C13-AA6F-688CA379C4A7}"/>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 email address of the originating station</a:t>
            </a:r>
          </a:p>
          <a:p>
            <a:r>
              <a:rPr lang="en-US" b="0" i="0" u="none" strike="noStrike" baseline="0" dirty="0">
                <a:solidFill>
                  <a:srgbClr val="000000"/>
                </a:solidFill>
                <a:cs typeface="Arial" panose="020B0604020202020204" pitchFamily="34" charset="0"/>
              </a:rPr>
              <a:t>B. The address of the intended recipient</a:t>
            </a:r>
          </a:p>
          <a:p>
            <a:r>
              <a:rPr lang="en-US" b="0" i="0" u="none" strike="noStrike" baseline="0" dirty="0">
                <a:solidFill>
                  <a:srgbClr val="000000"/>
                </a:solidFill>
                <a:cs typeface="Arial" panose="020B0604020202020204" pitchFamily="34" charset="0"/>
              </a:rPr>
              <a:t>C. The telephone number of the addressee</a:t>
            </a:r>
          </a:p>
          <a:p>
            <a:r>
              <a:rPr lang="en-US" b="0" i="0" u="none" strike="noStrike" baseline="0" dirty="0">
                <a:solidFill>
                  <a:srgbClr val="000000"/>
                </a:solidFill>
                <a:cs typeface="Arial" panose="020B0604020202020204" pitchFamily="34" charset="0"/>
              </a:rPr>
              <a:t>D. The information needed to track the message </a:t>
            </a:r>
          </a:p>
          <a:p>
            <a:pPr algn="r"/>
            <a:r>
              <a:rPr lang="en-US" sz="1600" b="0" i="0" u="none" strike="noStrike" baseline="0" dirty="0">
                <a:solidFill>
                  <a:srgbClr val="000000"/>
                </a:solidFill>
                <a:cs typeface="Arial" panose="020B0604020202020204" pitchFamily="34" charset="0"/>
              </a:rPr>
              <a:t> T2C10 HRLM (6 - 17)</a:t>
            </a:r>
          </a:p>
        </p:txBody>
      </p:sp>
    </p:spTree>
    <p:extLst>
      <p:ext uri="{BB962C8B-B14F-4D97-AF65-F5344CB8AC3E}">
        <p14:creationId xmlns:p14="http://schemas.microsoft.com/office/powerpoint/2010/main" val="361654507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D84B-73DE-410E-ABFC-41B405BDC347}"/>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information is contained in the preamble of a formal traffic message?</a:t>
            </a:r>
          </a:p>
        </p:txBody>
      </p:sp>
      <p:sp>
        <p:nvSpPr>
          <p:cNvPr id="3" name="Text Placeholder 2">
            <a:extLst>
              <a:ext uri="{FF2B5EF4-FFF2-40B4-BE49-F238E27FC236}">
                <a16:creationId xmlns:a16="http://schemas.microsoft.com/office/drawing/2014/main" id="{F57095AF-3400-4C13-AA6F-688CA379C4A7}"/>
              </a:ext>
            </a:extLst>
          </p:cNvPr>
          <p:cNvSpPr>
            <a:spLocks noGrp="1"/>
          </p:cNvSpPr>
          <p:nvPr>
            <p:ph type="body" idx="1"/>
          </p:nvPr>
        </p:nvSpPr>
        <p:spPr>
          <a:xfrm>
            <a:off x="457200" y="1828801"/>
            <a:ext cx="8229600" cy="3048000"/>
          </a:xfrm>
        </p:spPr>
        <p:txBody>
          <a:bodyPr/>
          <a:lstStyle/>
          <a:p>
            <a:r>
              <a:rPr lang="en-US" b="0" i="0" u="none" strike="noStrike" baseline="0" dirty="0">
                <a:solidFill>
                  <a:srgbClr val="000000"/>
                </a:solidFill>
                <a:cs typeface="Arial" panose="020B0604020202020204" pitchFamily="34" charset="0"/>
              </a:rPr>
              <a:t>A. The email address of the originating station</a:t>
            </a:r>
          </a:p>
          <a:p>
            <a:r>
              <a:rPr lang="en-US" b="0" i="0" u="none" strike="noStrike" baseline="0" dirty="0">
                <a:solidFill>
                  <a:srgbClr val="000000"/>
                </a:solidFill>
                <a:cs typeface="Arial" panose="020B0604020202020204" pitchFamily="34" charset="0"/>
              </a:rPr>
              <a:t>B. The address of the intended recipient</a:t>
            </a:r>
          </a:p>
          <a:p>
            <a:r>
              <a:rPr lang="en-US" b="0" i="0" u="none" strike="noStrike" baseline="0" dirty="0">
                <a:solidFill>
                  <a:srgbClr val="000000"/>
                </a:solidFill>
                <a:cs typeface="Arial" panose="020B0604020202020204" pitchFamily="34" charset="0"/>
              </a:rPr>
              <a:t>C. The telephone number of the addressee</a:t>
            </a:r>
          </a:p>
          <a:p>
            <a:r>
              <a:rPr lang="en-US" b="1" i="0" u="none" strike="noStrike" baseline="0" dirty="0">
                <a:solidFill>
                  <a:srgbClr val="000000"/>
                </a:solidFill>
                <a:cs typeface="Arial" panose="020B0604020202020204" pitchFamily="34" charset="0"/>
              </a:rPr>
              <a:t>D. The information needed to track the message </a:t>
            </a:r>
          </a:p>
          <a:p>
            <a:pPr algn="r"/>
            <a:r>
              <a:rPr lang="en-US" sz="1600" b="0" i="0" u="none" strike="noStrike" baseline="0" dirty="0">
                <a:solidFill>
                  <a:srgbClr val="000000"/>
                </a:solidFill>
                <a:cs typeface="Arial" panose="020B0604020202020204" pitchFamily="34" charset="0"/>
              </a:rPr>
              <a:t> T2C10 HRLM (6 - 17)</a:t>
            </a:r>
          </a:p>
        </p:txBody>
      </p:sp>
    </p:spTree>
    <p:extLst>
      <p:ext uri="{BB962C8B-B14F-4D97-AF65-F5344CB8AC3E}">
        <p14:creationId xmlns:p14="http://schemas.microsoft.com/office/powerpoint/2010/main" val="3333963489"/>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B34B-1C36-4E34-B6FA-77B070101CD9}"/>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meant by the term “check,” in reference to a formal traffic message?</a:t>
            </a:r>
          </a:p>
        </p:txBody>
      </p:sp>
      <p:sp>
        <p:nvSpPr>
          <p:cNvPr id="3" name="Text Placeholder 2">
            <a:extLst>
              <a:ext uri="{FF2B5EF4-FFF2-40B4-BE49-F238E27FC236}">
                <a16:creationId xmlns:a16="http://schemas.microsoft.com/office/drawing/2014/main" id="{A1073FB8-98E3-4DC2-B2B1-4378E6681E48}"/>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 number of words or word equivalents in the text portion of the message</a:t>
            </a:r>
          </a:p>
          <a:p>
            <a:r>
              <a:rPr lang="en-US" b="0" i="0" u="none" strike="noStrike" baseline="0" dirty="0">
                <a:solidFill>
                  <a:srgbClr val="000000"/>
                </a:solidFill>
                <a:cs typeface="Arial" panose="020B0604020202020204" pitchFamily="34" charset="0"/>
              </a:rPr>
              <a:t>B. The value of a money order attached to the message</a:t>
            </a:r>
          </a:p>
          <a:p>
            <a:r>
              <a:rPr lang="en-US" b="0" i="0" u="none" strike="noStrike" baseline="0" dirty="0">
                <a:solidFill>
                  <a:srgbClr val="000000"/>
                </a:solidFill>
                <a:cs typeface="Arial" panose="020B0604020202020204" pitchFamily="34" charset="0"/>
              </a:rPr>
              <a:t>C. A list of stations that have relayed the message</a:t>
            </a:r>
          </a:p>
          <a:p>
            <a:r>
              <a:rPr lang="en-US" b="0" i="0" u="none" strike="noStrike" baseline="0" dirty="0">
                <a:solidFill>
                  <a:srgbClr val="000000"/>
                </a:solidFill>
                <a:cs typeface="Arial" panose="020B0604020202020204" pitchFamily="34" charset="0"/>
              </a:rPr>
              <a:t>D. A box on the message form that indicates that the message was received and/or relayed</a:t>
            </a:r>
          </a:p>
          <a:p>
            <a:pPr algn="r"/>
            <a:r>
              <a:rPr lang="en-US" sz="1600" b="0" i="0" u="none" strike="noStrike" baseline="0" dirty="0">
                <a:solidFill>
                  <a:srgbClr val="000000"/>
                </a:solidFill>
                <a:cs typeface="Arial" panose="020B0604020202020204" pitchFamily="34" charset="0"/>
              </a:rPr>
              <a:t> T2C11 HRLM (6 - 17)</a:t>
            </a:r>
          </a:p>
        </p:txBody>
      </p:sp>
    </p:spTree>
    <p:extLst>
      <p:ext uri="{BB962C8B-B14F-4D97-AF65-F5344CB8AC3E}">
        <p14:creationId xmlns:p14="http://schemas.microsoft.com/office/powerpoint/2010/main" val="526934024"/>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B34B-1C36-4E34-B6FA-77B070101CD9}"/>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meant by the term “check,” in reference to a formal traffic message?</a:t>
            </a:r>
          </a:p>
        </p:txBody>
      </p:sp>
      <p:sp>
        <p:nvSpPr>
          <p:cNvPr id="3" name="Text Placeholder 2">
            <a:extLst>
              <a:ext uri="{FF2B5EF4-FFF2-40B4-BE49-F238E27FC236}">
                <a16:creationId xmlns:a16="http://schemas.microsoft.com/office/drawing/2014/main" id="{A1073FB8-98E3-4DC2-B2B1-4378E6681E48}"/>
              </a:ext>
            </a:extLst>
          </p:cNvPr>
          <p:cNvSpPr>
            <a:spLocks noGrp="1"/>
          </p:cNvSpPr>
          <p:nvPr>
            <p:ph type="body" idx="1"/>
          </p:nvPr>
        </p:nvSpPr>
        <p:spPr/>
        <p:txBody>
          <a:bodyPr/>
          <a:lstStyle/>
          <a:p>
            <a:r>
              <a:rPr lang="en-US" b="1" i="0" u="none" strike="noStrike" baseline="0" dirty="0">
                <a:solidFill>
                  <a:srgbClr val="000000"/>
                </a:solidFill>
                <a:cs typeface="Arial" panose="020B0604020202020204" pitchFamily="34" charset="0"/>
              </a:rPr>
              <a:t>A. The number of words or word equivalents in the text portion of the message</a:t>
            </a:r>
          </a:p>
          <a:p>
            <a:r>
              <a:rPr lang="en-US" b="0" i="0" u="none" strike="noStrike" baseline="0" dirty="0">
                <a:solidFill>
                  <a:srgbClr val="000000"/>
                </a:solidFill>
                <a:cs typeface="Arial" panose="020B0604020202020204" pitchFamily="34" charset="0"/>
              </a:rPr>
              <a:t>B. The value of a money order attached to the message</a:t>
            </a:r>
          </a:p>
          <a:p>
            <a:r>
              <a:rPr lang="en-US" b="0" i="0" u="none" strike="noStrike" baseline="0" dirty="0">
                <a:solidFill>
                  <a:srgbClr val="000000"/>
                </a:solidFill>
                <a:cs typeface="Arial" panose="020B0604020202020204" pitchFamily="34" charset="0"/>
              </a:rPr>
              <a:t>C. A list of stations that have relayed the message</a:t>
            </a:r>
          </a:p>
          <a:p>
            <a:r>
              <a:rPr lang="en-US" b="0" i="0" u="none" strike="noStrike" baseline="0" dirty="0">
                <a:solidFill>
                  <a:srgbClr val="000000"/>
                </a:solidFill>
                <a:cs typeface="Arial" panose="020B0604020202020204" pitchFamily="34" charset="0"/>
              </a:rPr>
              <a:t>D. A box on the message form that indicates that the message was received and/or relayed</a:t>
            </a:r>
          </a:p>
          <a:p>
            <a:pPr algn="r"/>
            <a:r>
              <a:rPr lang="en-US" sz="1600" b="0" i="0" u="none" strike="noStrike" baseline="0" dirty="0">
                <a:solidFill>
                  <a:srgbClr val="000000"/>
                </a:solidFill>
                <a:cs typeface="Arial" panose="020B0604020202020204" pitchFamily="34" charset="0"/>
              </a:rPr>
              <a:t> T2C11 HRLM (6 - 17)</a:t>
            </a:r>
          </a:p>
        </p:txBody>
      </p:sp>
    </p:spTree>
    <p:extLst>
      <p:ext uri="{BB962C8B-B14F-4D97-AF65-F5344CB8AC3E}">
        <p14:creationId xmlns:p14="http://schemas.microsoft.com/office/powerpoint/2010/main" val="2153948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Radio signals move somewhat faster than the speed of light</a:t>
            </a:r>
          </a:p>
          <a:p>
            <a:r>
              <a:rPr lang="en-US" dirty="0" smtClean="0"/>
              <a:t>B. Radio waves are not blocked by dust particles</a:t>
            </a:r>
          </a:p>
          <a:p>
            <a:r>
              <a:rPr lang="en-US" b="1" dirty="0" smtClean="0"/>
              <a:t>C. The Earth seems less curved to radio waves than to light</a:t>
            </a:r>
          </a:p>
          <a:p>
            <a:r>
              <a:rPr lang="en-US" dirty="0" smtClean="0"/>
              <a:t>D. Radio waves are blocked by dust particles</a:t>
            </a:r>
          </a:p>
          <a:p>
            <a:pPr lvl="1"/>
            <a:r>
              <a:rPr lang="en-US" dirty="0" smtClean="0"/>
              <a:t> T3C11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do VHF and UHF radio signals usually travel somewhat farther than the visual line of sight distance between two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272049256"/>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6A33-2F6B-418B-B554-AE3A2150A0BB}"/>
              </a:ext>
            </a:extLst>
          </p:cNvPr>
          <p:cNvSpPr>
            <a:spLocks noGrp="1"/>
          </p:cNvSpPr>
          <p:nvPr>
            <p:ph type="title"/>
          </p:nvPr>
        </p:nvSpPr>
        <p:spPr>
          <a:xfrm>
            <a:off x="152400" y="457200"/>
            <a:ext cx="8839200" cy="1143000"/>
          </a:xfrm>
        </p:spPr>
        <p:txBody>
          <a:bodyPr/>
          <a:lstStyle/>
          <a:p>
            <a:r>
              <a:rPr lang="en-US" b="0" i="0" u="none" strike="noStrike" baseline="0" dirty="0">
                <a:solidFill>
                  <a:srgbClr val="000000"/>
                </a:solidFill>
                <a:cs typeface="Arial" panose="020B0604020202020204" pitchFamily="34" charset="0"/>
              </a:rPr>
              <a:t>What should be done when using voice modes to ensure that voice messages containing unusual words are received correctly?</a:t>
            </a:r>
          </a:p>
        </p:txBody>
      </p:sp>
      <p:sp>
        <p:nvSpPr>
          <p:cNvPr id="3" name="Text Placeholder 2">
            <a:extLst>
              <a:ext uri="{FF2B5EF4-FFF2-40B4-BE49-F238E27FC236}">
                <a16:creationId xmlns:a16="http://schemas.microsoft.com/office/drawing/2014/main" id="{46DA7E1C-A048-4D15-AB7F-F02D52BEDE0F}"/>
              </a:ext>
            </a:extLst>
          </p:cNvPr>
          <p:cNvSpPr>
            <a:spLocks noGrp="1"/>
          </p:cNvSpPr>
          <p:nvPr>
            <p:ph type="body" idx="1"/>
          </p:nvPr>
        </p:nvSpPr>
        <p:spPr>
          <a:xfrm>
            <a:off x="457200" y="2636837"/>
            <a:ext cx="8229600" cy="2620963"/>
          </a:xfrm>
        </p:spPr>
        <p:txBody>
          <a:bodyPr/>
          <a:lstStyle/>
          <a:p>
            <a:r>
              <a:rPr lang="en-US" b="0" i="0" u="none" strike="noStrike" baseline="0" dirty="0">
                <a:solidFill>
                  <a:srgbClr val="000000"/>
                </a:solidFill>
                <a:cs typeface="Arial" panose="020B0604020202020204" pitchFamily="34" charset="0"/>
              </a:rPr>
              <a:t>A. Send the words by voice and Morse code</a:t>
            </a:r>
          </a:p>
          <a:p>
            <a:r>
              <a:rPr lang="en-US" b="0" i="0" u="none" strike="noStrike" baseline="0" dirty="0">
                <a:solidFill>
                  <a:srgbClr val="000000"/>
                </a:solidFill>
                <a:cs typeface="Arial" panose="020B0604020202020204" pitchFamily="34" charset="0"/>
              </a:rPr>
              <a:t>B. Speak very loudly into the microphone</a:t>
            </a:r>
          </a:p>
          <a:p>
            <a:r>
              <a:rPr lang="en-US" b="0" i="0" u="none" strike="noStrike" baseline="0" dirty="0">
                <a:solidFill>
                  <a:srgbClr val="000000"/>
                </a:solidFill>
                <a:cs typeface="Arial" panose="020B0604020202020204" pitchFamily="34" charset="0"/>
              </a:rPr>
              <a:t>C. Spell the words using a standard phonetic alphabet</a:t>
            </a:r>
          </a:p>
          <a:p>
            <a:r>
              <a:rPr lang="en-US" b="0" i="0" u="none" strike="noStrike" baseline="0" dirty="0">
                <a:solidFill>
                  <a:srgbClr val="000000"/>
                </a:solidFill>
                <a:cs typeface="Arial" panose="020B0604020202020204" pitchFamily="34" charset="0"/>
              </a:rPr>
              <a:t>D. All of these choices are correct</a:t>
            </a:r>
          </a:p>
          <a:p>
            <a:pPr algn="r"/>
            <a:r>
              <a:rPr lang="en-US" b="0" i="0" u="none" strike="noStrike" baseline="0" dirty="0">
                <a:solidFill>
                  <a:srgbClr val="000000"/>
                </a:solidFill>
                <a:cs typeface="Arial" panose="020B0604020202020204" pitchFamily="34" charset="0"/>
              </a:rPr>
              <a:t> </a:t>
            </a:r>
            <a:r>
              <a:rPr lang="en-US" sz="1600" b="0" i="0" u="none" strike="noStrike" baseline="0" dirty="0">
                <a:solidFill>
                  <a:srgbClr val="000000"/>
                </a:solidFill>
                <a:cs typeface="Arial" panose="020B0604020202020204" pitchFamily="34" charset="0"/>
              </a:rPr>
              <a:t>T2C03 HRLM (6 - 17)</a:t>
            </a:r>
          </a:p>
        </p:txBody>
      </p:sp>
    </p:spTree>
    <p:extLst>
      <p:ext uri="{BB962C8B-B14F-4D97-AF65-F5344CB8AC3E}">
        <p14:creationId xmlns:p14="http://schemas.microsoft.com/office/powerpoint/2010/main" val="239794170"/>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6A33-2F6B-418B-B554-AE3A2150A0BB}"/>
              </a:ext>
            </a:extLst>
          </p:cNvPr>
          <p:cNvSpPr>
            <a:spLocks noGrp="1"/>
          </p:cNvSpPr>
          <p:nvPr>
            <p:ph type="title"/>
          </p:nvPr>
        </p:nvSpPr>
        <p:spPr>
          <a:xfrm>
            <a:off x="152400" y="457200"/>
            <a:ext cx="8763000" cy="1143000"/>
          </a:xfrm>
        </p:spPr>
        <p:txBody>
          <a:bodyPr/>
          <a:lstStyle/>
          <a:p>
            <a:r>
              <a:rPr lang="en-US" b="0" i="0" u="none" strike="noStrike" baseline="0" dirty="0">
                <a:solidFill>
                  <a:srgbClr val="000000"/>
                </a:solidFill>
                <a:cs typeface="Arial" panose="020B0604020202020204" pitchFamily="34" charset="0"/>
              </a:rPr>
              <a:t>What should be done when using voice modes to ensure that voice messages containing unusual words are received correctly?</a:t>
            </a:r>
          </a:p>
        </p:txBody>
      </p:sp>
      <p:sp>
        <p:nvSpPr>
          <p:cNvPr id="3" name="Text Placeholder 2">
            <a:extLst>
              <a:ext uri="{FF2B5EF4-FFF2-40B4-BE49-F238E27FC236}">
                <a16:creationId xmlns:a16="http://schemas.microsoft.com/office/drawing/2014/main" id="{46DA7E1C-A048-4D15-AB7F-F02D52BEDE0F}"/>
              </a:ext>
            </a:extLst>
          </p:cNvPr>
          <p:cNvSpPr>
            <a:spLocks noGrp="1"/>
          </p:cNvSpPr>
          <p:nvPr>
            <p:ph type="body" idx="1"/>
          </p:nvPr>
        </p:nvSpPr>
        <p:spPr>
          <a:xfrm>
            <a:off x="457200" y="2636837"/>
            <a:ext cx="8229600" cy="2620963"/>
          </a:xfrm>
        </p:spPr>
        <p:txBody>
          <a:bodyPr/>
          <a:lstStyle/>
          <a:p>
            <a:r>
              <a:rPr lang="en-US" b="0" i="0" u="none" strike="noStrike" baseline="0" dirty="0">
                <a:solidFill>
                  <a:srgbClr val="000000"/>
                </a:solidFill>
                <a:cs typeface="Arial" panose="020B0604020202020204" pitchFamily="34" charset="0"/>
              </a:rPr>
              <a:t>A. Send the words by voice and Morse code</a:t>
            </a:r>
          </a:p>
          <a:p>
            <a:r>
              <a:rPr lang="en-US" b="0" i="0" u="none" strike="noStrike" baseline="0" dirty="0">
                <a:solidFill>
                  <a:srgbClr val="000000"/>
                </a:solidFill>
                <a:cs typeface="Arial" panose="020B0604020202020204" pitchFamily="34" charset="0"/>
              </a:rPr>
              <a:t>B. Speak very loudly into the microphone</a:t>
            </a:r>
          </a:p>
          <a:p>
            <a:r>
              <a:rPr lang="en-US" b="1" i="0" u="none" strike="noStrike" baseline="0" dirty="0">
                <a:solidFill>
                  <a:srgbClr val="000000"/>
                </a:solidFill>
                <a:cs typeface="Arial" panose="020B0604020202020204" pitchFamily="34" charset="0"/>
              </a:rPr>
              <a:t>C. Spell the words using a standard phonetic alphabet</a:t>
            </a:r>
          </a:p>
          <a:p>
            <a:r>
              <a:rPr lang="en-US" b="0" i="0" u="none" strike="noStrike" baseline="0" dirty="0">
                <a:solidFill>
                  <a:srgbClr val="000000"/>
                </a:solidFill>
                <a:cs typeface="Arial" panose="020B0604020202020204" pitchFamily="34" charset="0"/>
              </a:rPr>
              <a:t>D. All of these choices are correct</a:t>
            </a:r>
          </a:p>
          <a:p>
            <a:pPr algn="r"/>
            <a:r>
              <a:rPr lang="en-US" b="0" i="0" u="none" strike="noStrike" baseline="0" dirty="0">
                <a:solidFill>
                  <a:srgbClr val="000000"/>
                </a:solidFill>
                <a:cs typeface="Arial" panose="020B0604020202020204" pitchFamily="34" charset="0"/>
              </a:rPr>
              <a:t> </a:t>
            </a:r>
            <a:r>
              <a:rPr lang="en-US" sz="1600" b="0" i="0" u="none" strike="noStrike" baseline="0" dirty="0">
                <a:solidFill>
                  <a:srgbClr val="000000"/>
                </a:solidFill>
                <a:cs typeface="Arial" panose="020B0604020202020204" pitchFamily="34" charset="0"/>
              </a:rPr>
              <a:t>T2C03 HRLM (6 - 17)</a:t>
            </a:r>
          </a:p>
        </p:txBody>
      </p:sp>
    </p:spTree>
    <p:extLst>
      <p:ext uri="{BB962C8B-B14F-4D97-AF65-F5344CB8AC3E}">
        <p14:creationId xmlns:p14="http://schemas.microsoft.com/office/powerpoint/2010/main" val="5742619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5F3E-056E-4C29-B04A-7E247944FA4F}"/>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do RACES and ARES have in common?</a:t>
            </a:r>
          </a:p>
        </p:txBody>
      </p:sp>
      <p:sp>
        <p:nvSpPr>
          <p:cNvPr id="3" name="Text Placeholder 2">
            <a:extLst>
              <a:ext uri="{FF2B5EF4-FFF2-40B4-BE49-F238E27FC236}">
                <a16:creationId xmlns:a16="http://schemas.microsoft.com/office/drawing/2014/main" id="{B3CE1F89-3779-48CB-819A-E3AE8DAE71E7}"/>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They represent the two largest ham clubs in the United States</a:t>
            </a:r>
          </a:p>
          <a:p>
            <a:r>
              <a:rPr lang="en-US" b="0" i="0" u="none" strike="noStrike" baseline="0" dirty="0">
                <a:solidFill>
                  <a:srgbClr val="000000"/>
                </a:solidFill>
                <a:cs typeface="Arial" panose="020B0604020202020204" pitchFamily="34" charset="0"/>
              </a:rPr>
              <a:t>B. Both organizations broadcast road and weather information</a:t>
            </a:r>
          </a:p>
          <a:p>
            <a:r>
              <a:rPr lang="en-US" b="0" i="0" u="none" strike="noStrike" baseline="0" dirty="0">
                <a:solidFill>
                  <a:srgbClr val="000000"/>
                </a:solidFill>
                <a:cs typeface="Arial" panose="020B0604020202020204" pitchFamily="34" charset="0"/>
              </a:rPr>
              <a:t>C. Neither may handle emergency traffic supporting public service agencies</a:t>
            </a:r>
          </a:p>
          <a:p>
            <a:r>
              <a:rPr lang="en-US" b="0" i="0" u="none" strike="noStrike" baseline="0" dirty="0">
                <a:solidFill>
                  <a:srgbClr val="000000"/>
                </a:solidFill>
                <a:cs typeface="Arial" panose="020B0604020202020204" pitchFamily="34" charset="0"/>
              </a:rPr>
              <a:t>D. Both organizations may provide communications during emergencies</a:t>
            </a:r>
          </a:p>
          <a:p>
            <a:pPr algn="r"/>
            <a:r>
              <a:rPr lang="en-US" sz="1600" b="0" i="0" u="none" strike="noStrike" baseline="0" dirty="0">
                <a:solidFill>
                  <a:srgbClr val="000000"/>
                </a:solidFill>
                <a:cs typeface="Arial" panose="020B0604020202020204" pitchFamily="34" charset="0"/>
              </a:rPr>
              <a:t> T2C04 HRLM (6 - 18)</a:t>
            </a:r>
          </a:p>
        </p:txBody>
      </p:sp>
    </p:spTree>
    <p:extLst>
      <p:ext uri="{BB962C8B-B14F-4D97-AF65-F5344CB8AC3E}">
        <p14:creationId xmlns:p14="http://schemas.microsoft.com/office/powerpoint/2010/main" val="49058664"/>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5F3E-056E-4C29-B04A-7E247944FA4F}"/>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do RACES and ARES have in common?</a:t>
            </a:r>
          </a:p>
        </p:txBody>
      </p:sp>
      <p:sp>
        <p:nvSpPr>
          <p:cNvPr id="3" name="Text Placeholder 2">
            <a:extLst>
              <a:ext uri="{FF2B5EF4-FFF2-40B4-BE49-F238E27FC236}">
                <a16:creationId xmlns:a16="http://schemas.microsoft.com/office/drawing/2014/main" id="{B3CE1F89-3779-48CB-819A-E3AE8DAE71E7}"/>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They represent the two largest ham clubs in the United States</a:t>
            </a:r>
          </a:p>
          <a:p>
            <a:r>
              <a:rPr lang="en-US" b="0" i="0" u="none" strike="noStrike" baseline="0" dirty="0">
                <a:solidFill>
                  <a:srgbClr val="000000"/>
                </a:solidFill>
                <a:cs typeface="Arial" panose="020B0604020202020204" pitchFamily="34" charset="0"/>
              </a:rPr>
              <a:t>B. Both organizations broadcast road and weather information</a:t>
            </a:r>
          </a:p>
          <a:p>
            <a:r>
              <a:rPr lang="en-US" b="0" i="0" u="none" strike="noStrike" baseline="0" dirty="0">
                <a:solidFill>
                  <a:srgbClr val="000000"/>
                </a:solidFill>
                <a:cs typeface="Arial" panose="020B0604020202020204" pitchFamily="34" charset="0"/>
              </a:rPr>
              <a:t>C. Neither may handle emergency traffic supporting public service agencies</a:t>
            </a:r>
          </a:p>
          <a:p>
            <a:r>
              <a:rPr lang="en-US" b="1" i="0" u="none" strike="noStrike" baseline="0" dirty="0">
                <a:solidFill>
                  <a:srgbClr val="000000"/>
                </a:solidFill>
                <a:cs typeface="Arial" panose="020B0604020202020204" pitchFamily="34" charset="0"/>
              </a:rPr>
              <a:t>D. Both organizations may provide communications during emergencies</a:t>
            </a:r>
          </a:p>
          <a:p>
            <a:pPr algn="r"/>
            <a:r>
              <a:rPr lang="en-US" sz="1600" b="0" i="0" u="none" strike="noStrike" baseline="0" dirty="0">
                <a:solidFill>
                  <a:srgbClr val="000000"/>
                </a:solidFill>
                <a:cs typeface="Arial" panose="020B0604020202020204" pitchFamily="34" charset="0"/>
              </a:rPr>
              <a:t> T2C04 HRLM (6 - 18)</a:t>
            </a:r>
          </a:p>
        </p:txBody>
      </p:sp>
    </p:spTree>
    <p:extLst>
      <p:ext uri="{BB962C8B-B14F-4D97-AF65-F5344CB8AC3E}">
        <p14:creationId xmlns:p14="http://schemas.microsoft.com/office/powerpoint/2010/main" val="3097597681"/>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44B5-C03B-4B60-9D2F-B549EBE61732}"/>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When do the FCC rules NOT apply to the operation of an amateur station?</a:t>
            </a:r>
          </a:p>
        </p:txBody>
      </p:sp>
      <p:sp>
        <p:nvSpPr>
          <p:cNvPr id="3" name="Text Placeholder 2">
            <a:extLst>
              <a:ext uri="{FF2B5EF4-FFF2-40B4-BE49-F238E27FC236}">
                <a16:creationId xmlns:a16="http://schemas.microsoft.com/office/drawing/2014/main" id="{013439BD-DB55-46B2-88AA-3F6BA32E3153}"/>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When operating a RACES station</a:t>
            </a:r>
          </a:p>
          <a:p>
            <a:r>
              <a:rPr lang="en-US" b="0" i="0" u="none" strike="noStrike" baseline="0" dirty="0">
                <a:solidFill>
                  <a:srgbClr val="000000"/>
                </a:solidFill>
                <a:cs typeface="Arial" panose="020B0604020202020204" pitchFamily="34" charset="0"/>
              </a:rPr>
              <a:t>B. When operating under special FEMA rules</a:t>
            </a:r>
          </a:p>
          <a:p>
            <a:r>
              <a:rPr lang="en-US" b="0" i="0" u="none" strike="noStrike" baseline="0" dirty="0">
                <a:solidFill>
                  <a:srgbClr val="000000"/>
                </a:solidFill>
                <a:cs typeface="Arial" panose="020B0604020202020204" pitchFamily="34" charset="0"/>
              </a:rPr>
              <a:t>C. When operating under special ARES rules</a:t>
            </a:r>
          </a:p>
          <a:p>
            <a:r>
              <a:rPr lang="en-US" b="0" i="0" u="none" strike="noStrike" baseline="0" dirty="0">
                <a:solidFill>
                  <a:srgbClr val="000000"/>
                </a:solidFill>
                <a:cs typeface="Arial" panose="020B0604020202020204" pitchFamily="34" charset="0"/>
              </a:rPr>
              <a:t>D. Never, FCC rules always apply</a:t>
            </a:r>
          </a:p>
          <a:p>
            <a:pPr algn="r"/>
            <a:r>
              <a:rPr lang="en-US" sz="1600" b="0" i="0" u="none" strike="noStrike" baseline="0" dirty="0">
                <a:solidFill>
                  <a:srgbClr val="000000"/>
                </a:solidFill>
                <a:cs typeface="Arial" panose="020B0604020202020204" pitchFamily="34" charset="0"/>
              </a:rPr>
              <a:t>FCC Rule: [97.103(a)] T2C01 HRLM (6 - 18)</a:t>
            </a:r>
          </a:p>
        </p:txBody>
      </p:sp>
    </p:spTree>
    <p:extLst>
      <p:ext uri="{BB962C8B-B14F-4D97-AF65-F5344CB8AC3E}">
        <p14:creationId xmlns:p14="http://schemas.microsoft.com/office/powerpoint/2010/main" val="1654869840"/>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44B5-C03B-4B60-9D2F-B549EBE61732}"/>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When do the FCC rules NOT apply to the operation of an amateur station?</a:t>
            </a:r>
          </a:p>
        </p:txBody>
      </p:sp>
      <p:sp>
        <p:nvSpPr>
          <p:cNvPr id="3" name="Text Placeholder 2">
            <a:extLst>
              <a:ext uri="{FF2B5EF4-FFF2-40B4-BE49-F238E27FC236}">
                <a16:creationId xmlns:a16="http://schemas.microsoft.com/office/drawing/2014/main" id="{013439BD-DB55-46B2-88AA-3F6BA32E3153}"/>
              </a:ext>
            </a:extLst>
          </p:cNvPr>
          <p:cNvSpPr>
            <a:spLocks noGrp="1"/>
          </p:cNvSpPr>
          <p:nvPr>
            <p:ph type="body" idx="1"/>
          </p:nvPr>
        </p:nvSpPr>
        <p:spPr/>
        <p:txBody>
          <a:bodyPr/>
          <a:lstStyle/>
          <a:p>
            <a:r>
              <a:rPr lang="en-US" b="0" i="0" u="none" strike="noStrike" baseline="0" dirty="0">
                <a:solidFill>
                  <a:srgbClr val="000000"/>
                </a:solidFill>
                <a:cs typeface="Arial" panose="020B0604020202020204" pitchFamily="34" charset="0"/>
              </a:rPr>
              <a:t>A. When operating a RACES station</a:t>
            </a:r>
          </a:p>
          <a:p>
            <a:r>
              <a:rPr lang="en-US" b="0" i="0" u="none" strike="noStrike" baseline="0" dirty="0">
                <a:solidFill>
                  <a:srgbClr val="000000"/>
                </a:solidFill>
                <a:cs typeface="Arial" panose="020B0604020202020204" pitchFamily="34" charset="0"/>
              </a:rPr>
              <a:t>B. When operating under special FEMA rules</a:t>
            </a:r>
          </a:p>
          <a:p>
            <a:r>
              <a:rPr lang="en-US" b="0" i="0" u="none" strike="noStrike" baseline="0" dirty="0">
                <a:solidFill>
                  <a:srgbClr val="000000"/>
                </a:solidFill>
                <a:cs typeface="Arial" panose="020B0604020202020204" pitchFamily="34" charset="0"/>
              </a:rPr>
              <a:t>C. When operating under special ARES rules</a:t>
            </a:r>
          </a:p>
          <a:p>
            <a:r>
              <a:rPr lang="en-US" b="1" i="0" u="none" strike="noStrike" baseline="0" dirty="0">
                <a:solidFill>
                  <a:srgbClr val="000000"/>
                </a:solidFill>
                <a:cs typeface="Arial" panose="020B0604020202020204" pitchFamily="34" charset="0"/>
              </a:rPr>
              <a:t>D. Never, FCC rules always apply</a:t>
            </a:r>
          </a:p>
          <a:p>
            <a:pPr algn="r"/>
            <a:r>
              <a:rPr lang="en-US" sz="1600" b="0" i="0" u="none" strike="noStrike" baseline="0" dirty="0">
                <a:solidFill>
                  <a:srgbClr val="000000"/>
                </a:solidFill>
                <a:cs typeface="Arial" panose="020B0604020202020204" pitchFamily="34" charset="0"/>
              </a:rPr>
              <a:t>FCC Rule: [97.103(a)] T2C01 HRLM (6 - 18)</a:t>
            </a:r>
          </a:p>
        </p:txBody>
      </p:sp>
    </p:spTree>
    <p:extLst>
      <p:ext uri="{BB962C8B-B14F-4D97-AF65-F5344CB8AC3E}">
        <p14:creationId xmlns:p14="http://schemas.microsoft.com/office/powerpoint/2010/main" val="2498941483"/>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8FEA-6857-4E6C-856A-ABEF19C1E04D}"/>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Amateur Radio Emergency Service (ARES)?</a:t>
            </a:r>
          </a:p>
        </p:txBody>
      </p:sp>
      <p:sp>
        <p:nvSpPr>
          <p:cNvPr id="3" name="Text Placeholder 2">
            <a:extLst>
              <a:ext uri="{FF2B5EF4-FFF2-40B4-BE49-F238E27FC236}">
                <a16:creationId xmlns:a16="http://schemas.microsoft.com/office/drawing/2014/main" id="{827CA711-8DE2-4613-A59D-E14377EB35AB}"/>
              </a:ext>
            </a:extLst>
          </p:cNvPr>
          <p:cNvSpPr>
            <a:spLocks noGrp="1"/>
          </p:cNvSpPr>
          <p:nvPr>
            <p:ph type="body" idx="1"/>
          </p:nvPr>
        </p:nvSpPr>
        <p:spPr>
          <a:xfrm>
            <a:off x="457200" y="1722437"/>
            <a:ext cx="8229600" cy="4983163"/>
          </a:xfrm>
        </p:spPr>
        <p:txBody>
          <a:bodyPr/>
          <a:lstStyle/>
          <a:p>
            <a:r>
              <a:rPr lang="en-US" sz="2000" b="0" i="0" u="none" strike="noStrike" baseline="0" dirty="0">
                <a:solidFill>
                  <a:srgbClr val="000000"/>
                </a:solidFill>
                <a:cs typeface="Arial" panose="020B0604020202020204" pitchFamily="34" charset="0"/>
              </a:rPr>
              <a:t>A. Licensed amateurs who have voluntarily registered their qualifications and equipment for communications duty in the public service</a:t>
            </a:r>
          </a:p>
          <a:p>
            <a:r>
              <a:rPr lang="en-US" sz="2000" b="0" i="0" u="none" strike="noStrike" baseline="0" dirty="0">
                <a:solidFill>
                  <a:srgbClr val="000000"/>
                </a:solidFill>
                <a:cs typeface="Arial" panose="020B0604020202020204" pitchFamily="34" charset="0"/>
              </a:rPr>
              <a:t>B. Licensed amateurs who are members of the military and who voluntarily agreed to provide message handling services in the case of an emergency</a:t>
            </a:r>
          </a:p>
          <a:p>
            <a:r>
              <a:rPr lang="en-US" sz="2000" b="0" i="0" u="none" strike="noStrike" baseline="0" dirty="0">
                <a:solidFill>
                  <a:srgbClr val="000000"/>
                </a:solidFill>
                <a:cs typeface="Arial" panose="020B0604020202020204" pitchFamily="34" charset="0"/>
              </a:rPr>
              <a:t>C. A training program that provides licensing courses for those interested in obtaining an amateur license to use during emergencies</a:t>
            </a:r>
          </a:p>
          <a:p>
            <a:r>
              <a:rPr lang="en-US" sz="2000" b="0" i="0" u="none" strike="noStrike" baseline="0" dirty="0">
                <a:solidFill>
                  <a:srgbClr val="000000"/>
                </a:solidFill>
                <a:cs typeface="Arial" panose="020B0604020202020204" pitchFamily="34" charset="0"/>
              </a:rPr>
              <a:t>D. A training program that certifies amateur operators for membership in the Radio Amateur Civil Emergency Service</a:t>
            </a:r>
          </a:p>
          <a:p>
            <a:pPr algn="r"/>
            <a:r>
              <a:rPr lang="en-US" sz="1400" b="0" i="0" u="none" strike="noStrike" baseline="0" dirty="0">
                <a:solidFill>
                  <a:srgbClr val="000000"/>
                </a:solidFill>
                <a:cs typeface="Arial" panose="020B0604020202020204" pitchFamily="34" charset="0"/>
              </a:rPr>
              <a:t> T2C12 HRLM (6 - 18)</a:t>
            </a:r>
          </a:p>
        </p:txBody>
      </p:sp>
    </p:spTree>
    <p:extLst>
      <p:ext uri="{BB962C8B-B14F-4D97-AF65-F5344CB8AC3E}">
        <p14:creationId xmlns:p14="http://schemas.microsoft.com/office/powerpoint/2010/main" val="2080544824"/>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8FEA-6857-4E6C-856A-ABEF19C1E04D}"/>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What is the Amateur Radio Emergency Service (ARES)?</a:t>
            </a:r>
          </a:p>
        </p:txBody>
      </p:sp>
      <p:sp>
        <p:nvSpPr>
          <p:cNvPr id="3" name="Text Placeholder 2">
            <a:extLst>
              <a:ext uri="{FF2B5EF4-FFF2-40B4-BE49-F238E27FC236}">
                <a16:creationId xmlns:a16="http://schemas.microsoft.com/office/drawing/2014/main" id="{827CA711-8DE2-4613-A59D-E14377EB35AB}"/>
              </a:ext>
            </a:extLst>
          </p:cNvPr>
          <p:cNvSpPr>
            <a:spLocks noGrp="1"/>
          </p:cNvSpPr>
          <p:nvPr>
            <p:ph type="body" idx="1"/>
          </p:nvPr>
        </p:nvSpPr>
        <p:spPr>
          <a:xfrm>
            <a:off x="457200" y="1722437"/>
            <a:ext cx="8229600" cy="4983163"/>
          </a:xfrm>
        </p:spPr>
        <p:txBody>
          <a:bodyPr/>
          <a:lstStyle/>
          <a:p>
            <a:r>
              <a:rPr lang="en-US" sz="2000" b="1" i="0" u="none" strike="noStrike" baseline="0" dirty="0">
                <a:solidFill>
                  <a:srgbClr val="000000"/>
                </a:solidFill>
                <a:cs typeface="Arial" panose="020B0604020202020204" pitchFamily="34" charset="0"/>
              </a:rPr>
              <a:t>A. Licensed amateurs who have voluntarily registered their qualifications and equipment for communications duty in the public service</a:t>
            </a:r>
          </a:p>
          <a:p>
            <a:r>
              <a:rPr lang="en-US" sz="2000" b="0" i="0" u="none" strike="noStrike" baseline="0" dirty="0">
                <a:solidFill>
                  <a:srgbClr val="000000"/>
                </a:solidFill>
                <a:cs typeface="Arial" panose="020B0604020202020204" pitchFamily="34" charset="0"/>
              </a:rPr>
              <a:t>B. Licensed amateurs who are members of the military and who voluntarily agreed to provide message handling services in the case of an emergency</a:t>
            </a:r>
          </a:p>
          <a:p>
            <a:r>
              <a:rPr lang="en-US" sz="2000" b="0" i="0" u="none" strike="noStrike" baseline="0" dirty="0">
                <a:solidFill>
                  <a:srgbClr val="000000"/>
                </a:solidFill>
                <a:cs typeface="Arial" panose="020B0604020202020204" pitchFamily="34" charset="0"/>
              </a:rPr>
              <a:t>C. A training program that provides licensing courses for those interested in obtaining an amateur license to use during emergencies</a:t>
            </a:r>
          </a:p>
          <a:p>
            <a:r>
              <a:rPr lang="en-US" sz="2000" b="0" i="0" u="none" strike="noStrike" baseline="0" dirty="0">
                <a:solidFill>
                  <a:srgbClr val="000000"/>
                </a:solidFill>
                <a:cs typeface="Arial" panose="020B0604020202020204" pitchFamily="34" charset="0"/>
              </a:rPr>
              <a:t>D. A training program that certifies amateur operators for membership in the Radio Amateur Civil Emergency Service</a:t>
            </a:r>
          </a:p>
          <a:p>
            <a:pPr algn="r"/>
            <a:r>
              <a:rPr lang="en-US" sz="1400" b="0" i="0" u="none" strike="noStrike" baseline="0" dirty="0">
                <a:solidFill>
                  <a:srgbClr val="000000"/>
                </a:solidFill>
                <a:cs typeface="Arial" panose="020B0604020202020204" pitchFamily="34" charset="0"/>
              </a:rPr>
              <a:t> T2C12 HRLM (6 - 18)</a:t>
            </a:r>
          </a:p>
        </p:txBody>
      </p:sp>
    </p:spTree>
    <p:extLst>
      <p:ext uri="{BB962C8B-B14F-4D97-AF65-F5344CB8AC3E}">
        <p14:creationId xmlns:p14="http://schemas.microsoft.com/office/powerpoint/2010/main" val="2654070042"/>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467F-D6F7-49B1-8518-DEEC2849BD8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describes the Radio Amateur Civil Emergency Service (RACES)? </a:t>
            </a:r>
          </a:p>
        </p:txBody>
      </p:sp>
      <p:sp>
        <p:nvSpPr>
          <p:cNvPr id="3" name="Text Placeholder 2">
            <a:extLst>
              <a:ext uri="{FF2B5EF4-FFF2-40B4-BE49-F238E27FC236}">
                <a16:creationId xmlns:a16="http://schemas.microsoft.com/office/drawing/2014/main" id="{8ED13CF9-D9C4-4CB8-B0E5-679F7974795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radio service using amateur frequencies for emergency management or civil defense communications</a:t>
            </a:r>
          </a:p>
          <a:p>
            <a:r>
              <a:rPr lang="en-US" b="0" i="0" u="none" strike="noStrike" baseline="0" dirty="0">
                <a:solidFill>
                  <a:prstClr val="black"/>
                </a:solidFill>
                <a:cs typeface="Arial" panose="020B0604020202020204" pitchFamily="34" charset="0"/>
              </a:rPr>
              <a:t>B. A radio service using amateur stations for emergency management or civil defense communications</a:t>
            </a:r>
          </a:p>
          <a:p>
            <a:r>
              <a:rPr lang="en-US" b="0" i="0" u="none" strike="noStrike" baseline="0" dirty="0">
                <a:solidFill>
                  <a:prstClr val="black"/>
                </a:solidFill>
                <a:cs typeface="Arial" panose="020B0604020202020204" pitchFamily="34" charset="0"/>
              </a:rPr>
              <a:t>C. An emergency service using amateur operators certified by a civil defense organization as being enrolled in that organization</a:t>
            </a:r>
          </a:p>
          <a:p>
            <a:r>
              <a:rPr lang="en-US" b="0"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FCC Rule: [97.3(a)(38), 97.407] T1A10 HRLM (6 - 18)</a:t>
            </a:r>
          </a:p>
        </p:txBody>
      </p:sp>
    </p:spTree>
    <p:extLst>
      <p:ext uri="{BB962C8B-B14F-4D97-AF65-F5344CB8AC3E}">
        <p14:creationId xmlns:p14="http://schemas.microsoft.com/office/powerpoint/2010/main" val="4162083106"/>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467F-D6F7-49B1-8518-DEEC2849BD87}"/>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of the following describes the Radio Amateur Civil Emergency Service (RACES)? </a:t>
            </a:r>
          </a:p>
        </p:txBody>
      </p:sp>
      <p:sp>
        <p:nvSpPr>
          <p:cNvPr id="3" name="Text Placeholder 2">
            <a:extLst>
              <a:ext uri="{FF2B5EF4-FFF2-40B4-BE49-F238E27FC236}">
                <a16:creationId xmlns:a16="http://schemas.microsoft.com/office/drawing/2014/main" id="{8ED13CF9-D9C4-4CB8-B0E5-679F79747957}"/>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 radio service using amateur frequencies for emergency management or civil defense communications</a:t>
            </a:r>
          </a:p>
          <a:p>
            <a:r>
              <a:rPr lang="en-US" b="0" i="0" u="none" strike="noStrike" baseline="0" dirty="0">
                <a:solidFill>
                  <a:prstClr val="black"/>
                </a:solidFill>
                <a:cs typeface="Arial" panose="020B0604020202020204" pitchFamily="34" charset="0"/>
              </a:rPr>
              <a:t>B. A radio service using amateur stations for emergency management or civil defense communications</a:t>
            </a:r>
          </a:p>
          <a:p>
            <a:r>
              <a:rPr lang="en-US" b="0" i="0" u="none" strike="noStrike" baseline="0" dirty="0">
                <a:solidFill>
                  <a:prstClr val="black"/>
                </a:solidFill>
                <a:cs typeface="Arial" panose="020B0604020202020204" pitchFamily="34" charset="0"/>
              </a:rPr>
              <a:t>C. An emergency service using amateur operators certified by a civil defense organization as being enrolled in that organization</a:t>
            </a:r>
          </a:p>
          <a:p>
            <a:r>
              <a:rPr lang="en-US" b="1" i="0" u="none" strike="noStrike" baseline="0" dirty="0">
                <a:solidFill>
                  <a:prstClr val="black"/>
                </a:solidFill>
                <a:cs typeface="Arial" panose="020B0604020202020204" pitchFamily="34" charset="0"/>
              </a:rPr>
              <a:t>D. All of these choices are correct</a:t>
            </a:r>
          </a:p>
          <a:p>
            <a:pPr algn="r"/>
            <a:r>
              <a:rPr lang="en-US" sz="1600" b="0" i="0" u="none" strike="noStrike" baseline="0" dirty="0">
                <a:solidFill>
                  <a:prstClr val="black"/>
                </a:solidFill>
                <a:cs typeface="Arial" panose="020B0604020202020204" pitchFamily="34" charset="0"/>
              </a:rPr>
              <a:t>FCC Rule: [97.3(a)(38), 97.407] T1A10 HRLM (6 - 18)</a:t>
            </a:r>
          </a:p>
        </p:txBody>
      </p:sp>
    </p:spTree>
    <p:extLst>
      <p:ext uri="{BB962C8B-B14F-4D97-AF65-F5344CB8AC3E}">
        <p14:creationId xmlns:p14="http://schemas.microsoft.com/office/powerpoint/2010/main" val="1134050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Six or ten meters</a:t>
            </a:r>
          </a:p>
          <a:p>
            <a:r>
              <a:rPr lang="en-US" dirty="0" smtClean="0"/>
              <a:t>B. 23 centimeters</a:t>
            </a:r>
          </a:p>
          <a:p>
            <a:r>
              <a:rPr lang="en-US" dirty="0" smtClean="0"/>
              <a:t>C. 70 centimeters or 1.25 meters</a:t>
            </a:r>
          </a:p>
          <a:p>
            <a:r>
              <a:rPr lang="en-US" dirty="0" smtClean="0"/>
              <a:t>D. All of these choices are correct</a:t>
            </a:r>
          </a:p>
          <a:p>
            <a:pPr lvl="1"/>
            <a:r>
              <a:rPr lang="en-US" dirty="0" smtClean="0"/>
              <a:t> T3C10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bands may provide long distance communications during the peak of the sunspot cycle?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865120942"/>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EDC6-7D24-480B-AB84-4A2AB6481EE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Are amateur station control operators ever permitted to operate outside the frequency privileges of their license class?</a:t>
            </a:r>
          </a:p>
        </p:txBody>
      </p:sp>
      <p:sp>
        <p:nvSpPr>
          <p:cNvPr id="3" name="Text Placeholder 2">
            <a:extLst>
              <a:ext uri="{FF2B5EF4-FFF2-40B4-BE49-F238E27FC236}">
                <a16:creationId xmlns:a16="http://schemas.microsoft.com/office/drawing/2014/main" id="{C7C831A6-FDED-4E7F-A13B-5F8B17A2308A}"/>
              </a:ext>
            </a:extLst>
          </p:cNvPr>
          <p:cNvSpPr>
            <a:spLocks noGrp="1"/>
          </p:cNvSpPr>
          <p:nvPr>
            <p:ph type="body" idx="1"/>
          </p:nvPr>
        </p:nvSpPr>
        <p:spPr>
          <a:xfrm>
            <a:off x="457200" y="2133600"/>
            <a:ext cx="8229600" cy="3048000"/>
          </a:xfrm>
        </p:spPr>
        <p:txBody>
          <a:bodyPr/>
          <a:lstStyle/>
          <a:p>
            <a:r>
              <a:rPr lang="en-US" b="0" i="0" u="none" strike="noStrike" baseline="0" dirty="0">
                <a:solidFill>
                  <a:srgbClr val="000000"/>
                </a:solidFill>
                <a:cs typeface="Arial" panose="020B0604020202020204" pitchFamily="34" charset="0"/>
              </a:rPr>
              <a:t>A. No</a:t>
            </a:r>
          </a:p>
          <a:p>
            <a:r>
              <a:rPr lang="en-US" b="0" i="0" u="none" strike="noStrike" baseline="0" dirty="0">
                <a:solidFill>
                  <a:srgbClr val="000000"/>
                </a:solidFill>
                <a:cs typeface="Arial" panose="020B0604020202020204" pitchFamily="34" charset="0"/>
              </a:rPr>
              <a:t>B. Yes, but only when part of a FEMA emergency plan</a:t>
            </a:r>
          </a:p>
          <a:p>
            <a:r>
              <a:rPr lang="en-US" b="0" i="0" u="none" strike="noStrike" baseline="0" dirty="0">
                <a:solidFill>
                  <a:srgbClr val="000000"/>
                </a:solidFill>
                <a:cs typeface="Arial" panose="020B0604020202020204" pitchFamily="34" charset="0"/>
              </a:rPr>
              <a:t>C. Yes, but only when part of a RACES emergency plan</a:t>
            </a:r>
          </a:p>
          <a:p>
            <a:r>
              <a:rPr lang="en-US" b="0" i="0" u="none" strike="noStrike" baseline="0" dirty="0">
                <a:solidFill>
                  <a:srgbClr val="000000"/>
                </a:solidFill>
                <a:cs typeface="Arial" panose="020B0604020202020204" pitchFamily="34" charset="0"/>
              </a:rPr>
              <a:t>D. Yes, but only if necessary in situations involving the immediate safety of human life or protection of property</a:t>
            </a:r>
          </a:p>
          <a:p>
            <a:pPr algn="r"/>
            <a:r>
              <a:rPr lang="en-US" sz="1600" b="0" i="0" u="none" strike="noStrike" baseline="0" dirty="0">
                <a:solidFill>
                  <a:srgbClr val="000000"/>
                </a:solidFill>
                <a:cs typeface="Arial" panose="020B0604020202020204" pitchFamily="34" charset="0"/>
              </a:rPr>
              <a:t> T2C09 HRLM (6 - 18)</a:t>
            </a:r>
          </a:p>
        </p:txBody>
      </p:sp>
    </p:spTree>
    <p:extLst>
      <p:ext uri="{BB962C8B-B14F-4D97-AF65-F5344CB8AC3E}">
        <p14:creationId xmlns:p14="http://schemas.microsoft.com/office/powerpoint/2010/main" val="243676188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EDC6-7D24-480B-AB84-4A2AB6481EE6}"/>
              </a:ext>
            </a:extLst>
          </p:cNvPr>
          <p:cNvSpPr>
            <a:spLocks noGrp="1"/>
          </p:cNvSpPr>
          <p:nvPr>
            <p:ph type="title"/>
          </p:nvPr>
        </p:nvSpPr>
        <p:spPr/>
        <p:txBody>
          <a:bodyPr/>
          <a:lstStyle/>
          <a:p>
            <a:r>
              <a:rPr lang="en-US" b="0" i="0" u="none" strike="noStrike" baseline="0" dirty="0">
                <a:solidFill>
                  <a:srgbClr val="000000"/>
                </a:solidFill>
                <a:cs typeface="Arial" panose="020B0604020202020204" pitchFamily="34" charset="0"/>
              </a:rPr>
              <a:t>Are amateur station control operators ever permitted to operate outside the frequency privileges of their license class?</a:t>
            </a:r>
          </a:p>
        </p:txBody>
      </p:sp>
      <p:sp>
        <p:nvSpPr>
          <p:cNvPr id="3" name="Text Placeholder 2">
            <a:extLst>
              <a:ext uri="{FF2B5EF4-FFF2-40B4-BE49-F238E27FC236}">
                <a16:creationId xmlns:a16="http://schemas.microsoft.com/office/drawing/2014/main" id="{C7C831A6-FDED-4E7F-A13B-5F8B17A2308A}"/>
              </a:ext>
            </a:extLst>
          </p:cNvPr>
          <p:cNvSpPr>
            <a:spLocks noGrp="1"/>
          </p:cNvSpPr>
          <p:nvPr>
            <p:ph type="body" idx="1"/>
          </p:nvPr>
        </p:nvSpPr>
        <p:spPr>
          <a:xfrm>
            <a:off x="457200" y="2133600"/>
            <a:ext cx="8229600" cy="3048000"/>
          </a:xfrm>
        </p:spPr>
        <p:txBody>
          <a:bodyPr/>
          <a:lstStyle/>
          <a:p>
            <a:r>
              <a:rPr lang="en-US" b="0" i="0" u="none" strike="noStrike" baseline="0" dirty="0">
                <a:solidFill>
                  <a:srgbClr val="000000"/>
                </a:solidFill>
                <a:cs typeface="Arial" panose="020B0604020202020204" pitchFamily="34" charset="0"/>
              </a:rPr>
              <a:t>A. No</a:t>
            </a:r>
          </a:p>
          <a:p>
            <a:r>
              <a:rPr lang="en-US" b="0" i="0" u="none" strike="noStrike" baseline="0" dirty="0">
                <a:solidFill>
                  <a:srgbClr val="000000"/>
                </a:solidFill>
                <a:cs typeface="Arial" panose="020B0604020202020204" pitchFamily="34" charset="0"/>
              </a:rPr>
              <a:t>B. Yes, but only when part of a FEMA emergency plan</a:t>
            </a:r>
          </a:p>
          <a:p>
            <a:r>
              <a:rPr lang="en-US" b="0" i="0" u="none" strike="noStrike" baseline="0" dirty="0">
                <a:solidFill>
                  <a:srgbClr val="000000"/>
                </a:solidFill>
                <a:cs typeface="Arial" panose="020B0604020202020204" pitchFamily="34" charset="0"/>
              </a:rPr>
              <a:t>C. Yes, but only when part of a RACES emergency plan</a:t>
            </a:r>
          </a:p>
          <a:p>
            <a:r>
              <a:rPr lang="en-US" b="1" i="0" u="none" strike="noStrike" baseline="0" dirty="0">
                <a:solidFill>
                  <a:srgbClr val="000000"/>
                </a:solidFill>
                <a:cs typeface="Arial" panose="020B0604020202020204" pitchFamily="34" charset="0"/>
              </a:rPr>
              <a:t>D. Yes, but only if necessary in situations involving the immediate safety of human life or protection of property</a:t>
            </a:r>
          </a:p>
          <a:p>
            <a:pPr algn="r"/>
            <a:r>
              <a:rPr lang="en-US" sz="1600" b="0" i="0" u="none" strike="noStrike" baseline="0" dirty="0">
                <a:solidFill>
                  <a:srgbClr val="000000"/>
                </a:solidFill>
                <a:cs typeface="Arial" panose="020B0604020202020204" pitchFamily="34" charset="0"/>
              </a:rPr>
              <a:t> T2C09 HRLM (6 - 18)</a:t>
            </a:r>
          </a:p>
        </p:txBody>
      </p:sp>
    </p:spTree>
    <p:extLst>
      <p:ext uri="{BB962C8B-B14F-4D97-AF65-F5344CB8AC3E}">
        <p14:creationId xmlns:p14="http://schemas.microsoft.com/office/powerpoint/2010/main" val="865492609"/>
      </p:ext>
    </p:extLst>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7F40-D6BD-40FD-BEDC-1F24FDECC70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amateur radio stations may make contact with an amateur radio station on the International Space Station (ISS) using 2 meter and 70 cm band frequencies?</a:t>
            </a:r>
          </a:p>
        </p:txBody>
      </p:sp>
      <p:sp>
        <p:nvSpPr>
          <p:cNvPr id="3" name="Text Placeholder 2">
            <a:extLst>
              <a:ext uri="{FF2B5EF4-FFF2-40B4-BE49-F238E27FC236}">
                <a16:creationId xmlns:a16="http://schemas.microsoft.com/office/drawing/2014/main" id="{7110C6E7-658E-4ADD-88A1-EBCC3FE2679B}"/>
              </a:ext>
            </a:extLst>
          </p:cNvPr>
          <p:cNvSpPr>
            <a:spLocks noGrp="1"/>
          </p:cNvSpPr>
          <p:nvPr>
            <p:ph type="body" idx="1"/>
          </p:nvPr>
        </p:nvSpPr>
        <p:spPr>
          <a:xfrm>
            <a:off x="457200" y="2560637"/>
            <a:ext cx="8229600" cy="3763963"/>
          </a:xfrm>
        </p:spPr>
        <p:txBody>
          <a:bodyPr/>
          <a:lstStyle/>
          <a:p>
            <a:r>
              <a:rPr lang="en-US" b="0" i="0" u="none" strike="noStrike" baseline="0" dirty="0">
                <a:solidFill>
                  <a:prstClr val="black"/>
                </a:solidFill>
                <a:cs typeface="Arial" panose="020B0604020202020204" pitchFamily="34" charset="0"/>
              </a:rPr>
              <a:t>A. Only members of amateur radio clubs at NASA facilities</a:t>
            </a:r>
          </a:p>
          <a:p>
            <a:r>
              <a:rPr lang="en-US" b="0" i="0" u="none" strike="noStrike" baseline="0" dirty="0">
                <a:solidFill>
                  <a:prstClr val="black"/>
                </a:solidFill>
                <a:cs typeface="Arial" panose="020B0604020202020204" pitchFamily="34" charset="0"/>
              </a:rPr>
              <a:t>B. Any amateur holding a Technician or higher-class license</a:t>
            </a:r>
          </a:p>
          <a:p>
            <a:r>
              <a:rPr lang="en-US" b="0" i="0" u="none" strike="noStrike" baseline="0" dirty="0">
                <a:solidFill>
                  <a:prstClr val="black"/>
                </a:solidFill>
                <a:cs typeface="Arial" panose="020B0604020202020204" pitchFamily="34" charset="0"/>
              </a:rPr>
              <a:t>C. Only the astronaut's family members who are hams</a:t>
            </a:r>
          </a:p>
          <a:p>
            <a:r>
              <a:rPr lang="en-US" b="0" i="0" u="none" strike="noStrike" baseline="0" dirty="0">
                <a:solidFill>
                  <a:prstClr val="black"/>
                </a:solidFill>
                <a:cs typeface="Arial" panose="020B0604020202020204" pitchFamily="34" charset="0"/>
              </a:rPr>
              <a:t>D. Contacts with the ISS are not permitted on amateur radio frequencies</a:t>
            </a:r>
          </a:p>
          <a:p>
            <a:pPr algn="r"/>
            <a:r>
              <a:rPr lang="en-US" sz="1600" b="0" i="0" u="none" strike="noStrike" baseline="0" dirty="0">
                <a:solidFill>
                  <a:prstClr val="black"/>
                </a:solidFill>
                <a:cs typeface="Arial" panose="020B0604020202020204" pitchFamily="34" charset="0"/>
              </a:rPr>
              <a:t>FCC Rule: [97.301, 97.207(c)] T1B02 HRLM (</a:t>
            </a:r>
            <a:r>
              <a:rPr lang="en-US" sz="1600" b="0" i="0" u="none" strike="noStrike" baseline="0" dirty="0" smtClean="0">
                <a:solidFill>
                  <a:prstClr val="black"/>
                </a:solidFill>
                <a:cs typeface="Arial" panose="020B0604020202020204" pitchFamily="34" charset="0"/>
              </a:rPr>
              <a:t>6-22</a:t>
            </a:r>
            <a:r>
              <a:rPr lang="en-US" sz="1600" b="0" i="0" u="none" strike="noStrike" baseline="0" dirty="0">
                <a:solidFill>
                  <a:prstClr val="black"/>
                </a:solidFill>
                <a:cs typeface="Arial" panose="020B0604020202020204" pitchFamily="34" charset="0"/>
              </a:rPr>
              <a:t>)</a:t>
            </a:r>
          </a:p>
        </p:txBody>
      </p:sp>
    </p:spTree>
    <p:extLst>
      <p:ext uri="{BB962C8B-B14F-4D97-AF65-F5344CB8AC3E}">
        <p14:creationId xmlns:p14="http://schemas.microsoft.com/office/powerpoint/2010/main" val="3250091418"/>
      </p:ext>
    </p:extLst>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7F40-D6BD-40FD-BEDC-1F24FDECC706}"/>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Which amateur radio stations may make contact with an amateur radio station on the International Space Station (ISS) using 2 meter and 70 cm band frequencies?</a:t>
            </a:r>
          </a:p>
        </p:txBody>
      </p:sp>
      <p:sp>
        <p:nvSpPr>
          <p:cNvPr id="3" name="Text Placeholder 2">
            <a:extLst>
              <a:ext uri="{FF2B5EF4-FFF2-40B4-BE49-F238E27FC236}">
                <a16:creationId xmlns:a16="http://schemas.microsoft.com/office/drawing/2014/main" id="{7110C6E7-658E-4ADD-88A1-EBCC3FE2679B}"/>
              </a:ext>
            </a:extLst>
          </p:cNvPr>
          <p:cNvSpPr>
            <a:spLocks noGrp="1"/>
          </p:cNvSpPr>
          <p:nvPr>
            <p:ph type="body" idx="1"/>
          </p:nvPr>
        </p:nvSpPr>
        <p:spPr>
          <a:xfrm>
            <a:off x="457200" y="2560637"/>
            <a:ext cx="8229600" cy="3763963"/>
          </a:xfrm>
        </p:spPr>
        <p:txBody>
          <a:bodyPr/>
          <a:lstStyle/>
          <a:p>
            <a:r>
              <a:rPr lang="en-US" b="0" i="0" u="none" strike="noStrike" baseline="0" dirty="0">
                <a:solidFill>
                  <a:prstClr val="black"/>
                </a:solidFill>
                <a:cs typeface="Arial" panose="020B0604020202020204" pitchFamily="34" charset="0"/>
              </a:rPr>
              <a:t>A. Only members of amateur radio clubs at NASA facilities</a:t>
            </a:r>
          </a:p>
          <a:p>
            <a:r>
              <a:rPr lang="en-US" b="1" i="0" u="none" strike="noStrike" baseline="0" dirty="0">
                <a:solidFill>
                  <a:prstClr val="black"/>
                </a:solidFill>
                <a:cs typeface="Arial" panose="020B0604020202020204" pitchFamily="34" charset="0"/>
              </a:rPr>
              <a:t>B. Any amateur holding a Technician or higher-class license</a:t>
            </a:r>
          </a:p>
          <a:p>
            <a:r>
              <a:rPr lang="en-US" b="0" i="0" u="none" strike="noStrike" baseline="0" dirty="0">
                <a:solidFill>
                  <a:prstClr val="black"/>
                </a:solidFill>
                <a:cs typeface="Arial" panose="020B0604020202020204" pitchFamily="34" charset="0"/>
              </a:rPr>
              <a:t>C. Only the astronaut's family members who are hams</a:t>
            </a:r>
          </a:p>
          <a:p>
            <a:r>
              <a:rPr lang="en-US" b="0" i="0" u="none" strike="noStrike" baseline="0" dirty="0">
                <a:solidFill>
                  <a:prstClr val="black"/>
                </a:solidFill>
                <a:cs typeface="Arial" panose="020B0604020202020204" pitchFamily="34" charset="0"/>
              </a:rPr>
              <a:t>D. Contacts with the ISS are not permitted on amateur radio frequencies</a:t>
            </a:r>
          </a:p>
          <a:p>
            <a:pPr algn="r"/>
            <a:r>
              <a:rPr lang="en-US" sz="1600" b="0" i="0" u="none" strike="noStrike" baseline="0" dirty="0">
                <a:solidFill>
                  <a:prstClr val="black"/>
                </a:solidFill>
                <a:cs typeface="Arial" panose="020B0604020202020204" pitchFamily="34" charset="0"/>
              </a:rPr>
              <a:t>FCC Rule: [97.301, 97.207(c)] T1B02 HRLM (</a:t>
            </a:r>
            <a:r>
              <a:rPr lang="en-US" sz="1600" b="0" i="0" u="none" strike="noStrike" baseline="0" dirty="0" smtClean="0">
                <a:solidFill>
                  <a:prstClr val="black"/>
                </a:solidFill>
                <a:cs typeface="Arial" panose="020B0604020202020204" pitchFamily="34" charset="0"/>
              </a:rPr>
              <a:t>6-22</a:t>
            </a:r>
            <a:r>
              <a:rPr lang="en-US" sz="1600" b="0" i="0" u="none" strike="noStrike" baseline="0" dirty="0">
                <a:solidFill>
                  <a:prstClr val="black"/>
                </a:solidFill>
                <a:cs typeface="Arial" panose="020B0604020202020204" pitchFamily="34" charset="0"/>
              </a:rPr>
              <a:t>)</a:t>
            </a:r>
          </a:p>
        </p:txBody>
      </p:sp>
    </p:spTree>
    <p:extLst>
      <p:ext uri="{BB962C8B-B14F-4D97-AF65-F5344CB8AC3E}">
        <p14:creationId xmlns:p14="http://schemas.microsoft.com/office/powerpoint/2010/main" val="2383741439"/>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5E05-87FE-4098-B4CA-B8BCC63D07E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Who may be the control operator of a station communicating through an amateur satellite or space station?</a:t>
            </a:r>
          </a:p>
        </p:txBody>
      </p:sp>
      <p:sp>
        <p:nvSpPr>
          <p:cNvPr id="3" name="Text Placeholder 2">
            <a:extLst>
              <a:ext uri="{FF2B5EF4-FFF2-40B4-BE49-F238E27FC236}">
                <a16:creationId xmlns:a16="http://schemas.microsoft.com/office/drawing/2014/main" id="{786492A9-24A8-4BCF-9637-BC9FD354C0DC}"/>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Only an Amateur Extra Class operator</a:t>
            </a:r>
          </a:p>
          <a:p>
            <a:r>
              <a:rPr lang="en-US" b="0" i="0" u="none" strike="noStrike" baseline="0" dirty="0">
                <a:solidFill>
                  <a:prstClr val="black"/>
                </a:solidFill>
                <a:cs typeface="Arial" panose="020B0604020202020204" pitchFamily="34" charset="0"/>
              </a:rPr>
              <a:t>B. A General class or higher licensee who has a satellite operator certification</a:t>
            </a:r>
          </a:p>
          <a:p>
            <a:r>
              <a:rPr lang="en-US" b="0" i="0" u="none" strike="noStrike" baseline="0" dirty="0">
                <a:solidFill>
                  <a:prstClr val="black"/>
                </a:solidFill>
                <a:cs typeface="Arial" panose="020B0604020202020204" pitchFamily="34" charset="0"/>
              </a:rPr>
              <a:t>C. Only an Amateur Extra Class operator who is also an AMSAT member</a:t>
            </a:r>
          </a:p>
          <a:p>
            <a:r>
              <a:rPr lang="en-US" b="0" i="0" u="none" strike="noStrike" baseline="0" dirty="0">
                <a:solidFill>
                  <a:prstClr val="black"/>
                </a:solidFill>
                <a:cs typeface="Arial" panose="020B0604020202020204" pitchFamily="34" charset="0"/>
              </a:rPr>
              <a:t>D. Any amateur whose license privileges allow them to transmit on the satellite uplink frequency</a:t>
            </a:r>
          </a:p>
          <a:p>
            <a:pPr algn="r"/>
            <a:r>
              <a:rPr lang="en-US" sz="1600" b="0" i="0" u="none" strike="noStrike" baseline="0" dirty="0">
                <a:solidFill>
                  <a:prstClr val="black"/>
                </a:solidFill>
                <a:cs typeface="Arial" panose="020B0604020202020204" pitchFamily="34" charset="0"/>
              </a:rPr>
              <a:t>FCC Rule: [97.301, 97.207(c)] T1E02 HRLM (</a:t>
            </a:r>
            <a:r>
              <a:rPr lang="en-US" sz="1600" b="0" i="0" u="none" strike="noStrike" baseline="0" dirty="0" smtClean="0">
                <a:solidFill>
                  <a:prstClr val="black"/>
                </a:solidFill>
                <a:cs typeface="Arial" panose="020B0604020202020204" pitchFamily="34" charset="0"/>
              </a:rPr>
              <a:t>6-22</a:t>
            </a:r>
            <a:r>
              <a:rPr lang="en-US" sz="1600" b="0" i="0" u="none" strike="noStrike" baseline="0" dirty="0">
                <a:solidFill>
                  <a:prstClr val="black"/>
                </a:solidFill>
                <a:cs typeface="Arial" panose="020B0604020202020204" pitchFamily="34" charset="0"/>
              </a:rPr>
              <a:t>)</a:t>
            </a:r>
          </a:p>
        </p:txBody>
      </p:sp>
    </p:spTree>
    <p:extLst>
      <p:ext uri="{BB962C8B-B14F-4D97-AF65-F5344CB8AC3E}">
        <p14:creationId xmlns:p14="http://schemas.microsoft.com/office/powerpoint/2010/main" val="1747368287"/>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5E05-87FE-4098-B4CA-B8BCC63D07E0}"/>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Who may be the control operator of a station communicating through an amateur satellite or space station?</a:t>
            </a:r>
          </a:p>
        </p:txBody>
      </p:sp>
      <p:sp>
        <p:nvSpPr>
          <p:cNvPr id="3" name="Text Placeholder 2">
            <a:extLst>
              <a:ext uri="{FF2B5EF4-FFF2-40B4-BE49-F238E27FC236}">
                <a16:creationId xmlns:a16="http://schemas.microsoft.com/office/drawing/2014/main" id="{786492A9-24A8-4BCF-9637-BC9FD354C0DC}"/>
              </a:ext>
            </a:extLst>
          </p:cNvPr>
          <p:cNvSpPr>
            <a:spLocks noGrp="1"/>
          </p:cNvSpPr>
          <p:nvPr>
            <p:ph type="body" idx="1"/>
          </p:nvPr>
        </p:nvSpPr>
        <p:spPr>
          <a:xfrm>
            <a:off x="457200" y="2179637"/>
            <a:ext cx="8229600" cy="4297363"/>
          </a:xfrm>
        </p:spPr>
        <p:txBody>
          <a:bodyPr/>
          <a:lstStyle/>
          <a:p>
            <a:r>
              <a:rPr lang="en-US" b="0" i="0" u="none" strike="noStrike" baseline="0" dirty="0">
                <a:solidFill>
                  <a:prstClr val="black"/>
                </a:solidFill>
                <a:cs typeface="Arial" panose="020B0604020202020204" pitchFamily="34" charset="0"/>
              </a:rPr>
              <a:t>A. Only an Amateur Extra Class operator</a:t>
            </a:r>
          </a:p>
          <a:p>
            <a:r>
              <a:rPr lang="en-US" b="0" i="0" u="none" strike="noStrike" baseline="0" dirty="0">
                <a:solidFill>
                  <a:prstClr val="black"/>
                </a:solidFill>
                <a:cs typeface="Arial" panose="020B0604020202020204" pitchFamily="34" charset="0"/>
              </a:rPr>
              <a:t>B. A General class or higher licensee who has a satellite operator certification</a:t>
            </a:r>
          </a:p>
          <a:p>
            <a:r>
              <a:rPr lang="en-US" b="0" i="0" u="none" strike="noStrike" baseline="0" dirty="0">
                <a:solidFill>
                  <a:prstClr val="black"/>
                </a:solidFill>
                <a:cs typeface="Arial" panose="020B0604020202020204" pitchFamily="34" charset="0"/>
              </a:rPr>
              <a:t>C. Only an Amateur Extra Class operator who is also an AMSAT member</a:t>
            </a:r>
          </a:p>
          <a:p>
            <a:r>
              <a:rPr lang="en-US" b="1" i="0" u="none" strike="noStrike" baseline="0" dirty="0">
                <a:solidFill>
                  <a:prstClr val="black"/>
                </a:solidFill>
                <a:cs typeface="Arial" panose="020B0604020202020204" pitchFamily="34" charset="0"/>
              </a:rPr>
              <a:t>D. Any amateur whose license privileges allow them to transmit on the satellite uplink frequency</a:t>
            </a:r>
          </a:p>
          <a:p>
            <a:pPr algn="r"/>
            <a:r>
              <a:rPr lang="en-US" sz="1600" b="0" i="0" u="none" strike="noStrike" baseline="0" dirty="0">
                <a:solidFill>
                  <a:prstClr val="black"/>
                </a:solidFill>
                <a:cs typeface="Arial" panose="020B0604020202020204" pitchFamily="34" charset="0"/>
              </a:rPr>
              <a:t>FCC Rule: [97.301, 97.207(c)] T1E02 HRLM (</a:t>
            </a:r>
            <a:r>
              <a:rPr lang="en-US" sz="1600" b="0" i="0" u="none" strike="noStrike" baseline="0" dirty="0" smtClean="0">
                <a:solidFill>
                  <a:prstClr val="black"/>
                </a:solidFill>
                <a:cs typeface="Arial" panose="020B0604020202020204" pitchFamily="34" charset="0"/>
              </a:rPr>
              <a:t>6-22</a:t>
            </a:r>
            <a:r>
              <a:rPr lang="en-US" sz="1600" b="0" i="0" u="none" strike="noStrike" baseline="0" dirty="0">
                <a:solidFill>
                  <a:prstClr val="black"/>
                </a:solidFill>
                <a:cs typeface="Arial" panose="020B0604020202020204" pitchFamily="34" charset="0"/>
              </a:rPr>
              <a:t>)</a:t>
            </a:r>
          </a:p>
        </p:txBody>
      </p:sp>
    </p:spTree>
    <p:extLst>
      <p:ext uri="{BB962C8B-B14F-4D97-AF65-F5344CB8AC3E}">
        <p14:creationId xmlns:p14="http://schemas.microsoft.com/office/powerpoint/2010/main" val="2314785045"/>
      </p:ext>
    </p:extLst>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508F-FCCE-4948-86AC-A3F45312611B}"/>
              </a:ext>
            </a:extLst>
          </p:cNvPr>
          <p:cNvSpPr>
            <a:spLocks noGrp="1"/>
          </p:cNvSpPr>
          <p:nvPr>
            <p:ph type="title"/>
          </p:nvPr>
        </p:nvSpPr>
        <p:spPr/>
        <p:txBody>
          <a:bodyPr/>
          <a:lstStyle/>
          <a:p>
            <a:r>
              <a:rPr lang="en-US" b="0" i="0" u="none" strike="noStrike" baseline="0" dirty="0">
                <a:solidFill>
                  <a:prstClr val="black"/>
                </a:solidFill>
              </a:rPr>
              <a:t>What is a satellite beacon?</a:t>
            </a:r>
          </a:p>
        </p:txBody>
      </p:sp>
      <p:sp>
        <p:nvSpPr>
          <p:cNvPr id="3" name="Text Placeholder 2">
            <a:extLst>
              <a:ext uri="{FF2B5EF4-FFF2-40B4-BE49-F238E27FC236}">
                <a16:creationId xmlns:a16="http://schemas.microsoft.com/office/drawing/2014/main" id="{BE1ADB3D-11B7-43DB-B042-BFCC7DD7DBBA}"/>
              </a:ext>
            </a:extLst>
          </p:cNvPr>
          <p:cNvSpPr>
            <a:spLocks noGrp="1"/>
          </p:cNvSpPr>
          <p:nvPr>
            <p:ph type="body" idx="1"/>
          </p:nvPr>
        </p:nvSpPr>
        <p:spPr/>
        <p:txBody>
          <a:bodyPr/>
          <a:lstStyle/>
          <a:p>
            <a:r>
              <a:rPr lang="en-US" b="0" i="0" u="none" strike="noStrike" baseline="0" dirty="0">
                <a:solidFill>
                  <a:prstClr val="black"/>
                </a:solidFill>
              </a:rPr>
              <a:t>A. The primary transmit antenna on the satellite</a:t>
            </a:r>
          </a:p>
          <a:p>
            <a:r>
              <a:rPr lang="en-US" b="0" i="0" u="none" strike="noStrike" baseline="0" dirty="0">
                <a:solidFill>
                  <a:prstClr val="black"/>
                </a:solidFill>
              </a:rPr>
              <a:t>B. An indicator light that shows where to point your antenna</a:t>
            </a:r>
          </a:p>
          <a:p>
            <a:r>
              <a:rPr lang="en-US" b="0" i="0" u="none" strike="noStrike" baseline="0" dirty="0">
                <a:solidFill>
                  <a:prstClr val="black"/>
                </a:solidFill>
              </a:rPr>
              <a:t>C. A reflective surface on the satellite</a:t>
            </a:r>
          </a:p>
          <a:p>
            <a:r>
              <a:rPr lang="en-US" b="0" i="0" u="none" strike="noStrike" baseline="0" dirty="0">
                <a:solidFill>
                  <a:prstClr val="black"/>
                </a:solidFill>
              </a:rPr>
              <a:t>D. A transmission from a satellite that contains status information</a:t>
            </a:r>
          </a:p>
          <a:p>
            <a:pPr algn="r"/>
            <a:r>
              <a:rPr lang="en-US" sz="1600" b="0" i="0" u="none" strike="noStrike" baseline="0" dirty="0">
                <a:solidFill>
                  <a:prstClr val="black"/>
                </a:solidFill>
              </a:rPr>
              <a:t> T8B05 HRLM (6 - 22)</a:t>
            </a:r>
          </a:p>
        </p:txBody>
      </p:sp>
    </p:spTree>
    <p:extLst>
      <p:ext uri="{BB962C8B-B14F-4D97-AF65-F5344CB8AC3E}">
        <p14:creationId xmlns:p14="http://schemas.microsoft.com/office/powerpoint/2010/main" val="195793553"/>
      </p:ext>
    </p:extLst>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D5F6-F812-4AD3-AEA5-306182CBDFB3}"/>
              </a:ext>
            </a:extLst>
          </p:cNvPr>
          <p:cNvSpPr>
            <a:spLocks noGrp="1"/>
          </p:cNvSpPr>
          <p:nvPr>
            <p:ph type="title"/>
          </p:nvPr>
        </p:nvSpPr>
        <p:spPr/>
        <p:txBody>
          <a:bodyPr/>
          <a:lstStyle/>
          <a:p>
            <a:r>
              <a:rPr lang="en-US" b="0" i="0" u="none" strike="noStrike" baseline="0" dirty="0">
                <a:solidFill>
                  <a:prstClr val="black"/>
                </a:solidFill>
              </a:rPr>
              <a:t>What is a satellite beacon?</a:t>
            </a:r>
          </a:p>
        </p:txBody>
      </p:sp>
      <p:sp>
        <p:nvSpPr>
          <p:cNvPr id="3" name="Text Placeholder 2">
            <a:extLst>
              <a:ext uri="{FF2B5EF4-FFF2-40B4-BE49-F238E27FC236}">
                <a16:creationId xmlns:a16="http://schemas.microsoft.com/office/drawing/2014/main" id="{1E857C7B-104C-4B13-8CD3-9900D1B7AB61}"/>
              </a:ext>
            </a:extLst>
          </p:cNvPr>
          <p:cNvSpPr>
            <a:spLocks noGrp="1"/>
          </p:cNvSpPr>
          <p:nvPr>
            <p:ph type="body" idx="1"/>
          </p:nvPr>
        </p:nvSpPr>
        <p:spPr/>
        <p:txBody>
          <a:bodyPr/>
          <a:lstStyle/>
          <a:p>
            <a:r>
              <a:rPr lang="en-US" b="0" i="0" u="none" strike="noStrike" baseline="0" dirty="0">
                <a:solidFill>
                  <a:prstClr val="black"/>
                </a:solidFill>
              </a:rPr>
              <a:t>A. The primary transmit antenna on the satellite</a:t>
            </a:r>
          </a:p>
          <a:p>
            <a:r>
              <a:rPr lang="en-US" b="0" i="0" u="none" strike="noStrike" baseline="0" dirty="0">
                <a:solidFill>
                  <a:prstClr val="black"/>
                </a:solidFill>
              </a:rPr>
              <a:t>B. An indicator light that shows where to point your antenna</a:t>
            </a:r>
          </a:p>
          <a:p>
            <a:r>
              <a:rPr lang="en-US" b="0" i="0" u="none" strike="noStrike" baseline="0" dirty="0">
                <a:solidFill>
                  <a:prstClr val="black"/>
                </a:solidFill>
              </a:rPr>
              <a:t>C. A reflective surface on the satellite</a:t>
            </a:r>
          </a:p>
          <a:p>
            <a:r>
              <a:rPr lang="en-US" b="1" i="0" u="none" strike="noStrike" baseline="0" dirty="0">
                <a:solidFill>
                  <a:prstClr val="black"/>
                </a:solidFill>
              </a:rPr>
              <a:t>D. A transmission from a satellite that contains status information</a:t>
            </a:r>
          </a:p>
          <a:p>
            <a:pPr algn="r"/>
            <a:r>
              <a:rPr lang="de-DE" sz="1600" b="0" i="0" u="none" strike="noStrike" baseline="0" dirty="0" smtClean="0">
                <a:solidFill>
                  <a:prstClr val="black"/>
                </a:solidFill>
              </a:rPr>
              <a:t>T8B05 </a:t>
            </a:r>
            <a:r>
              <a:rPr lang="de-DE" sz="1600" b="0" i="0" u="none" strike="noStrike" baseline="0" dirty="0">
                <a:solidFill>
                  <a:prstClr val="black"/>
                </a:solidFill>
              </a:rPr>
              <a:t>HRLM (6 - 22)</a:t>
            </a:r>
          </a:p>
        </p:txBody>
      </p:sp>
    </p:spTree>
    <p:extLst>
      <p:ext uri="{BB962C8B-B14F-4D97-AF65-F5344CB8AC3E}">
        <p14:creationId xmlns:p14="http://schemas.microsoft.com/office/powerpoint/2010/main" val="580820333"/>
      </p:ext>
    </p:extLst>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8040-B2A0-4E57-8E82-2F8FC162C2E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FCC Part 97 definition of a "space station"?</a:t>
            </a:r>
          </a:p>
        </p:txBody>
      </p:sp>
      <p:sp>
        <p:nvSpPr>
          <p:cNvPr id="3" name="Text Placeholder 2">
            <a:extLst>
              <a:ext uri="{FF2B5EF4-FFF2-40B4-BE49-F238E27FC236}">
                <a16:creationId xmlns:a16="http://schemas.microsoft.com/office/drawing/2014/main" id="{1CBBE802-D373-48A2-AAAF-933DA8ECCDB8}"/>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Any satellite orbiting the earth</a:t>
            </a:r>
          </a:p>
          <a:p>
            <a:r>
              <a:rPr lang="en-US" b="0" i="0" u="none" strike="noStrike" baseline="0" dirty="0">
                <a:solidFill>
                  <a:prstClr val="black"/>
                </a:solidFill>
                <a:cs typeface="Arial" panose="020B0604020202020204" pitchFamily="34" charset="0"/>
              </a:rPr>
              <a:t>B. A manned satellite orbiting the earth</a:t>
            </a:r>
          </a:p>
          <a:p>
            <a:r>
              <a:rPr lang="en-US" b="0" i="0" u="none" strike="noStrike" baseline="0" dirty="0">
                <a:solidFill>
                  <a:prstClr val="black"/>
                </a:solidFill>
                <a:cs typeface="Arial" panose="020B0604020202020204" pitchFamily="34" charset="0"/>
              </a:rPr>
              <a:t>C. An amateur station located more than 50 km above the Earth's surface</a:t>
            </a:r>
          </a:p>
          <a:p>
            <a:r>
              <a:rPr lang="en-US" b="0" i="0" u="none" strike="noStrike" baseline="0" dirty="0">
                <a:solidFill>
                  <a:prstClr val="black"/>
                </a:solidFill>
                <a:cs typeface="Arial" panose="020B0604020202020204" pitchFamily="34" charset="0"/>
              </a:rPr>
              <a:t>D. An amateur station using amateur radio satellites for relay of signals</a:t>
            </a:r>
          </a:p>
          <a:p>
            <a:pPr algn="r"/>
            <a:r>
              <a:rPr lang="en-US" sz="1600" b="0" i="0" u="none" strike="noStrike" baseline="0" dirty="0" smtClean="0">
                <a:solidFill>
                  <a:prstClr val="black"/>
                </a:solidFill>
                <a:cs typeface="Arial" panose="020B0604020202020204" pitchFamily="34" charset="0"/>
              </a:rPr>
              <a:t>FCC </a:t>
            </a:r>
            <a:r>
              <a:rPr lang="en-US" sz="1600" b="0" i="0" u="none" strike="noStrike" baseline="0" dirty="0">
                <a:solidFill>
                  <a:prstClr val="black"/>
                </a:solidFill>
                <a:cs typeface="Arial" panose="020B0604020202020204" pitchFamily="34" charset="0"/>
              </a:rPr>
              <a:t>Rule: [97.3(a)(41)] T1A07 HRLM </a:t>
            </a:r>
            <a:r>
              <a:rPr lang="en-US" sz="1600" b="0" i="0" u="none" strike="noStrike" baseline="0" dirty="0" smtClean="0">
                <a:solidFill>
                  <a:prstClr val="black"/>
                </a:solidFill>
                <a:cs typeface="Arial" panose="020B0604020202020204" pitchFamily="34" charset="0"/>
              </a:rPr>
              <a:t>(6-23)</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3573124341"/>
      </p:ext>
    </p:extLst>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8040-B2A0-4E57-8E82-2F8FC162C2E1}"/>
              </a:ext>
            </a:extLst>
          </p:cNvPr>
          <p:cNvSpPr>
            <a:spLocks noGrp="1"/>
          </p:cNvSpPr>
          <p:nvPr>
            <p:ph type="title"/>
          </p:nvPr>
        </p:nvSpPr>
        <p:spPr/>
        <p:txBody>
          <a:bodyPr/>
          <a:lstStyle/>
          <a:p>
            <a:r>
              <a:rPr lang="en-US" b="0" i="0" u="none" strike="noStrike" baseline="0" dirty="0">
                <a:solidFill>
                  <a:prstClr val="black"/>
                </a:solidFill>
                <a:cs typeface="Arial" panose="020B0604020202020204" pitchFamily="34" charset="0"/>
              </a:rPr>
              <a:t>What is the FCC Part 97 definition of a "space station"?</a:t>
            </a:r>
          </a:p>
        </p:txBody>
      </p:sp>
      <p:sp>
        <p:nvSpPr>
          <p:cNvPr id="3" name="Text Placeholder 2">
            <a:extLst>
              <a:ext uri="{FF2B5EF4-FFF2-40B4-BE49-F238E27FC236}">
                <a16:creationId xmlns:a16="http://schemas.microsoft.com/office/drawing/2014/main" id="{1CBBE802-D373-48A2-AAAF-933DA8ECCDB8}"/>
              </a:ext>
            </a:extLst>
          </p:cNvPr>
          <p:cNvSpPr>
            <a:spLocks noGrp="1"/>
          </p:cNvSpPr>
          <p:nvPr>
            <p:ph type="body" idx="1"/>
          </p:nvPr>
        </p:nvSpPr>
        <p:spPr/>
        <p:txBody>
          <a:bodyPr/>
          <a:lstStyle/>
          <a:p>
            <a:r>
              <a:rPr lang="en-US" b="0" i="0" u="none" strike="noStrike" baseline="0" dirty="0">
                <a:solidFill>
                  <a:prstClr val="black"/>
                </a:solidFill>
                <a:cs typeface="Arial" panose="020B0604020202020204" pitchFamily="34" charset="0"/>
              </a:rPr>
              <a:t>A. Any satellite orbiting the earth</a:t>
            </a:r>
          </a:p>
          <a:p>
            <a:r>
              <a:rPr lang="en-US" b="0" i="0" u="none" strike="noStrike" baseline="0" dirty="0">
                <a:solidFill>
                  <a:prstClr val="black"/>
                </a:solidFill>
                <a:cs typeface="Arial" panose="020B0604020202020204" pitchFamily="34" charset="0"/>
              </a:rPr>
              <a:t>B. A manned satellite orbiting the earth</a:t>
            </a:r>
          </a:p>
          <a:p>
            <a:r>
              <a:rPr lang="en-US" b="1" i="0" u="none" strike="noStrike" baseline="0" dirty="0">
                <a:solidFill>
                  <a:prstClr val="black"/>
                </a:solidFill>
                <a:cs typeface="Arial" panose="020B0604020202020204" pitchFamily="34" charset="0"/>
              </a:rPr>
              <a:t>C. An amateur station located more than 50 km above the Earth's surface</a:t>
            </a:r>
          </a:p>
          <a:p>
            <a:r>
              <a:rPr lang="en-US" b="0" i="0" u="none" strike="noStrike" baseline="0" dirty="0">
                <a:solidFill>
                  <a:prstClr val="black"/>
                </a:solidFill>
                <a:cs typeface="Arial" panose="020B0604020202020204" pitchFamily="34" charset="0"/>
              </a:rPr>
              <a:t>D. An amateur station using amateur radio satellites for relay of signals</a:t>
            </a:r>
          </a:p>
          <a:p>
            <a:pPr algn="r"/>
            <a:r>
              <a:rPr lang="en-US" sz="1600" b="0" i="0" u="none" strike="noStrike" baseline="0" dirty="0" smtClean="0">
                <a:solidFill>
                  <a:prstClr val="black"/>
                </a:solidFill>
                <a:cs typeface="Arial" panose="020B0604020202020204" pitchFamily="34" charset="0"/>
              </a:rPr>
              <a:t>FCC </a:t>
            </a:r>
            <a:r>
              <a:rPr lang="en-US" sz="1600" b="0" i="0" u="none" strike="noStrike" baseline="0" dirty="0">
                <a:solidFill>
                  <a:prstClr val="black"/>
                </a:solidFill>
                <a:cs typeface="Arial" panose="020B0604020202020204" pitchFamily="34" charset="0"/>
              </a:rPr>
              <a:t>Rule: [97.3(a)(41)] T1A07 HRLM </a:t>
            </a:r>
            <a:r>
              <a:rPr lang="en-US" sz="1600" b="0" i="0" u="none" strike="noStrike" baseline="0" dirty="0" smtClean="0">
                <a:solidFill>
                  <a:prstClr val="black"/>
                </a:solidFill>
                <a:cs typeface="Arial" panose="020B0604020202020204" pitchFamily="34" charset="0"/>
              </a:rPr>
              <a:t>(6-23)</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43680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Six or ten meters</a:t>
            </a:r>
          </a:p>
          <a:p>
            <a:r>
              <a:rPr lang="en-US" dirty="0" smtClean="0"/>
              <a:t>B. 23 centimeters</a:t>
            </a:r>
          </a:p>
          <a:p>
            <a:r>
              <a:rPr lang="en-US" dirty="0" smtClean="0"/>
              <a:t>C. 70 centimeters or 1.25 meters</a:t>
            </a:r>
          </a:p>
          <a:p>
            <a:r>
              <a:rPr lang="en-US" dirty="0" smtClean="0"/>
              <a:t>D. All of these choices are correct</a:t>
            </a:r>
          </a:p>
          <a:p>
            <a:pPr lvl="1"/>
            <a:r>
              <a:rPr lang="en-US" dirty="0" smtClean="0"/>
              <a:t> T3C10 HRLM (4-4)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bands may provide long distance communications during the peak of the sunspot cycle?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73963902"/>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45C1-CE98-46CB-A407-D00710B040FE}"/>
              </a:ext>
            </a:extLst>
          </p:cNvPr>
          <p:cNvSpPr>
            <a:spLocks noGrp="1"/>
          </p:cNvSpPr>
          <p:nvPr>
            <p:ph type="title"/>
          </p:nvPr>
        </p:nvSpPr>
        <p:spPr/>
        <p:txBody>
          <a:bodyPr/>
          <a:lstStyle/>
          <a:p>
            <a:r>
              <a:rPr lang="en-US" b="0" i="0" u="none" strike="noStrike" baseline="0" dirty="0">
                <a:solidFill>
                  <a:prstClr val="black"/>
                </a:solidFill>
              </a:rPr>
              <a:t>Which of the following are inputs to a satellite tracking program?</a:t>
            </a:r>
          </a:p>
        </p:txBody>
      </p:sp>
      <p:sp>
        <p:nvSpPr>
          <p:cNvPr id="3" name="Text Placeholder 2">
            <a:extLst>
              <a:ext uri="{FF2B5EF4-FFF2-40B4-BE49-F238E27FC236}">
                <a16:creationId xmlns:a16="http://schemas.microsoft.com/office/drawing/2014/main" id="{2EC104DD-106F-47D6-95DA-C542578C1EAD}"/>
              </a:ext>
            </a:extLst>
          </p:cNvPr>
          <p:cNvSpPr>
            <a:spLocks noGrp="1"/>
          </p:cNvSpPr>
          <p:nvPr>
            <p:ph type="body" idx="1"/>
          </p:nvPr>
        </p:nvSpPr>
        <p:spPr/>
        <p:txBody>
          <a:bodyPr/>
          <a:lstStyle/>
          <a:p>
            <a:r>
              <a:rPr lang="en-US" b="0" i="0" u="none" strike="noStrike" baseline="0" dirty="0">
                <a:solidFill>
                  <a:prstClr val="black"/>
                </a:solidFill>
              </a:rPr>
              <a:t>A. The weight of the satellite</a:t>
            </a:r>
          </a:p>
          <a:p>
            <a:r>
              <a:rPr lang="en-US" b="0" i="0" u="none" strike="noStrike" baseline="0" dirty="0">
                <a:solidFill>
                  <a:prstClr val="black"/>
                </a:solidFill>
              </a:rPr>
              <a:t>B. The </a:t>
            </a:r>
            <a:r>
              <a:rPr lang="en-US" b="0" i="0" u="none" strike="noStrike" baseline="0" dirty="0" err="1">
                <a:solidFill>
                  <a:prstClr val="black"/>
                </a:solidFill>
              </a:rPr>
              <a:t>Keplerian</a:t>
            </a:r>
            <a:r>
              <a:rPr lang="en-US" b="0" i="0" u="none" strike="noStrike" baseline="0" dirty="0">
                <a:solidFill>
                  <a:prstClr val="black"/>
                </a:solidFill>
              </a:rPr>
              <a:t> elements</a:t>
            </a:r>
          </a:p>
          <a:p>
            <a:r>
              <a:rPr lang="en-US" b="0" i="0" u="none" strike="noStrike" baseline="0" dirty="0">
                <a:solidFill>
                  <a:prstClr val="black"/>
                </a:solidFill>
              </a:rPr>
              <a:t>C. The last observed time of zero Doppler shift</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T8B06 HRLM (6 - </a:t>
            </a:r>
            <a:r>
              <a:rPr lang="en-US" sz="1600" b="0" i="0" u="none" strike="noStrike" baseline="0" dirty="0" smtClean="0">
                <a:solidFill>
                  <a:prstClr val="black"/>
                </a:solidFill>
              </a:rPr>
              <a:t>23)</a:t>
            </a:r>
            <a:endParaRPr lang="en-US" sz="1600" b="0" i="0" u="none" strike="noStrike" baseline="0" dirty="0">
              <a:solidFill>
                <a:prstClr val="black"/>
              </a:solidFill>
            </a:endParaRPr>
          </a:p>
        </p:txBody>
      </p:sp>
    </p:spTree>
    <p:extLst>
      <p:ext uri="{BB962C8B-B14F-4D97-AF65-F5344CB8AC3E}">
        <p14:creationId xmlns:p14="http://schemas.microsoft.com/office/powerpoint/2010/main" val="1585146628"/>
      </p:ext>
    </p:extLst>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27A2-1E94-48C3-8587-581C1D500C06}"/>
              </a:ext>
            </a:extLst>
          </p:cNvPr>
          <p:cNvSpPr>
            <a:spLocks noGrp="1"/>
          </p:cNvSpPr>
          <p:nvPr>
            <p:ph type="title"/>
          </p:nvPr>
        </p:nvSpPr>
        <p:spPr/>
        <p:txBody>
          <a:bodyPr/>
          <a:lstStyle/>
          <a:p>
            <a:r>
              <a:rPr lang="en-US" b="0" i="0" u="none" strike="noStrike" baseline="0" dirty="0">
                <a:solidFill>
                  <a:prstClr val="black"/>
                </a:solidFill>
              </a:rPr>
              <a:t>Which of the following are inputs to a satellite tracking program?</a:t>
            </a:r>
          </a:p>
        </p:txBody>
      </p:sp>
      <p:sp>
        <p:nvSpPr>
          <p:cNvPr id="3" name="Text Placeholder 2">
            <a:extLst>
              <a:ext uri="{FF2B5EF4-FFF2-40B4-BE49-F238E27FC236}">
                <a16:creationId xmlns:a16="http://schemas.microsoft.com/office/drawing/2014/main" id="{EA965B93-7837-4DE8-8AEA-DCC468D23808}"/>
              </a:ext>
            </a:extLst>
          </p:cNvPr>
          <p:cNvSpPr>
            <a:spLocks noGrp="1"/>
          </p:cNvSpPr>
          <p:nvPr>
            <p:ph type="body" idx="1"/>
          </p:nvPr>
        </p:nvSpPr>
        <p:spPr/>
        <p:txBody>
          <a:bodyPr/>
          <a:lstStyle/>
          <a:p>
            <a:r>
              <a:rPr lang="en-US" b="0" i="0" u="none" strike="noStrike" baseline="0" dirty="0">
                <a:solidFill>
                  <a:prstClr val="black"/>
                </a:solidFill>
              </a:rPr>
              <a:t>A. The weight of the satellite</a:t>
            </a:r>
          </a:p>
          <a:p>
            <a:r>
              <a:rPr lang="en-US" b="1" i="0" u="none" strike="noStrike" baseline="0" dirty="0">
                <a:solidFill>
                  <a:prstClr val="black"/>
                </a:solidFill>
              </a:rPr>
              <a:t>B. The </a:t>
            </a:r>
            <a:r>
              <a:rPr lang="en-US" b="1" i="0" u="none" strike="noStrike" baseline="0" dirty="0" err="1">
                <a:solidFill>
                  <a:prstClr val="black"/>
                </a:solidFill>
              </a:rPr>
              <a:t>Keplerian</a:t>
            </a:r>
            <a:r>
              <a:rPr lang="en-US" b="1" i="0" u="none" strike="noStrike" baseline="0" dirty="0">
                <a:solidFill>
                  <a:prstClr val="black"/>
                </a:solidFill>
              </a:rPr>
              <a:t> elements</a:t>
            </a:r>
          </a:p>
          <a:p>
            <a:r>
              <a:rPr lang="en-US" b="0" i="0" u="none" strike="noStrike" baseline="0" dirty="0">
                <a:solidFill>
                  <a:prstClr val="black"/>
                </a:solidFill>
              </a:rPr>
              <a:t>C. The last observed time of zero Doppler shift</a:t>
            </a:r>
          </a:p>
          <a:p>
            <a:r>
              <a:rPr lang="en-US" b="0" i="0" u="none" strike="noStrike" baseline="0" dirty="0">
                <a:solidFill>
                  <a:prstClr val="black"/>
                </a:solidFill>
              </a:rPr>
              <a:t>D. All of these choices are correct</a:t>
            </a:r>
          </a:p>
          <a:p>
            <a:pPr algn="r"/>
            <a:r>
              <a:rPr lang="de-DE" sz="1600" b="0" i="0" u="none" strike="noStrike" baseline="0" dirty="0" smtClean="0">
                <a:solidFill>
                  <a:prstClr val="black"/>
                </a:solidFill>
              </a:rPr>
              <a:t>T8B06 </a:t>
            </a:r>
            <a:r>
              <a:rPr lang="de-DE" sz="1600" b="0" i="0" u="none" strike="noStrike" baseline="0" dirty="0">
                <a:solidFill>
                  <a:prstClr val="black"/>
                </a:solidFill>
              </a:rPr>
              <a:t>HRLM (6 - </a:t>
            </a:r>
            <a:r>
              <a:rPr lang="de-DE" sz="1600" b="0" i="0" u="none" strike="noStrike" baseline="0" dirty="0" smtClean="0">
                <a:solidFill>
                  <a:prstClr val="black"/>
                </a:solidFill>
              </a:rPr>
              <a:t>23)</a:t>
            </a:r>
            <a:endParaRPr lang="de-DE" sz="1600" b="0" i="0" u="none" strike="noStrike" baseline="0" dirty="0">
              <a:solidFill>
                <a:prstClr val="black"/>
              </a:solidFill>
            </a:endParaRPr>
          </a:p>
        </p:txBody>
      </p:sp>
    </p:spTree>
    <p:extLst>
      <p:ext uri="{BB962C8B-B14F-4D97-AF65-F5344CB8AC3E}">
        <p14:creationId xmlns:p14="http://schemas.microsoft.com/office/powerpoint/2010/main" val="2591804715"/>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97C5-A623-4C30-9E82-F5E52BB2EE16}"/>
              </a:ext>
            </a:extLst>
          </p:cNvPr>
          <p:cNvSpPr>
            <a:spLocks noGrp="1"/>
          </p:cNvSpPr>
          <p:nvPr>
            <p:ph type="title"/>
          </p:nvPr>
        </p:nvSpPr>
        <p:spPr/>
        <p:txBody>
          <a:bodyPr/>
          <a:lstStyle/>
          <a:p>
            <a:r>
              <a:rPr lang="en-US" b="0" i="0" u="none" strike="noStrike" baseline="0" dirty="0">
                <a:solidFill>
                  <a:prstClr val="black"/>
                </a:solidFill>
              </a:rPr>
              <a:t>With regard to satellite communications, what is Doppler shift?</a:t>
            </a:r>
          </a:p>
        </p:txBody>
      </p:sp>
      <p:sp>
        <p:nvSpPr>
          <p:cNvPr id="3" name="Text Placeholder 2">
            <a:extLst>
              <a:ext uri="{FF2B5EF4-FFF2-40B4-BE49-F238E27FC236}">
                <a16:creationId xmlns:a16="http://schemas.microsoft.com/office/drawing/2014/main" id="{FC073DB2-85EA-4C9A-9366-F73DEF94C4BC}"/>
              </a:ext>
            </a:extLst>
          </p:cNvPr>
          <p:cNvSpPr>
            <a:spLocks noGrp="1"/>
          </p:cNvSpPr>
          <p:nvPr>
            <p:ph type="body" idx="1"/>
          </p:nvPr>
        </p:nvSpPr>
        <p:spPr/>
        <p:txBody>
          <a:bodyPr/>
          <a:lstStyle/>
          <a:p>
            <a:r>
              <a:rPr lang="en-US" b="0" i="0" u="none" strike="noStrike" baseline="0" dirty="0">
                <a:solidFill>
                  <a:prstClr val="black"/>
                </a:solidFill>
              </a:rPr>
              <a:t>A. A change in the satellite orbit</a:t>
            </a:r>
          </a:p>
          <a:p>
            <a:r>
              <a:rPr lang="en-US" b="0" i="0" u="none" strike="noStrike" baseline="0" dirty="0">
                <a:solidFill>
                  <a:prstClr val="black"/>
                </a:solidFill>
              </a:rPr>
              <a:t>B. A mode where the satellite receives signals on one band and transmits on another</a:t>
            </a:r>
          </a:p>
          <a:p>
            <a:r>
              <a:rPr lang="en-US" b="0" i="0" u="none" strike="noStrike" baseline="0" dirty="0">
                <a:solidFill>
                  <a:prstClr val="black"/>
                </a:solidFill>
              </a:rPr>
              <a:t>C. An observed change in signal frequency caused by relative motion between the satellite and the earth station</a:t>
            </a:r>
          </a:p>
          <a:p>
            <a:r>
              <a:rPr lang="en-US" b="0" i="0" u="none" strike="noStrike" baseline="0" dirty="0">
                <a:solidFill>
                  <a:prstClr val="black"/>
                </a:solidFill>
              </a:rPr>
              <a:t>D. A special digital communications mode for some satellites</a:t>
            </a:r>
          </a:p>
          <a:p>
            <a:pPr algn="r"/>
            <a:r>
              <a:rPr lang="en-US" sz="1600" b="0" i="0" u="none" strike="noStrike" baseline="0" dirty="0" smtClean="0">
                <a:solidFill>
                  <a:prstClr val="black"/>
                </a:solidFill>
              </a:rPr>
              <a:t>T8B07 </a:t>
            </a:r>
            <a:r>
              <a:rPr lang="en-US" sz="1600" b="0" i="0" u="none" strike="noStrike" baseline="0" dirty="0">
                <a:solidFill>
                  <a:prstClr val="black"/>
                </a:solidFill>
              </a:rPr>
              <a:t>HRLM (6 - </a:t>
            </a:r>
            <a:r>
              <a:rPr lang="en-US" sz="1600" b="0" i="0" u="none" strike="noStrike" baseline="0" dirty="0" smtClean="0">
                <a:solidFill>
                  <a:prstClr val="black"/>
                </a:solidFill>
              </a:rPr>
              <a:t>23)</a:t>
            </a:r>
            <a:endParaRPr lang="en-US" sz="1600" b="0" i="0" u="none" strike="noStrike" baseline="0" dirty="0">
              <a:solidFill>
                <a:prstClr val="black"/>
              </a:solidFill>
            </a:endParaRPr>
          </a:p>
        </p:txBody>
      </p:sp>
    </p:spTree>
    <p:extLst>
      <p:ext uri="{BB962C8B-B14F-4D97-AF65-F5344CB8AC3E}">
        <p14:creationId xmlns:p14="http://schemas.microsoft.com/office/powerpoint/2010/main" val="2512456601"/>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D198-6412-42B5-8848-279B5324B67C}"/>
              </a:ext>
            </a:extLst>
          </p:cNvPr>
          <p:cNvSpPr>
            <a:spLocks noGrp="1"/>
          </p:cNvSpPr>
          <p:nvPr>
            <p:ph type="title"/>
          </p:nvPr>
        </p:nvSpPr>
        <p:spPr/>
        <p:txBody>
          <a:bodyPr/>
          <a:lstStyle/>
          <a:p>
            <a:r>
              <a:rPr lang="en-US" b="0" i="0" u="none" strike="noStrike" baseline="0" dirty="0">
                <a:solidFill>
                  <a:prstClr val="black"/>
                </a:solidFill>
              </a:rPr>
              <a:t>With regard to satellite communications, what is Doppler shift?</a:t>
            </a:r>
          </a:p>
        </p:txBody>
      </p:sp>
      <p:sp>
        <p:nvSpPr>
          <p:cNvPr id="3" name="Text Placeholder 2">
            <a:extLst>
              <a:ext uri="{FF2B5EF4-FFF2-40B4-BE49-F238E27FC236}">
                <a16:creationId xmlns:a16="http://schemas.microsoft.com/office/drawing/2014/main" id="{4601EBE0-3ADD-458B-AEE2-D4FE2E13A61B}"/>
              </a:ext>
            </a:extLst>
          </p:cNvPr>
          <p:cNvSpPr>
            <a:spLocks noGrp="1"/>
          </p:cNvSpPr>
          <p:nvPr>
            <p:ph type="body" idx="1"/>
          </p:nvPr>
        </p:nvSpPr>
        <p:spPr/>
        <p:txBody>
          <a:bodyPr/>
          <a:lstStyle/>
          <a:p>
            <a:r>
              <a:rPr lang="en-US" b="0" i="0" u="none" strike="noStrike" baseline="0" dirty="0">
                <a:solidFill>
                  <a:prstClr val="black"/>
                </a:solidFill>
              </a:rPr>
              <a:t>A. A change in the satellite orbit</a:t>
            </a:r>
          </a:p>
          <a:p>
            <a:r>
              <a:rPr lang="en-US" b="0" i="0" u="none" strike="noStrike" baseline="0" dirty="0">
                <a:solidFill>
                  <a:prstClr val="black"/>
                </a:solidFill>
              </a:rPr>
              <a:t>B. A mode where the satellite receives signals on one band and transmits on another</a:t>
            </a:r>
          </a:p>
          <a:p>
            <a:r>
              <a:rPr lang="en-US" b="1" i="0" u="none" strike="noStrike" baseline="0" dirty="0">
                <a:solidFill>
                  <a:prstClr val="black"/>
                </a:solidFill>
              </a:rPr>
              <a:t>C. An observed change in signal frequency caused by relative motion between the satellite and the earth station</a:t>
            </a:r>
          </a:p>
          <a:p>
            <a:r>
              <a:rPr lang="en-US" b="0" i="0" u="none" strike="noStrike" baseline="0" dirty="0">
                <a:solidFill>
                  <a:prstClr val="black"/>
                </a:solidFill>
              </a:rPr>
              <a:t>D. A special digital communications mode for some satellites</a:t>
            </a:r>
          </a:p>
          <a:p>
            <a:pPr algn="r"/>
            <a:r>
              <a:rPr lang="de-DE" sz="1600" b="0" i="0" u="none" strike="noStrike" baseline="0" dirty="0" smtClean="0">
                <a:solidFill>
                  <a:prstClr val="black"/>
                </a:solidFill>
              </a:rPr>
              <a:t>T8B07 </a:t>
            </a:r>
            <a:r>
              <a:rPr lang="de-DE" sz="1600" b="0" i="0" u="none" strike="noStrike" baseline="0" dirty="0">
                <a:solidFill>
                  <a:prstClr val="black"/>
                </a:solidFill>
              </a:rPr>
              <a:t>HRLM (6 - </a:t>
            </a:r>
            <a:r>
              <a:rPr lang="de-DE" sz="1600" b="0" i="0" u="none" strike="noStrike" baseline="0" dirty="0" smtClean="0">
                <a:solidFill>
                  <a:prstClr val="black"/>
                </a:solidFill>
              </a:rPr>
              <a:t>23)</a:t>
            </a:r>
            <a:endParaRPr lang="de-DE" sz="1600" b="0" i="0" u="none" strike="noStrike" baseline="0" dirty="0">
              <a:solidFill>
                <a:prstClr val="black"/>
              </a:solidFill>
            </a:endParaRPr>
          </a:p>
        </p:txBody>
      </p:sp>
    </p:spTree>
    <p:extLst>
      <p:ext uri="{BB962C8B-B14F-4D97-AF65-F5344CB8AC3E}">
        <p14:creationId xmlns:p14="http://schemas.microsoft.com/office/powerpoint/2010/main" val="3033589646"/>
      </p:ext>
    </p:extLst>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5ED1-1170-443C-A19E-8B7037F3630A}"/>
              </a:ext>
            </a:extLst>
          </p:cNvPr>
          <p:cNvSpPr>
            <a:spLocks noGrp="1"/>
          </p:cNvSpPr>
          <p:nvPr>
            <p:ph type="title"/>
          </p:nvPr>
        </p:nvSpPr>
        <p:spPr/>
        <p:txBody>
          <a:bodyPr/>
          <a:lstStyle/>
          <a:p>
            <a:r>
              <a:rPr lang="en-US" b="0" i="0" u="none" strike="noStrike" baseline="0" dirty="0">
                <a:solidFill>
                  <a:prstClr val="black"/>
                </a:solidFill>
              </a:rPr>
              <a:t>Which of the following are provided by satellite tracking programs?</a:t>
            </a:r>
          </a:p>
        </p:txBody>
      </p:sp>
      <p:sp>
        <p:nvSpPr>
          <p:cNvPr id="3" name="Text Placeholder 2">
            <a:extLst>
              <a:ext uri="{FF2B5EF4-FFF2-40B4-BE49-F238E27FC236}">
                <a16:creationId xmlns:a16="http://schemas.microsoft.com/office/drawing/2014/main" id="{F39C05A8-3EF4-4660-9408-16B66165DAB9}"/>
              </a:ext>
            </a:extLst>
          </p:cNvPr>
          <p:cNvSpPr>
            <a:spLocks noGrp="1"/>
          </p:cNvSpPr>
          <p:nvPr>
            <p:ph type="body" idx="1"/>
          </p:nvPr>
        </p:nvSpPr>
        <p:spPr/>
        <p:txBody>
          <a:bodyPr/>
          <a:lstStyle/>
          <a:p>
            <a:r>
              <a:rPr lang="en-US" b="0" i="0" u="none" strike="noStrike" baseline="0" dirty="0">
                <a:solidFill>
                  <a:prstClr val="black"/>
                </a:solidFill>
              </a:rPr>
              <a:t>A. Maps showing the real-time position of the satellite track over the earth</a:t>
            </a:r>
          </a:p>
          <a:p>
            <a:r>
              <a:rPr lang="en-US" b="0" i="0" u="none" strike="noStrike" baseline="0" dirty="0">
                <a:solidFill>
                  <a:prstClr val="black"/>
                </a:solidFill>
              </a:rPr>
              <a:t>B. The time, azimuth, and elevation of the start, maximum altitude, and end of a pass</a:t>
            </a:r>
          </a:p>
          <a:p>
            <a:r>
              <a:rPr lang="en-US" b="0" i="0" u="none" strike="noStrike" baseline="0" dirty="0">
                <a:solidFill>
                  <a:prstClr val="black"/>
                </a:solidFill>
              </a:rPr>
              <a:t>C. The apparent frequency of the satellite transmission, including effects of Doppler shift</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T8B03 HRLM (6 - </a:t>
            </a:r>
            <a:r>
              <a:rPr lang="en-US" sz="1600" b="0" i="0" u="none" strike="noStrike" baseline="0" dirty="0" smtClean="0">
                <a:solidFill>
                  <a:prstClr val="black"/>
                </a:solidFill>
              </a:rPr>
              <a:t>23)</a:t>
            </a:r>
            <a:endParaRPr lang="en-US" sz="1600" b="0" i="0" u="none" strike="noStrike" baseline="0" dirty="0">
              <a:solidFill>
                <a:prstClr val="black"/>
              </a:solidFill>
            </a:endParaRPr>
          </a:p>
        </p:txBody>
      </p:sp>
    </p:spTree>
    <p:extLst>
      <p:ext uri="{BB962C8B-B14F-4D97-AF65-F5344CB8AC3E}">
        <p14:creationId xmlns:p14="http://schemas.microsoft.com/office/powerpoint/2010/main" val="714523039"/>
      </p:ext>
    </p:extLst>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7650-BBA8-49DF-9D03-EF3E6571DB6D}"/>
              </a:ext>
            </a:extLst>
          </p:cNvPr>
          <p:cNvSpPr>
            <a:spLocks noGrp="1"/>
          </p:cNvSpPr>
          <p:nvPr>
            <p:ph type="title"/>
          </p:nvPr>
        </p:nvSpPr>
        <p:spPr/>
        <p:txBody>
          <a:bodyPr/>
          <a:lstStyle/>
          <a:p>
            <a:r>
              <a:rPr lang="en-US" b="0" i="0" u="none" strike="noStrike" baseline="0" dirty="0">
                <a:solidFill>
                  <a:prstClr val="black"/>
                </a:solidFill>
              </a:rPr>
              <a:t>Which of the following are provided by satellite tracking programs?</a:t>
            </a:r>
          </a:p>
        </p:txBody>
      </p:sp>
      <p:sp>
        <p:nvSpPr>
          <p:cNvPr id="3" name="Text Placeholder 2">
            <a:extLst>
              <a:ext uri="{FF2B5EF4-FFF2-40B4-BE49-F238E27FC236}">
                <a16:creationId xmlns:a16="http://schemas.microsoft.com/office/drawing/2014/main" id="{AA194CDD-744E-41AA-814C-D5DFAA398B70}"/>
              </a:ext>
            </a:extLst>
          </p:cNvPr>
          <p:cNvSpPr>
            <a:spLocks noGrp="1"/>
          </p:cNvSpPr>
          <p:nvPr>
            <p:ph type="body" idx="1"/>
          </p:nvPr>
        </p:nvSpPr>
        <p:spPr/>
        <p:txBody>
          <a:bodyPr/>
          <a:lstStyle/>
          <a:p>
            <a:r>
              <a:rPr lang="en-US" b="0" i="0" u="none" strike="noStrike" baseline="0" dirty="0">
                <a:solidFill>
                  <a:prstClr val="black"/>
                </a:solidFill>
              </a:rPr>
              <a:t>A. Maps showing the real-time position of the satellite track over the earth</a:t>
            </a:r>
          </a:p>
          <a:p>
            <a:r>
              <a:rPr lang="en-US" b="0" i="0" u="none" strike="noStrike" baseline="0" dirty="0">
                <a:solidFill>
                  <a:prstClr val="black"/>
                </a:solidFill>
              </a:rPr>
              <a:t>B. The time, azimuth, and elevation of the start, maximum altitude, and end of a pass</a:t>
            </a:r>
          </a:p>
          <a:p>
            <a:r>
              <a:rPr lang="en-US" b="0" i="0" u="none" strike="noStrike" baseline="0" dirty="0">
                <a:solidFill>
                  <a:prstClr val="black"/>
                </a:solidFill>
              </a:rPr>
              <a:t>C. The apparent frequency of the satellite transmission, including effects of Doppler shift</a:t>
            </a:r>
          </a:p>
          <a:p>
            <a:r>
              <a:rPr lang="en-US" b="1" i="0" u="none" strike="noStrike" baseline="0" dirty="0">
                <a:solidFill>
                  <a:prstClr val="black"/>
                </a:solidFill>
              </a:rPr>
              <a:t>D. All of these choices are correct</a:t>
            </a:r>
          </a:p>
          <a:p>
            <a:pPr algn="r"/>
            <a:r>
              <a:rPr lang="de-DE" sz="1600" b="0" i="0" u="none" strike="noStrike" baseline="0" dirty="0" smtClean="0">
                <a:solidFill>
                  <a:prstClr val="black"/>
                </a:solidFill>
              </a:rPr>
              <a:t>T8B03 </a:t>
            </a:r>
            <a:r>
              <a:rPr lang="de-DE" sz="1600" b="0" i="0" u="none" strike="noStrike" baseline="0" dirty="0">
                <a:solidFill>
                  <a:prstClr val="black"/>
                </a:solidFill>
              </a:rPr>
              <a:t>HRLM (6 - </a:t>
            </a:r>
            <a:r>
              <a:rPr lang="de-DE" sz="1600" b="0" i="0" u="none" strike="noStrike" baseline="0" dirty="0" smtClean="0">
                <a:solidFill>
                  <a:prstClr val="black"/>
                </a:solidFill>
              </a:rPr>
              <a:t>23)</a:t>
            </a:r>
            <a:endParaRPr lang="de-DE" sz="1600" b="0" i="0" u="none" strike="noStrike" baseline="0" dirty="0">
              <a:solidFill>
                <a:prstClr val="black"/>
              </a:solidFill>
            </a:endParaRPr>
          </a:p>
        </p:txBody>
      </p:sp>
    </p:spTree>
    <p:extLst>
      <p:ext uri="{BB962C8B-B14F-4D97-AF65-F5344CB8AC3E}">
        <p14:creationId xmlns:p14="http://schemas.microsoft.com/office/powerpoint/2010/main" val="3120638620"/>
      </p:ext>
    </p:extLst>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1D1A-15C6-4019-8F80-6172234B3E62}"/>
              </a:ext>
            </a:extLst>
          </p:cNvPr>
          <p:cNvSpPr>
            <a:spLocks noGrp="1"/>
          </p:cNvSpPr>
          <p:nvPr>
            <p:ph type="title"/>
          </p:nvPr>
        </p:nvSpPr>
        <p:spPr/>
        <p:txBody>
          <a:bodyPr/>
          <a:lstStyle/>
          <a:p>
            <a:r>
              <a:rPr lang="en-US" b="0" i="0" u="none" strike="noStrike" baseline="0" dirty="0">
                <a:solidFill>
                  <a:prstClr val="black"/>
                </a:solidFill>
              </a:rPr>
              <a:t>What causes spin fading of satellite signals?</a:t>
            </a:r>
          </a:p>
        </p:txBody>
      </p:sp>
      <p:sp>
        <p:nvSpPr>
          <p:cNvPr id="3" name="Text Placeholder 2">
            <a:extLst>
              <a:ext uri="{FF2B5EF4-FFF2-40B4-BE49-F238E27FC236}">
                <a16:creationId xmlns:a16="http://schemas.microsoft.com/office/drawing/2014/main" id="{679F9BAC-7EDC-437F-865C-D8614F3FCB2E}"/>
              </a:ext>
            </a:extLst>
          </p:cNvPr>
          <p:cNvSpPr>
            <a:spLocks noGrp="1"/>
          </p:cNvSpPr>
          <p:nvPr>
            <p:ph type="body" idx="1"/>
          </p:nvPr>
        </p:nvSpPr>
        <p:spPr/>
        <p:txBody>
          <a:bodyPr/>
          <a:lstStyle/>
          <a:p>
            <a:r>
              <a:rPr lang="en-US" b="0" i="0" u="none" strike="noStrike" baseline="0" dirty="0">
                <a:solidFill>
                  <a:prstClr val="black"/>
                </a:solidFill>
              </a:rPr>
              <a:t>A. Circular polarized noise interference radiated from the sun </a:t>
            </a:r>
          </a:p>
          <a:p>
            <a:r>
              <a:rPr lang="en-US" b="0" i="0" u="none" strike="noStrike" baseline="0" dirty="0">
                <a:solidFill>
                  <a:prstClr val="black"/>
                </a:solidFill>
              </a:rPr>
              <a:t>B. Rotation of the satellite and its antennas</a:t>
            </a:r>
          </a:p>
          <a:p>
            <a:r>
              <a:rPr lang="en-US" b="0" i="0" u="none" strike="noStrike" baseline="0" dirty="0">
                <a:solidFill>
                  <a:prstClr val="black"/>
                </a:solidFill>
              </a:rPr>
              <a:t>C. Doppler shift of the received signal</a:t>
            </a:r>
          </a:p>
          <a:p>
            <a:r>
              <a:rPr lang="en-US" b="0" i="0" u="none" strike="noStrike" baseline="0" dirty="0">
                <a:solidFill>
                  <a:prstClr val="black"/>
                </a:solidFill>
              </a:rPr>
              <a:t>D. Interfering signals within the satellite uplink band </a:t>
            </a:r>
          </a:p>
          <a:p>
            <a:pPr algn="r"/>
            <a:r>
              <a:rPr lang="en-US" sz="1600" b="0" i="0" u="none" strike="noStrike" baseline="0" dirty="0">
                <a:solidFill>
                  <a:prstClr val="black"/>
                </a:solidFill>
              </a:rPr>
              <a:t> T8B09 HRLM (6 - </a:t>
            </a:r>
            <a:r>
              <a:rPr lang="en-US" sz="1600" b="0" i="0" u="none" strike="noStrike" baseline="0" dirty="0" smtClean="0">
                <a:solidFill>
                  <a:prstClr val="black"/>
                </a:solidFill>
              </a:rPr>
              <a:t>23)</a:t>
            </a:r>
            <a:endParaRPr lang="en-US" sz="1600" b="0" i="0" u="none" strike="noStrike" baseline="0" dirty="0">
              <a:solidFill>
                <a:prstClr val="black"/>
              </a:solidFill>
            </a:endParaRPr>
          </a:p>
        </p:txBody>
      </p:sp>
    </p:spTree>
    <p:extLst>
      <p:ext uri="{BB962C8B-B14F-4D97-AF65-F5344CB8AC3E}">
        <p14:creationId xmlns:p14="http://schemas.microsoft.com/office/powerpoint/2010/main" val="3440041925"/>
      </p:ext>
    </p:extLst>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A35E-E75E-4B4D-AD74-41E7AD1CB071}"/>
              </a:ext>
            </a:extLst>
          </p:cNvPr>
          <p:cNvSpPr>
            <a:spLocks noGrp="1"/>
          </p:cNvSpPr>
          <p:nvPr>
            <p:ph type="title"/>
          </p:nvPr>
        </p:nvSpPr>
        <p:spPr/>
        <p:txBody>
          <a:bodyPr/>
          <a:lstStyle/>
          <a:p>
            <a:r>
              <a:rPr lang="en-US" b="0" i="0" u="none" strike="noStrike" baseline="0" dirty="0">
                <a:solidFill>
                  <a:prstClr val="black"/>
                </a:solidFill>
              </a:rPr>
              <a:t>What causes spin fading of satellite signals?</a:t>
            </a:r>
          </a:p>
        </p:txBody>
      </p:sp>
      <p:sp>
        <p:nvSpPr>
          <p:cNvPr id="3" name="Text Placeholder 2">
            <a:extLst>
              <a:ext uri="{FF2B5EF4-FFF2-40B4-BE49-F238E27FC236}">
                <a16:creationId xmlns:a16="http://schemas.microsoft.com/office/drawing/2014/main" id="{893FBB15-C668-4423-8E65-41E0C8761322}"/>
              </a:ext>
            </a:extLst>
          </p:cNvPr>
          <p:cNvSpPr>
            <a:spLocks noGrp="1"/>
          </p:cNvSpPr>
          <p:nvPr>
            <p:ph type="body" idx="1"/>
          </p:nvPr>
        </p:nvSpPr>
        <p:spPr/>
        <p:txBody>
          <a:bodyPr/>
          <a:lstStyle/>
          <a:p>
            <a:r>
              <a:rPr lang="en-US" b="0" i="0" u="none" strike="noStrike" baseline="0" dirty="0">
                <a:solidFill>
                  <a:prstClr val="black"/>
                </a:solidFill>
              </a:rPr>
              <a:t>A. Circular polarized noise interference radiated from the sun </a:t>
            </a:r>
          </a:p>
          <a:p>
            <a:r>
              <a:rPr lang="en-US" b="1" i="0" u="none" strike="noStrike" baseline="0" dirty="0">
                <a:solidFill>
                  <a:prstClr val="black"/>
                </a:solidFill>
              </a:rPr>
              <a:t>B. Rotation of the satellite and its antennas</a:t>
            </a:r>
          </a:p>
          <a:p>
            <a:r>
              <a:rPr lang="en-US" b="0" i="0" u="none" strike="noStrike" baseline="0" dirty="0">
                <a:solidFill>
                  <a:prstClr val="black"/>
                </a:solidFill>
              </a:rPr>
              <a:t>C. Doppler shift of the received signal</a:t>
            </a:r>
          </a:p>
          <a:p>
            <a:r>
              <a:rPr lang="en-US" b="0" i="0" u="none" strike="noStrike" baseline="0" dirty="0">
                <a:solidFill>
                  <a:prstClr val="black"/>
                </a:solidFill>
              </a:rPr>
              <a:t>D. Interfering signals within the satellite uplink band </a:t>
            </a:r>
          </a:p>
          <a:p>
            <a:pPr algn="r"/>
            <a:r>
              <a:rPr lang="de-DE" sz="1600" b="0" i="0" u="none" strike="noStrike" baseline="0" dirty="0" smtClean="0">
                <a:solidFill>
                  <a:prstClr val="black"/>
                </a:solidFill>
              </a:rPr>
              <a:t>T8B09 </a:t>
            </a:r>
            <a:r>
              <a:rPr lang="de-DE" sz="1600" b="0" i="0" u="none" strike="noStrike" baseline="0" dirty="0">
                <a:solidFill>
                  <a:prstClr val="black"/>
                </a:solidFill>
              </a:rPr>
              <a:t>HRLM (6 - </a:t>
            </a:r>
            <a:r>
              <a:rPr lang="de-DE" sz="1600" b="0" i="0" u="none" strike="noStrike" baseline="0" dirty="0" smtClean="0">
                <a:solidFill>
                  <a:prstClr val="black"/>
                </a:solidFill>
              </a:rPr>
              <a:t>23)</a:t>
            </a:r>
            <a:endParaRPr lang="de-DE" sz="1600" b="0" i="0" u="none" strike="noStrike" baseline="0" dirty="0">
              <a:solidFill>
                <a:prstClr val="black"/>
              </a:solidFill>
            </a:endParaRPr>
          </a:p>
        </p:txBody>
      </p:sp>
    </p:spTree>
    <p:extLst>
      <p:ext uri="{BB962C8B-B14F-4D97-AF65-F5344CB8AC3E}">
        <p14:creationId xmlns:p14="http://schemas.microsoft.com/office/powerpoint/2010/main" val="1088303349"/>
      </p:ext>
    </p:extLst>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4892-4450-4FF1-A6C4-A80833AF70A7}"/>
              </a:ext>
            </a:extLst>
          </p:cNvPr>
          <p:cNvSpPr>
            <a:spLocks noGrp="1"/>
          </p:cNvSpPr>
          <p:nvPr>
            <p:ph type="title"/>
          </p:nvPr>
        </p:nvSpPr>
        <p:spPr/>
        <p:txBody>
          <a:bodyPr/>
          <a:lstStyle/>
          <a:p>
            <a:r>
              <a:rPr lang="en-US" b="0" i="0" u="none" strike="noStrike" baseline="0" dirty="0">
                <a:solidFill>
                  <a:prstClr val="black"/>
                </a:solidFill>
              </a:rPr>
              <a:t>What do the initials LEO tell you about an amateur satellite?</a:t>
            </a:r>
          </a:p>
        </p:txBody>
      </p:sp>
      <p:sp>
        <p:nvSpPr>
          <p:cNvPr id="3" name="Text Placeholder 2">
            <a:extLst>
              <a:ext uri="{FF2B5EF4-FFF2-40B4-BE49-F238E27FC236}">
                <a16:creationId xmlns:a16="http://schemas.microsoft.com/office/drawing/2014/main" id="{DFFCB13C-FB38-4876-A33B-1CEABF0D41BA}"/>
              </a:ext>
            </a:extLst>
          </p:cNvPr>
          <p:cNvSpPr>
            <a:spLocks noGrp="1"/>
          </p:cNvSpPr>
          <p:nvPr>
            <p:ph type="body" idx="1"/>
          </p:nvPr>
        </p:nvSpPr>
        <p:spPr/>
        <p:txBody>
          <a:bodyPr/>
          <a:lstStyle/>
          <a:p>
            <a:r>
              <a:rPr lang="en-US" b="0" i="0" u="none" strike="noStrike" baseline="0" dirty="0">
                <a:solidFill>
                  <a:prstClr val="black"/>
                </a:solidFill>
              </a:rPr>
              <a:t>A. The satellite battery is in Low Energy Operation mode</a:t>
            </a:r>
          </a:p>
          <a:p>
            <a:r>
              <a:rPr lang="en-US" b="0" i="0" u="none" strike="noStrike" baseline="0" dirty="0">
                <a:solidFill>
                  <a:prstClr val="black"/>
                </a:solidFill>
              </a:rPr>
              <a:t>B. The satellite is performing a Lunar Ejection Orbit maneuver</a:t>
            </a:r>
          </a:p>
          <a:p>
            <a:r>
              <a:rPr lang="en-US" b="0" i="0" u="none" strike="noStrike" baseline="0" dirty="0">
                <a:solidFill>
                  <a:prstClr val="black"/>
                </a:solidFill>
              </a:rPr>
              <a:t>C. The satellite is in a Low Earth Orbit</a:t>
            </a:r>
          </a:p>
          <a:p>
            <a:r>
              <a:rPr lang="en-US" b="0" i="0" u="none" strike="noStrike" baseline="0" dirty="0">
                <a:solidFill>
                  <a:prstClr val="black"/>
                </a:solidFill>
              </a:rPr>
              <a:t>D. The satellite uses Light Emitting Optics</a:t>
            </a:r>
          </a:p>
          <a:p>
            <a:pPr algn="r"/>
            <a:r>
              <a:rPr lang="en-US" sz="1600" b="0" i="0" u="none" strike="noStrike" baseline="0" dirty="0">
                <a:solidFill>
                  <a:prstClr val="black"/>
                </a:solidFill>
              </a:rPr>
              <a:t> T8B10 HRLM (6 - </a:t>
            </a:r>
            <a:r>
              <a:rPr lang="en-US" sz="1600" b="0" i="0" u="none" strike="noStrike" baseline="0" dirty="0" smtClean="0">
                <a:solidFill>
                  <a:prstClr val="black"/>
                </a:solidFill>
              </a:rPr>
              <a:t>23)</a:t>
            </a:r>
            <a:endParaRPr lang="en-US" sz="1600" b="0" i="0" u="none" strike="noStrike" baseline="0" dirty="0">
              <a:solidFill>
                <a:prstClr val="black"/>
              </a:solidFill>
            </a:endParaRPr>
          </a:p>
        </p:txBody>
      </p:sp>
    </p:spTree>
    <p:extLst>
      <p:ext uri="{BB962C8B-B14F-4D97-AF65-F5344CB8AC3E}">
        <p14:creationId xmlns:p14="http://schemas.microsoft.com/office/powerpoint/2010/main" val="401100138"/>
      </p:ext>
    </p:extLst>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DE7C-3C70-47EC-902C-C27DFC12CEBB}"/>
              </a:ext>
            </a:extLst>
          </p:cNvPr>
          <p:cNvSpPr>
            <a:spLocks noGrp="1"/>
          </p:cNvSpPr>
          <p:nvPr>
            <p:ph type="title"/>
          </p:nvPr>
        </p:nvSpPr>
        <p:spPr/>
        <p:txBody>
          <a:bodyPr/>
          <a:lstStyle/>
          <a:p>
            <a:r>
              <a:rPr lang="en-US" b="0" i="0" u="none" strike="noStrike" baseline="0" dirty="0">
                <a:solidFill>
                  <a:prstClr val="black"/>
                </a:solidFill>
              </a:rPr>
              <a:t>What do the initials LEO tell you about an amateur satellite?</a:t>
            </a:r>
          </a:p>
        </p:txBody>
      </p:sp>
      <p:sp>
        <p:nvSpPr>
          <p:cNvPr id="3" name="Text Placeholder 2">
            <a:extLst>
              <a:ext uri="{FF2B5EF4-FFF2-40B4-BE49-F238E27FC236}">
                <a16:creationId xmlns:a16="http://schemas.microsoft.com/office/drawing/2014/main" id="{83A200C6-781D-4E29-8DD7-3ABAC08ED954}"/>
              </a:ext>
            </a:extLst>
          </p:cNvPr>
          <p:cNvSpPr>
            <a:spLocks noGrp="1"/>
          </p:cNvSpPr>
          <p:nvPr>
            <p:ph type="body" idx="1"/>
          </p:nvPr>
        </p:nvSpPr>
        <p:spPr/>
        <p:txBody>
          <a:bodyPr/>
          <a:lstStyle/>
          <a:p>
            <a:r>
              <a:rPr lang="en-US" b="0" i="0" u="none" strike="noStrike" baseline="0" dirty="0">
                <a:solidFill>
                  <a:prstClr val="black"/>
                </a:solidFill>
              </a:rPr>
              <a:t>A. The satellite battery is in Low Energy Operation mode</a:t>
            </a:r>
          </a:p>
          <a:p>
            <a:r>
              <a:rPr lang="en-US" b="0" i="0" u="none" strike="noStrike" baseline="0" dirty="0">
                <a:solidFill>
                  <a:prstClr val="black"/>
                </a:solidFill>
              </a:rPr>
              <a:t>B. The satellite is performing a Lunar Ejection Orbit maneuver</a:t>
            </a:r>
          </a:p>
          <a:p>
            <a:r>
              <a:rPr lang="en-US" b="1" i="0" u="none" strike="noStrike" baseline="0" dirty="0">
                <a:solidFill>
                  <a:prstClr val="black"/>
                </a:solidFill>
              </a:rPr>
              <a:t>C. The satellite is in a Low Earth Orbit</a:t>
            </a:r>
          </a:p>
          <a:p>
            <a:r>
              <a:rPr lang="en-US" b="0" i="0" u="none" strike="noStrike" baseline="0" dirty="0">
                <a:solidFill>
                  <a:prstClr val="black"/>
                </a:solidFill>
              </a:rPr>
              <a:t>D. The satellite uses Light Emitting Optics</a:t>
            </a:r>
          </a:p>
          <a:p>
            <a:pPr algn="r"/>
            <a:r>
              <a:rPr lang="de-DE" sz="1600" b="0" i="0" u="none" strike="noStrike" baseline="0" dirty="0" smtClean="0">
                <a:solidFill>
                  <a:prstClr val="black"/>
                </a:solidFill>
              </a:rPr>
              <a:t>T8B10 </a:t>
            </a:r>
            <a:r>
              <a:rPr lang="de-DE" sz="1600" b="0" i="0" u="none" strike="noStrike" baseline="0" dirty="0">
                <a:solidFill>
                  <a:prstClr val="black"/>
                </a:solidFill>
              </a:rPr>
              <a:t>HRLM (6 - </a:t>
            </a:r>
            <a:r>
              <a:rPr lang="de-DE" sz="1600" b="0" i="0" u="none" strike="noStrike" baseline="0" dirty="0" smtClean="0">
                <a:solidFill>
                  <a:prstClr val="black"/>
                </a:solidFill>
              </a:rPr>
              <a:t>23)</a:t>
            </a:r>
            <a:endParaRPr lang="de-DE" sz="1600" b="0" i="0" u="none" strike="noStrike" baseline="0" dirty="0">
              <a:solidFill>
                <a:prstClr val="black"/>
              </a:solidFill>
            </a:endParaRPr>
          </a:p>
        </p:txBody>
      </p:sp>
    </p:spTree>
    <p:extLst>
      <p:ext uri="{BB962C8B-B14F-4D97-AF65-F5344CB8AC3E}">
        <p14:creationId xmlns:p14="http://schemas.microsoft.com/office/powerpoint/2010/main" val="2824418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 </a:t>
            </a: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smtClean="0">
                <a:latin typeface="Arial" pitchFamily="34" charset="0"/>
                <a:cs typeface="Arial" pitchFamily="34" charset="0"/>
              </a:rPr>
              <a:t>Antenna </a:t>
            </a:r>
            <a:r>
              <a:rPr lang="en-US" sz="3200" dirty="0">
                <a:latin typeface="Arial" pitchFamily="34" charset="0"/>
                <a:cs typeface="Arial" pitchFamily="34" charset="0"/>
              </a:rPr>
              <a:t>Fundamentals, Feed Lines &amp; SWR</a:t>
            </a:r>
          </a:p>
        </p:txBody>
      </p:sp>
    </p:spTree>
    <p:extLst>
      <p:ext uri="{BB962C8B-B14F-4D97-AF65-F5344CB8AC3E}">
        <p14:creationId xmlns:p14="http://schemas.microsoft.com/office/powerpoint/2010/main" val="2109697566"/>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1670-89CE-41E4-BD29-764BC4694AD1}"/>
              </a:ext>
            </a:extLst>
          </p:cNvPr>
          <p:cNvSpPr>
            <a:spLocks noGrp="1"/>
          </p:cNvSpPr>
          <p:nvPr>
            <p:ph type="title"/>
          </p:nvPr>
        </p:nvSpPr>
        <p:spPr/>
        <p:txBody>
          <a:bodyPr/>
          <a:lstStyle/>
          <a:p>
            <a:r>
              <a:rPr lang="en-US" b="0" i="0" u="none" strike="noStrike" baseline="0" dirty="0">
                <a:solidFill>
                  <a:prstClr val="black"/>
                </a:solidFill>
              </a:rPr>
              <a:t>What telemetry information is typically transmitted by satellite beacons?</a:t>
            </a:r>
          </a:p>
        </p:txBody>
      </p:sp>
      <p:sp>
        <p:nvSpPr>
          <p:cNvPr id="3" name="Text Placeholder 2">
            <a:extLst>
              <a:ext uri="{FF2B5EF4-FFF2-40B4-BE49-F238E27FC236}">
                <a16:creationId xmlns:a16="http://schemas.microsoft.com/office/drawing/2014/main" id="{2EF4BA67-00E5-40BD-B455-E05B3318853D}"/>
              </a:ext>
            </a:extLst>
          </p:cNvPr>
          <p:cNvSpPr>
            <a:spLocks noGrp="1"/>
          </p:cNvSpPr>
          <p:nvPr>
            <p:ph type="body" idx="1"/>
          </p:nvPr>
        </p:nvSpPr>
        <p:spPr/>
        <p:txBody>
          <a:bodyPr/>
          <a:lstStyle/>
          <a:p>
            <a:r>
              <a:rPr lang="en-US" b="0" i="0" u="none" strike="noStrike" baseline="0" dirty="0">
                <a:solidFill>
                  <a:prstClr val="black"/>
                </a:solidFill>
              </a:rPr>
              <a:t>A. The signal strength of received signals</a:t>
            </a:r>
          </a:p>
          <a:p>
            <a:r>
              <a:rPr lang="en-US" b="0" i="0" u="none" strike="noStrike" baseline="0" dirty="0">
                <a:solidFill>
                  <a:prstClr val="black"/>
                </a:solidFill>
              </a:rPr>
              <a:t>B. Time of day accurate to plus or minus 1/10 second</a:t>
            </a:r>
          </a:p>
          <a:p>
            <a:r>
              <a:rPr lang="en-US" b="0" i="0" u="none" strike="noStrike" baseline="0" dirty="0">
                <a:solidFill>
                  <a:prstClr val="black"/>
                </a:solidFill>
              </a:rPr>
              <a:t>C. Health and status of the satellite</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T8B01 HRLM (6 - 24)</a:t>
            </a:r>
          </a:p>
        </p:txBody>
      </p:sp>
    </p:spTree>
    <p:extLst>
      <p:ext uri="{BB962C8B-B14F-4D97-AF65-F5344CB8AC3E}">
        <p14:creationId xmlns:p14="http://schemas.microsoft.com/office/powerpoint/2010/main" val="4023657895"/>
      </p:ext>
    </p:extLst>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1DC5-41A3-4AF4-8764-64B09E069390}"/>
              </a:ext>
            </a:extLst>
          </p:cNvPr>
          <p:cNvSpPr>
            <a:spLocks noGrp="1"/>
          </p:cNvSpPr>
          <p:nvPr>
            <p:ph type="title"/>
          </p:nvPr>
        </p:nvSpPr>
        <p:spPr/>
        <p:txBody>
          <a:bodyPr/>
          <a:lstStyle/>
          <a:p>
            <a:r>
              <a:rPr lang="en-US" b="0" i="0" u="none" strike="noStrike" baseline="0" dirty="0">
                <a:solidFill>
                  <a:prstClr val="black"/>
                </a:solidFill>
              </a:rPr>
              <a:t>What telemetry information is typically transmitted by satellite beacons?</a:t>
            </a:r>
          </a:p>
        </p:txBody>
      </p:sp>
      <p:sp>
        <p:nvSpPr>
          <p:cNvPr id="3" name="Text Placeholder 2">
            <a:extLst>
              <a:ext uri="{FF2B5EF4-FFF2-40B4-BE49-F238E27FC236}">
                <a16:creationId xmlns:a16="http://schemas.microsoft.com/office/drawing/2014/main" id="{2D089917-8C30-4A22-A664-134B2F8CDA4A}"/>
              </a:ext>
            </a:extLst>
          </p:cNvPr>
          <p:cNvSpPr>
            <a:spLocks noGrp="1"/>
          </p:cNvSpPr>
          <p:nvPr>
            <p:ph type="body" idx="1"/>
          </p:nvPr>
        </p:nvSpPr>
        <p:spPr/>
        <p:txBody>
          <a:bodyPr/>
          <a:lstStyle/>
          <a:p>
            <a:r>
              <a:rPr lang="en-US" b="0" i="0" u="none" strike="noStrike" baseline="0" dirty="0">
                <a:solidFill>
                  <a:prstClr val="black"/>
                </a:solidFill>
              </a:rPr>
              <a:t>A. The signal strength of received signals</a:t>
            </a:r>
          </a:p>
          <a:p>
            <a:r>
              <a:rPr lang="en-US" b="0" i="0" u="none" strike="noStrike" baseline="0" dirty="0">
                <a:solidFill>
                  <a:prstClr val="black"/>
                </a:solidFill>
              </a:rPr>
              <a:t>B. Time of day accurate to plus or minus 1/10 second</a:t>
            </a:r>
          </a:p>
          <a:p>
            <a:r>
              <a:rPr lang="en-US" b="1" i="0" u="none" strike="noStrike" baseline="0" dirty="0">
                <a:solidFill>
                  <a:prstClr val="black"/>
                </a:solidFill>
              </a:rPr>
              <a:t>C. Health and status of the satellite</a:t>
            </a:r>
          </a:p>
          <a:p>
            <a:r>
              <a:rPr lang="en-US" b="0" i="0" u="none" strike="noStrike" baseline="0" dirty="0">
                <a:solidFill>
                  <a:prstClr val="black"/>
                </a:solidFill>
              </a:rPr>
              <a:t>D. All of these choices are correct</a:t>
            </a:r>
          </a:p>
          <a:p>
            <a:pPr algn="r"/>
            <a:r>
              <a:rPr lang="de-DE" sz="1600" b="0" i="0" u="none" strike="noStrike" baseline="0" dirty="0" smtClean="0">
                <a:solidFill>
                  <a:prstClr val="black"/>
                </a:solidFill>
              </a:rPr>
              <a:t>T8B01 </a:t>
            </a:r>
            <a:r>
              <a:rPr lang="de-DE" sz="1600" b="0" i="0" u="none" strike="noStrike" baseline="0" dirty="0">
                <a:solidFill>
                  <a:prstClr val="black"/>
                </a:solidFill>
              </a:rPr>
              <a:t>HRLM (6 - 24)</a:t>
            </a:r>
          </a:p>
        </p:txBody>
      </p:sp>
    </p:spTree>
    <p:extLst>
      <p:ext uri="{BB962C8B-B14F-4D97-AF65-F5344CB8AC3E}">
        <p14:creationId xmlns:p14="http://schemas.microsoft.com/office/powerpoint/2010/main" val="4181370429"/>
      </p:ext>
    </p:extLst>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6198-A2EC-4C85-BE02-5DFA14590355}"/>
              </a:ext>
            </a:extLst>
          </p:cNvPr>
          <p:cNvSpPr>
            <a:spLocks noGrp="1"/>
          </p:cNvSpPr>
          <p:nvPr>
            <p:ph type="title"/>
          </p:nvPr>
        </p:nvSpPr>
        <p:spPr/>
        <p:txBody>
          <a:bodyPr/>
          <a:lstStyle/>
          <a:p>
            <a:r>
              <a:rPr lang="en-US" b="0" i="0" u="none" strike="noStrike" baseline="0" dirty="0">
                <a:solidFill>
                  <a:prstClr val="black"/>
                </a:solidFill>
              </a:rPr>
              <a:t>What is the impact of using too much effective radiated power on a satellite uplink?</a:t>
            </a:r>
          </a:p>
        </p:txBody>
      </p:sp>
      <p:sp>
        <p:nvSpPr>
          <p:cNvPr id="3" name="Text Placeholder 2">
            <a:extLst>
              <a:ext uri="{FF2B5EF4-FFF2-40B4-BE49-F238E27FC236}">
                <a16:creationId xmlns:a16="http://schemas.microsoft.com/office/drawing/2014/main" id="{6BB157AD-44D3-44B4-9A96-6FBAA2D8154A}"/>
              </a:ext>
            </a:extLst>
          </p:cNvPr>
          <p:cNvSpPr>
            <a:spLocks noGrp="1"/>
          </p:cNvSpPr>
          <p:nvPr>
            <p:ph type="body" idx="1"/>
          </p:nvPr>
        </p:nvSpPr>
        <p:spPr/>
        <p:txBody>
          <a:bodyPr/>
          <a:lstStyle/>
          <a:p>
            <a:r>
              <a:rPr lang="en-US" b="0" i="0" u="none" strike="noStrike" baseline="0" dirty="0">
                <a:solidFill>
                  <a:prstClr val="black"/>
                </a:solidFill>
              </a:rPr>
              <a:t>A. Possibility of commanding the satellite to an improper mode</a:t>
            </a:r>
          </a:p>
          <a:p>
            <a:r>
              <a:rPr lang="en-US" b="0" i="0" u="none" strike="noStrike" baseline="0" dirty="0">
                <a:solidFill>
                  <a:prstClr val="black"/>
                </a:solidFill>
              </a:rPr>
              <a:t>B. Blocking access by other users</a:t>
            </a:r>
          </a:p>
          <a:p>
            <a:r>
              <a:rPr lang="en-US" b="0" i="0" u="none" strike="noStrike" baseline="0" dirty="0">
                <a:solidFill>
                  <a:prstClr val="black"/>
                </a:solidFill>
              </a:rPr>
              <a:t>C. Overloading the satellite batteries</a:t>
            </a:r>
          </a:p>
          <a:p>
            <a:r>
              <a:rPr lang="en-US" b="0" i="0" u="none" strike="noStrike" baseline="0" dirty="0">
                <a:solidFill>
                  <a:prstClr val="black"/>
                </a:solidFill>
              </a:rPr>
              <a:t>D. Possibility of rebooting the satellite control computer</a:t>
            </a:r>
          </a:p>
          <a:p>
            <a:pPr algn="r"/>
            <a:r>
              <a:rPr lang="en-US" sz="1600" b="0" i="0" u="none" strike="noStrike" baseline="0" dirty="0">
                <a:solidFill>
                  <a:prstClr val="black"/>
                </a:solidFill>
              </a:rPr>
              <a:t> T8B02 HRLM (6 - 24)</a:t>
            </a:r>
          </a:p>
        </p:txBody>
      </p:sp>
    </p:spTree>
    <p:extLst>
      <p:ext uri="{BB962C8B-B14F-4D97-AF65-F5344CB8AC3E}">
        <p14:creationId xmlns:p14="http://schemas.microsoft.com/office/powerpoint/2010/main" val="537145507"/>
      </p:ext>
    </p:extLst>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D89C-4B16-4FDD-8790-8C61F1799144}"/>
              </a:ext>
            </a:extLst>
          </p:cNvPr>
          <p:cNvSpPr>
            <a:spLocks noGrp="1"/>
          </p:cNvSpPr>
          <p:nvPr>
            <p:ph type="title"/>
          </p:nvPr>
        </p:nvSpPr>
        <p:spPr/>
        <p:txBody>
          <a:bodyPr/>
          <a:lstStyle/>
          <a:p>
            <a:r>
              <a:rPr lang="en-US" b="0" i="0" u="none" strike="noStrike" baseline="0" dirty="0">
                <a:solidFill>
                  <a:prstClr val="black"/>
                </a:solidFill>
              </a:rPr>
              <a:t>What is the impact of using too much effective radiated power on a satellite uplink?</a:t>
            </a:r>
          </a:p>
        </p:txBody>
      </p:sp>
      <p:sp>
        <p:nvSpPr>
          <p:cNvPr id="3" name="Text Placeholder 2">
            <a:extLst>
              <a:ext uri="{FF2B5EF4-FFF2-40B4-BE49-F238E27FC236}">
                <a16:creationId xmlns:a16="http://schemas.microsoft.com/office/drawing/2014/main" id="{765EA1F3-6216-4B62-8ADF-6ADDAF7DA07B}"/>
              </a:ext>
            </a:extLst>
          </p:cNvPr>
          <p:cNvSpPr>
            <a:spLocks noGrp="1"/>
          </p:cNvSpPr>
          <p:nvPr>
            <p:ph type="body" idx="1"/>
          </p:nvPr>
        </p:nvSpPr>
        <p:spPr/>
        <p:txBody>
          <a:bodyPr/>
          <a:lstStyle/>
          <a:p>
            <a:r>
              <a:rPr lang="en-US" b="0" i="0" u="none" strike="noStrike" baseline="0" dirty="0">
                <a:solidFill>
                  <a:prstClr val="black"/>
                </a:solidFill>
              </a:rPr>
              <a:t>A. Possibility of commanding the satellite to an improper mode</a:t>
            </a:r>
          </a:p>
          <a:p>
            <a:r>
              <a:rPr lang="en-US" b="1" i="0" u="none" strike="noStrike" baseline="0" dirty="0">
                <a:solidFill>
                  <a:prstClr val="black"/>
                </a:solidFill>
              </a:rPr>
              <a:t>B. Blocking access by other users</a:t>
            </a:r>
          </a:p>
          <a:p>
            <a:r>
              <a:rPr lang="en-US" b="0" i="0" u="none" strike="noStrike" baseline="0" dirty="0">
                <a:solidFill>
                  <a:prstClr val="black"/>
                </a:solidFill>
              </a:rPr>
              <a:t>C. Overloading the satellite batteries</a:t>
            </a:r>
          </a:p>
          <a:p>
            <a:r>
              <a:rPr lang="en-US" b="0" i="0" u="none" strike="noStrike" baseline="0" dirty="0">
                <a:solidFill>
                  <a:prstClr val="black"/>
                </a:solidFill>
              </a:rPr>
              <a:t>D. Possibility of rebooting the satellite control computer</a:t>
            </a:r>
          </a:p>
          <a:p>
            <a:pPr algn="r"/>
            <a:r>
              <a:rPr lang="de-DE" sz="1600" b="0" i="0" u="none" strike="noStrike" baseline="0" dirty="0" smtClean="0">
                <a:solidFill>
                  <a:prstClr val="black"/>
                </a:solidFill>
              </a:rPr>
              <a:t>T8B02 </a:t>
            </a:r>
            <a:r>
              <a:rPr lang="de-DE" sz="1600" b="0" i="0" u="none" strike="noStrike" baseline="0" dirty="0">
                <a:solidFill>
                  <a:prstClr val="black"/>
                </a:solidFill>
              </a:rPr>
              <a:t>HRLM (6 - 24)</a:t>
            </a:r>
          </a:p>
        </p:txBody>
      </p:sp>
    </p:spTree>
    <p:extLst>
      <p:ext uri="{BB962C8B-B14F-4D97-AF65-F5344CB8AC3E}">
        <p14:creationId xmlns:p14="http://schemas.microsoft.com/office/powerpoint/2010/main" val="2132793161"/>
      </p:ext>
    </p:extLst>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87BE-51C2-4B04-9615-C3116159E4F5}"/>
              </a:ext>
            </a:extLst>
          </p:cNvPr>
          <p:cNvSpPr>
            <a:spLocks noGrp="1"/>
          </p:cNvSpPr>
          <p:nvPr>
            <p:ph type="title"/>
          </p:nvPr>
        </p:nvSpPr>
        <p:spPr/>
        <p:txBody>
          <a:bodyPr/>
          <a:lstStyle/>
          <a:p>
            <a:r>
              <a:rPr lang="en-US" b="0" i="0" u="none" strike="noStrike" baseline="0" dirty="0">
                <a:solidFill>
                  <a:prstClr val="black"/>
                </a:solidFill>
              </a:rPr>
              <a:t>What mode of transmission is used by amateur radio satellites?</a:t>
            </a:r>
          </a:p>
        </p:txBody>
      </p:sp>
      <p:sp>
        <p:nvSpPr>
          <p:cNvPr id="3" name="Text Placeholder 2">
            <a:extLst>
              <a:ext uri="{FF2B5EF4-FFF2-40B4-BE49-F238E27FC236}">
                <a16:creationId xmlns:a16="http://schemas.microsoft.com/office/drawing/2014/main" id="{43AC360A-2496-4BB6-B5D9-BCFBCE1A6DA2}"/>
              </a:ext>
            </a:extLst>
          </p:cNvPr>
          <p:cNvSpPr>
            <a:spLocks noGrp="1"/>
          </p:cNvSpPr>
          <p:nvPr>
            <p:ph type="body" idx="1"/>
          </p:nvPr>
        </p:nvSpPr>
        <p:spPr/>
        <p:txBody>
          <a:bodyPr/>
          <a:lstStyle/>
          <a:p>
            <a:r>
              <a:rPr lang="en-US" b="0" i="0" u="none" strike="noStrike" baseline="0" dirty="0">
                <a:solidFill>
                  <a:prstClr val="black"/>
                </a:solidFill>
              </a:rPr>
              <a:t>A. SSB</a:t>
            </a:r>
          </a:p>
          <a:p>
            <a:r>
              <a:rPr lang="en-US" b="0" i="0" u="none" strike="noStrike" baseline="0" dirty="0">
                <a:solidFill>
                  <a:prstClr val="black"/>
                </a:solidFill>
              </a:rPr>
              <a:t>B. FM</a:t>
            </a:r>
          </a:p>
          <a:p>
            <a:r>
              <a:rPr lang="en-US" b="0" i="0" u="none" strike="noStrike" baseline="0" dirty="0">
                <a:solidFill>
                  <a:prstClr val="black"/>
                </a:solidFill>
              </a:rPr>
              <a:t>C. CW/data</a:t>
            </a:r>
          </a:p>
          <a:p>
            <a:r>
              <a:rPr lang="en-US" b="0" i="0" u="none" strike="noStrike" baseline="0" dirty="0">
                <a:solidFill>
                  <a:prstClr val="black"/>
                </a:solidFill>
              </a:rPr>
              <a:t>D. All of these choices are correct</a:t>
            </a:r>
          </a:p>
          <a:p>
            <a:pPr algn="r"/>
            <a:r>
              <a:rPr lang="en-US" b="0" i="0" u="none" strike="noStrike" baseline="0" dirty="0">
                <a:solidFill>
                  <a:prstClr val="black"/>
                </a:solidFill>
              </a:rPr>
              <a:t> </a:t>
            </a:r>
            <a:r>
              <a:rPr lang="en-US" sz="1600" b="0" i="0" u="none" strike="noStrike" baseline="0" dirty="0">
                <a:solidFill>
                  <a:prstClr val="black"/>
                </a:solidFill>
              </a:rPr>
              <a:t>T8B04 HRLM (6 - 24)</a:t>
            </a:r>
          </a:p>
        </p:txBody>
      </p:sp>
    </p:spTree>
    <p:extLst>
      <p:ext uri="{BB962C8B-B14F-4D97-AF65-F5344CB8AC3E}">
        <p14:creationId xmlns:p14="http://schemas.microsoft.com/office/powerpoint/2010/main" val="213867192"/>
      </p:ext>
    </p:extLst>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E6EE-8F22-4DCC-99A1-CC502D8C22E1}"/>
              </a:ext>
            </a:extLst>
          </p:cNvPr>
          <p:cNvSpPr>
            <a:spLocks noGrp="1"/>
          </p:cNvSpPr>
          <p:nvPr>
            <p:ph type="title"/>
          </p:nvPr>
        </p:nvSpPr>
        <p:spPr/>
        <p:txBody>
          <a:bodyPr/>
          <a:lstStyle/>
          <a:p>
            <a:r>
              <a:rPr lang="en-US" b="0" i="0" u="none" strike="noStrike" baseline="0" dirty="0">
                <a:solidFill>
                  <a:prstClr val="black"/>
                </a:solidFill>
              </a:rPr>
              <a:t>What mode of transmission is used by amateur radio satellites?</a:t>
            </a:r>
          </a:p>
        </p:txBody>
      </p:sp>
      <p:sp>
        <p:nvSpPr>
          <p:cNvPr id="3" name="Text Placeholder 2">
            <a:extLst>
              <a:ext uri="{FF2B5EF4-FFF2-40B4-BE49-F238E27FC236}">
                <a16:creationId xmlns:a16="http://schemas.microsoft.com/office/drawing/2014/main" id="{B72967A5-BA14-48CA-9A27-335F8C151077}"/>
              </a:ext>
            </a:extLst>
          </p:cNvPr>
          <p:cNvSpPr>
            <a:spLocks noGrp="1"/>
          </p:cNvSpPr>
          <p:nvPr>
            <p:ph type="body" idx="1"/>
          </p:nvPr>
        </p:nvSpPr>
        <p:spPr/>
        <p:txBody>
          <a:bodyPr/>
          <a:lstStyle/>
          <a:p>
            <a:r>
              <a:rPr lang="en-US" b="0" i="0" u="none" strike="noStrike" baseline="0" dirty="0">
                <a:solidFill>
                  <a:prstClr val="black"/>
                </a:solidFill>
              </a:rPr>
              <a:t>A. SSB</a:t>
            </a:r>
          </a:p>
          <a:p>
            <a:r>
              <a:rPr lang="en-US" b="0" i="0" u="none" strike="noStrike" baseline="0" dirty="0">
                <a:solidFill>
                  <a:prstClr val="black"/>
                </a:solidFill>
              </a:rPr>
              <a:t>B. FM</a:t>
            </a:r>
          </a:p>
          <a:p>
            <a:r>
              <a:rPr lang="en-US" b="0" i="0" u="none" strike="noStrike" baseline="0" dirty="0">
                <a:solidFill>
                  <a:prstClr val="black"/>
                </a:solidFill>
              </a:rPr>
              <a:t>C. CW/data</a:t>
            </a:r>
          </a:p>
          <a:p>
            <a:r>
              <a:rPr lang="en-US" b="1" i="0" u="none" strike="noStrike" baseline="0" dirty="0">
                <a:solidFill>
                  <a:prstClr val="black"/>
                </a:solidFill>
              </a:rPr>
              <a:t>D. All of these choices are correct</a:t>
            </a:r>
          </a:p>
          <a:p>
            <a:pPr algn="r"/>
            <a:r>
              <a:rPr lang="de-DE" sz="1600" b="0" i="0" u="none" strike="noStrike" baseline="0" dirty="0" smtClean="0">
                <a:solidFill>
                  <a:prstClr val="black"/>
                </a:solidFill>
              </a:rPr>
              <a:t>T8B04 </a:t>
            </a:r>
            <a:r>
              <a:rPr lang="de-DE" sz="1600" b="0" i="0" u="none" strike="noStrike" baseline="0" dirty="0">
                <a:solidFill>
                  <a:prstClr val="black"/>
                </a:solidFill>
              </a:rPr>
              <a:t>HRLM (6 - 24)</a:t>
            </a:r>
          </a:p>
        </p:txBody>
      </p:sp>
    </p:spTree>
    <p:extLst>
      <p:ext uri="{BB962C8B-B14F-4D97-AF65-F5344CB8AC3E}">
        <p14:creationId xmlns:p14="http://schemas.microsoft.com/office/powerpoint/2010/main" val="96190965"/>
      </p:ext>
    </p:extLst>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DA08-32D6-40B5-A54F-1C6D46D308B6}"/>
              </a:ext>
            </a:extLst>
          </p:cNvPr>
          <p:cNvSpPr>
            <a:spLocks noGrp="1"/>
          </p:cNvSpPr>
          <p:nvPr>
            <p:ph type="title"/>
          </p:nvPr>
        </p:nvSpPr>
        <p:spPr/>
        <p:txBody>
          <a:bodyPr/>
          <a:lstStyle/>
          <a:p>
            <a:r>
              <a:rPr lang="en-US" b="0" i="0" u="none" strike="noStrike" baseline="0" dirty="0">
                <a:solidFill>
                  <a:prstClr val="black"/>
                </a:solidFill>
              </a:rPr>
              <a:t>What is meant by the statement that a satellite is operating in mode U/V?</a:t>
            </a:r>
          </a:p>
        </p:txBody>
      </p:sp>
      <p:sp>
        <p:nvSpPr>
          <p:cNvPr id="3" name="Text Placeholder 2">
            <a:extLst>
              <a:ext uri="{FF2B5EF4-FFF2-40B4-BE49-F238E27FC236}">
                <a16:creationId xmlns:a16="http://schemas.microsoft.com/office/drawing/2014/main" id="{2109C82E-3CCA-4D3A-A375-915955535F8E}"/>
              </a:ext>
            </a:extLst>
          </p:cNvPr>
          <p:cNvSpPr>
            <a:spLocks noGrp="1"/>
          </p:cNvSpPr>
          <p:nvPr>
            <p:ph type="body" idx="1"/>
          </p:nvPr>
        </p:nvSpPr>
        <p:spPr/>
        <p:txBody>
          <a:bodyPr/>
          <a:lstStyle/>
          <a:p>
            <a:r>
              <a:rPr lang="en-US" b="0" i="0" u="none" strike="noStrike" baseline="0" dirty="0">
                <a:solidFill>
                  <a:prstClr val="black"/>
                </a:solidFill>
              </a:rPr>
              <a:t>A. The satellite uplink is in the 15 meter band and the downlink is in the 10 meter band</a:t>
            </a:r>
          </a:p>
          <a:p>
            <a:r>
              <a:rPr lang="en-US" b="0" i="0" u="none" strike="noStrike" baseline="0" dirty="0">
                <a:solidFill>
                  <a:prstClr val="black"/>
                </a:solidFill>
              </a:rPr>
              <a:t>B. The satellite uplink is in the 70 centimeter band and the downlink is in the 2 meter band</a:t>
            </a:r>
          </a:p>
          <a:p>
            <a:r>
              <a:rPr lang="en-US" b="0" i="0" u="none" strike="noStrike" baseline="0" dirty="0">
                <a:solidFill>
                  <a:prstClr val="black"/>
                </a:solidFill>
              </a:rPr>
              <a:t>C. The satellite operates using ultraviolet frequencies</a:t>
            </a:r>
          </a:p>
          <a:p>
            <a:r>
              <a:rPr lang="en-US" b="0" i="0" u="none" strike="noStrike" baseline="0" dirty="0">
                <a:solidFill>
                  <a:prstClr val="black"/>
                </a:solidFill>
              </a:rPr>
              <a:t>D. The satellite frequencies are usually variable</a:t>
            </a:r>
          </a:p>
          <a:p>
            <a:pPr algn="r"/>
            <a:r>
              <a:rPr lang="en-US" sz="1600" b="0" i="0" u="none" strike="noStrike" baseline="0" dirty="0">
                <a:solidFill>
                  <a:prstClr val="black"/>
                </a:solidFill>
              </a:rPr>
              <a:t> T8B08 HRLM (6 - 24)</a:t>
            </a:r>
          </a:p>
        </p:txBody>
      </p:sp>
    </p:spTree>
    <p:extLst>
      <p:ext uri="{BB962C8B-B14F-4D97-AF65-F5344CB8AC3E}">
        <p14:creationId xmlns:p14="http://schemas.microsoft.com/office/powerpoint/2010/main" val="99492122"/>
      </p:ext>
    </p:extLst>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C969-D135-4410-A6CB-EC6C0A4C6360}"/>
              </a:ext>
            </a:extLst>
          </p:cNvPr>
          <p:cNvSpPr>
            <a:spLocks noGrp="1"/>
          </p:cNvSpPr>
          <p:nvPr>
            <p:ph type="title"/>
          </p:nvPr>
        </p:nvSpPr>
        <p:spPr/>
        <p:txBody>
          <a:bodyPr/>
          <a:lstStyle/>
          <a:p>
            <a:r>
              <a:rPr lang="en-US" b="0" i="0" u="none" strike="noStrike" baseline="0" dirty="0">
                <a:solidFill>
                  <a:prstClr val="black"/>
                </a:solidFill>
              </a:rPr>
              <a:t>What is meant by the statement that a satellite is operating in mode U/V?</a:t>
            </a:r>
          </a:p>
        </p:txBody>
      </p:sp>
      <p:sp>
        <p:nvSpPr>
          <p:cNvPr id="3" name="Text Placeholder 2">
            <a:extLst>
              <a:ext uri="{FF2B5EF4-FFF2-40B4-BE49-F238E27FC236}">
                <a16:creationId xmlns:a16="http://schemas.microsoft.com/office/drawing/2014/main" id="{FF4A5053-1D06-4D97-B573-CB77FE7ED6FC}"/>
              </a:ext>
            </a:extLst>
          </p:cNvPr>
          <p:cNvSpPr>
            <a:spLocks noGrp="1"/>
          </p:cNvSpPr>
          <p:nvPr>
            <p:ph type="body" idx="1"/>
          </p:nvPr>
        </p:nvSpPr>
        <p:spPr/>
        <p:txBody>
          <a:bodyPr/>
          <a:lstStyle/>
          <a:p>
            <a:r>
              <a:rPr lang="en-US" b="0" i="0" u="none" strike="noStrike" baseline="0" dirty="0">
                <a:solidFill>
                  <a:prstClr val="black"/>
                </a:solidFill>
              </a:rPr>
              <a:t>A. The satellite uplink is in the 15 meter band and the downlink is in the 10 meter band</a:t>
            </a:r>
          </a:p>
          <a:p>
            <a:r>
              <a:rPr lang="en-US" b="1" i="0" u="none" strike="noStrike" baseline="0" dirty="0">
                <a:solidFill>
                  <a:prstClr val="black"/>
                </a:solidFill>
              </a:rPr>
              <a:t>B. The satellite uplink is in the 70 centimeter band and the downlink is in the 2 meter band</a:t>
            </a:r>
          </a:p>
          <a:p>
            <a:r>
              <a:rPr lang="en-US" b="0" i="0" u="none" strike="noStrike" baseline="0" dirty="0">
                <a:solidFill>
                  <a:prstClr val="black"/>
                </a:solidFill>
              </a:rPr>
              <a:t>C. The satellite operates using ultraviolet frequencies</a:t>
            </a:r>
          </a:p>
          <a:p>
            <a:r>
              <a:rPr lang="en-US" b="0" i="0" u="none" strike="noStrike" baseline="0" dirty="0">
                <a:solidFill>
                  <a:prstClr val="black"/>
                </a:solidFill>
              </a:rPr>
              <a:t>D. The satellite frequencies are usually variable</a:t>
            </a:r>
          </a:p>
          <a:p>
            <a:pPr algn="r"/>
            <a:r>
              <a:rPr lang="de-DE" sz="1600" b="0" i="0" u="none" strike="noStrike" baseline="0" dirty="0" smtClean="0">
                <a:solidFill>
                  <a:prstClr val="black"/>
                </a:solidFill>
              </a:rPr>
              <a:t>T8B08 </a:t>
            </a:r>
            <a:r>
              <a:rPr lang="de-DE" sz="1600" b="0" i="0" u="none" strike="noStrike" baseline="0" dirty="0">
                <a:solidFill>
                  <a:prstClr val="black"/>
                </a:solidFill>
              </a:rPr>
              <a:t>HRLM (6 - 24)</a:t>
            </a:r>
          </a:p>
        </p:txBody>
      </p:sp>
    </p:spTree>
    <p:extLst>
      <p:ext uri="{BB962C8B-B14F-4D97-AF65-F5344CB8AC3E}">
        <p14:creationId xmlns:p14="http://schemas.microsoft.com/office/powerpoint/2010/main" val="937948082"/>
      </p:ext>
    </p:extLst>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8B5B-8D76-4EFA-81FF-5829710259EA}"/>
              </a:ext>
            </a:extLst>
          </p:cNvPr>
          <p:cNvSpPr>
            <a:spLocks noGrp="1"/>
          </p:cNvSpPr>
          <p:nvPr>
            <p:ph type="title"/>
          </p:nvPr>
        </p:nvSpPr>
        <p:spPr/>
        <p:txBody>
          <a:bodyPr/>
          <a:lstStyle/>
          <a:p>
            <a:r>
              <a:rPr lang="en-US" b="0" i="0" u="none" strike="noStrike" baseline="0" dirty="0">
                <a:solidFill>
                  <a:prstClr val="black"/>
                </a:solidFill>
              </a:rPr>
              <a:t>Who may receive telemetry from a space station?</a:t>
            </a:r>
          </a:p>
        </p:txBody>
      </p:sp>
      <p:sp>
        <p:nvSpPr>
          <p:cNvPr id="3" name="Text Placeholder 2">
            <a:extLst>
              <a:ext uri="{FF2B5EF4-FFF2-40B4-BE49-F238E27FC236}">
                <a16:creationId xmlns:a16="http://schemas.microsoft.com/office/drawing/2014/main" id="{2E553418-3897-4451-8871-7C607D05A205}"/>
              </a:ext>
            </a:extLst>
          </p:cNvPr>
          <p:cNvSpPr>
            <a:spLocks noGrp="1"/>
          </p:cNvSpPr>
          <p:nvPr>
            <p:ph type="body" idx="1"/>
          </p:nvPr>
        </p:nvSpPr>
        <p:spPr/>
        <p:txBody>
          <a:bodyPr/>
          <a:lstStyle/>
          <a:p>
            <a:r>
              <a:rPr lang="en-US" b="0" i="0" u="none" strike="noStrike" baseline="0" dirty="0">
                <a:solidFill>
                  <a:prstClr val="black"/>
                </a:solidFill>
              </a:rPr>
              <a:t>A. Anyone who can receive the telemetry signal</a:t>
            </a:r>
          </a:p>
          <a:p>
            <a:r>
              <a:rPr lang="en-US" b="0" i="0" u="none" strike="noStrike" baseline="0" dirty="0">
                <a:solidFill>
                  <a:prstClr val="black"/>
                </a:solidFill>
              </a:rPr>
              <a:t>B. A licensed radio amateur with a transmitter equipped for interrogating the satellite</a:t>
            </a:r>
          </a:p>
          <a:p>
            <a:r>
              <a:rPr lang="en-US" b="0" i="0" u="none" strike="noStrike" baseline="0" dirty="0">
                <a:solidFill>
                  <a:prstClr val="black"/>
                </a:solidFill>
              </a:rPr>
              <a:t>C. A licensed radio amateur who has been certified by the protocol developer</a:t>
            </a:r>
          </a:p>
          <a:p>
            <a:r>
              <a:rPr lang="en-US" b="0" i="0" u="none" strike="noStrike" baseline="0" dirty="0">
                <a:solidFill>
                  <a:prstClr val="black"/>
                </a:solidFill>
              </a:rPr>
              <a:t>D. A licensed radio amateur who has registered for an access code from AMSAT</a:t>
            </a:r>
          </a:p>
          <a:p>
            <a:pPr algn="r"/>
            <a:r>
              <a:rPr lang="en-US" sz="1600" b="0" i="0" u="none" strike="noStrike" baseline="0" dirty="0">
                <a:solidFill>
                  <a:prstClr val="black"/>
                </a:solidFill>
              </a:rPr>
              <a:t> T8B11 HRLM (6 - 24)</a:t>
            </a:r>
          </a:p>
        </p:txBody>
      </p:sp>
    </p:spTree>
    <p:extLst>
      <p:ext uri="{BB962C8B-B14F-4D97-AF65-F5344CB8AC3E}">
        <p14:creationId xmlns:p14="http://schemas.microsoft.com/office/powerpoint/2010/main" val="2217670544"/>
      </p:ext>
    </p:extLst>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CBD-D1DE-4BA9-A508-9B26B64F86AD}"/>
              </a:ext>
            </a:extLst>
          </p:cNvPr>
          <p:cNvSpPr>
            <a:spLocks noGrp="1"/>
          </p:cNvSpPr>
          <p:nvPr>
            <p:ph type="title"/>
          </p:nvPr>
        </p:nvSpPr>
        <p:spPr/>
        <p:txBody>
          <a:bodyPr/>
          <a:lstStyle/>
          <a:p>
            <a:r>
              <a:rPr lang="en-US" b="0" i="0" u="none" strike="noStrike" baseline="0" dirty="0">
                <a:solidFill>
                  <a:prstClr val="black"/>
                </a:solidFill>
              </a:rPr>
              <a:t>Who may receive telemetry from a space station?</a:t>
            </a:r>
          </a:p>
        </p:txBody>
      </p:sp>
      <p:sp>
        <p:nvSpPr>
          <p:cNvPr id="3" name="Text Placeholder 2">
            <a:extLst>
              <a:ext uri="{FF2B5EF4-FFF2-40B4-BE49-F238E27FC236}">
                <a16:creationId xmlns:a16="http://schemas.microsoft.com/office/drawing/2014/main" id="{BB573DCE-314B-4E02-8772-2D40CED59923}"/>
              </a:ext>
            </a:extLst>
          </p:cNvPr>
          <p:cNvSpPr>
            <a:spLocks noGrp="1"/>
          </p:cNvSpPr>
          <p:nvPr>
            <p:ph type="body" idx="1"/>
          </p:nvPr>
        </p:nvSpPr>
        <p:spPr/>
        <p:txBody>
          <a:bodyPr/>
          <a:lstStyle/>
          <a:p>
            <a:r>
              <a:rPr lang="en-US" b="1" i="0" u="none" strike="noStrike" baseline="0" dirty="0">
                <a:solidFill>
                  <a:prstClr val="black"/>
                </a:solidFill>
              </a:rPr>
              <a:t>A. Anyone who can receive the telemetry signal</a:t>
            </a:r>
          </a:p>
          <a:p>
            <a:r>
              <a:rPr lang="en-US" b="0" i="0" u="none" strike="noStrike" baseline="0" dirty="0">
                <a:solidFill>
                  <a:prstClr val="black"/>
                </a:solidFill>
              </a:rPr>
              <a:t>B. A licensed radio amateur with a transmitter equipped for interrogating the satellite</a:t>
            </a:r>
          </a:p>
          <a:p>
            <a:r>
              <a:rPr lang="en-US" b="0" i="0" u="none" strike="noStrike" baseline="0" dirty="0">
                <a:solidFill>
                  <a:prstClr val="black"/>
                </a:solidFill>
              </a:rPr>
              <a:t>C. A licensed radio amateur who has been certified by the protocol developer</a:t>
            </a:r>
          </a:p>
          <a:p>
            <a:r>
              <a:rPr lang="en-US" b="0" i="0" u="none" strike="noStrike" baseline="0" dirty="0">
                <a:solidFill>
                  <a:prstClr val="black"/>
                </a:solidFill>
              </a:rPr>
              <a:t>D. A licensed radio amateur who has registered for an access code from AMSAT</a:t>
            </a:r>
          </a:p>
          <a:p>
            <a:pPr algn="r"/>
            <a:r>
              <a:rPr lang="fr-FR" sz="1600" b="0" i="0" u="none" strike="noStrike" baseline="0" dirty="0" smtClean="0">
                <a:solidFill>
                  <a:prstClr val="black"/>
                </a:solidFill>
              </a:rPr>
              <a:t>T8B11 </a:t>
            </a:r>
            <a:r>
              <a:rPr lang="fr-FR" sz="1600" b="0" i="0" u="none" strike="noStrike" baseline="0" dirty="0">
                <a:solidFill>
                  <a:prstClr val="black"/>
                </a:solidFill>
              </a:rPr>
              <a:t>HRLM (6 - 24)</a:t>
            </a:r>
          </a:p>
        </p:txBody>
      </p:sp>
    </p:spTree>
    <p:extLst>
      <p:ext uri="{BB962C8B-B14F-4D97-AF65-F5344CB8AC3E}">
        <p14:creationId xmlns:p14="http://schemas.microsoft.com/office/powerpoint/2010/main" val="18319035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Antenna System</a:t>
            </a:r>
          </a:p>
        </p:txBody>
      </p:sp>
      <p:sp>
        <p:nvSpPr>
          <p:cNvPr id="8194" name="Rectangle 8"/>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b="1" dirty="0">
                <a:latin typeface="Arial" panose="020B0604020202020204" pitchFamily="34" charset="0"/>
              </a:rPr>
              <a:t>Antenna</a:t>
            </a:r>
            <a:r>
              <a:rPr lang="en-US" sz="3200" dirty="0">
                <a:latin typeface="Arial" panose="020B0604020202020204" pitchFamily="34" charset="0"/>
              </a:rPr>
              <a:t>: </a:t>
            </a:r>
            <a:r>
              <a:rPr lang="en-US" sz="3200" dirty="0" smtClean="0">
                <a:latin typeface="Arial" panose="020B0604020202020204" pitchFamily="34" charset="0"/>
              </a:rPr>
              <a:t>Transforms current into radio waves (transmit) and vice versa (receive).</a:t>
            </a:r>
            <a:endParaRPr lang="en-US" sz="3200" dirty="0">
              <a:latin typeface="Arial" panose="020B0604020202020204" pitchFamily="34" charset="0"/>
            </a:endParaRPr>
          </a:p>
          <a:p>
            <a:pPr marL="342900" indent="-342900">
              <a:spcBef>
                <a:spcPct val="20000"/>
              </a:spcBef>
              <a:buFontTx/>
              <a:buChar char="•"/>
            </a:pPr>
            <a:r>
              <a:rPr lang="en-US" sz="3200" b="1" dirty="0" smtClean="0">
                <a:latin typeface="Arial" panose="020B0604020202020204" pitchFamily="34" charset="0"/>
              </a:rPr>
              <a:t>Feed </a:t>
            </a:r>
            <a:r>
              <a:rPr lang="en-US" sz="3200" b="1" dirty="0">
                <a:latin typeface="Arial" panose="020B0604020202020204" pitchFamily="34" charset="0"/>
              </a:rPr>
              <a:t>line</a:t>
            </a:r>
            <a:r>
              <a:rPr lang="en-US" sz="3200" dirty="0">
                <a:latin typeface="Arial" panose="020B0604020202020204" pitchFamily="34" charset="0"/>
              </a:rPr>
              <a:t>: Connects your station to the antenna.</a:t>
            </a:r>
          </a:p>
          <a:p>
            <a:pPr marL="342900" indent="-342900">
              <a:spcBef>
                <a:spcPct val="20000"/>
              </a:spcBef>
              <a:buFontTx/>
              <a:buChar char="•"/>
            </a:pPr>
            <a:r>
              <a:rPr lang="en-US" sz="3200" b="1" dirty="0">
                <a:latin typeface="Arial" panose="020B0604020202020204" pitchFamily="34" charset="0"/>
              </a:rPr>
              <a:t>Test and matching equipment</a:t>
            </a:r>
            <a:r>
              <a:rPr lang="en-US" sz="3200" dirty="0">
                <a:latin typeface="Arial" panose="020B0604020202020204" pitchFamily="34" charset="0"/>
              </a:rPr>
              <a:t>: Allows you to monitor </a:t>
            </a:r>
            <a:r>
              <a:rPr lang="en-US" sz="3200" dirty="0" smtClean="0">
                <a:latin typeface="Arial" panose="020B0604020202020204" pitchFamily="34" charset="0"/>
              </a:rPr>
              <a:t>and optimize antenna system performance.</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310397914"/>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91EE-816E-4747-928F-590A40EA4748}"/>
              </a:ext>
            </a:extLst>
          </p:cNvPr>
          <p:cNvSpPr>
            <a:spLocks noGrp="1"/>
          </p:cNvSpPr>
          <p:nvPr>
            <p:ph type="title"/>
          </p:nvPr>
        </p:nvSpPr>
        <p:spPr/>
        <p:txBody>
          <a:bodyPr/>
          <a:lstStyle/>
          <a:p>
            <a:r>
              <a:rPr lang="en-US" b="0" i="0" u="none" strike="noStrike" baseline="0" dirty="0">
                <a:solidFill>
                  <a:prstClr val="black"/>
                </a:solidFill>
              </a:rPr>
              <a:t>Which of the following is a good way to judge whether your uplink power is neither too low nor too high?</a:t>
            </a:r>
          </a:p>
        </p:txBody>
      </p:sp>
      <p:sp>
        <p:nvSpPr>
          <p:cNvPr id="3" name="Text Placeholder 2">
            <a:extLst>
              <a:ext uri="{FF2B5EF4-FFF2-40B4-BE49-F238E27FC236}">
                <a16:creationId xmlns:a16="http://schemas.microsoft.com/office/drawing/2014/main" id="{F0CFFD5D-DDF2-4911-8390-D69A8DFD349C}"/>
              </a:ext>
            </a:extLst>
          </p:cNvPr>
          <p:cNvSpPr>
            <a:spLocks noGrp="1"/>
          </p:cNvSpPr>
          <p:nvPr>
            <p:ph type="body" idx="1"/>
          </p:nvPr>
        </p:nvSpPr>
        <p:spPr/>
        <p:txBody>
          <a:bodyPr/>
          <a:lstStyle/>
          <a:p>
            <a:r>
              <a:rPr lang="en-US" b="0" i="0" u="none" strike="noStrike" baseline="0" dirty="0">
                <a:solidFill>
                  <a:prstClr val="black"/>
                </a:solidFill>
              </a:rPr>
              <a:t>A. Check your signal strength report in the telemetry data</a:t>
            </a:r>
          </a:p>
          <a:p>
            <a:r>
              <a:rPr lang="en-US" b="0" i="0" u="none" strike="noStrike" baseline="0" dirty="0">
                <a:solidFill>
                  <a:prstClr val="black"/>
                </a:solidFill>
              </a:rPr>
              <a:t>B. Listen for distortion on your downlink signal</a:t>
            </a:r>
          </a:p>
          <a:p>
            <a:r>
              <a:rPr lang="en-US" b="0" i="0" u="none" strike="noStrike" baseline="0" dirty="0">
                <a:solidFill>
                  <a:prstClr val="black"/>
                </a:solidFill>
              </a:rPr>
              <a:t>C. Your signal strength on the downlink should be about the same as the beacon</a:t>
            </a:r>
          </a:p>
          <a:p>
            <a:r>
              <a:rPr lang="en-US" b="0" i="0" u="none" strike="noStrike" baseline="0" dirty="0">
                <a:solidFill>
                  <a:prstClr val="black"/>
                </a:solidFill>
              </a:rPr>
              <a:t>D. All of these choices are correct</a:t>
            </a:r>
          </a:p>
          <a:p>
            <a:pPr algn="r"/>
            <a:r>
              <a:rPr lang="en-US" sz="1600" b="0" i="0" u="none" strike="noStrike" baseline="0" dirty="0">
                <a:solidFill>
                  <a:prstClr val="black"/>
                </a:solidFill>
              </a:rPr>
              <a:t> T8B12 HRLM (6 - 24)</a:t>
            </a:r>
          </a:p>
        </p:txBody>
      </p:sp>
    </p:spTree>
    <p:extLst>
      <p:ext uri="{BB962C8B-B14F-4D97-AF65-F5344CB8AC3E}">
        <p14:creationId xmlns:p14="http://schemas.microsoft.com/office/powerpoint/2010/main" val="3090796631"/>
      </p:ext>
    </p:extLst>
  </p:cSld>
  <p:clrMapOvr>
    <a:masterClrMapping/>
  </p:clrMapOvr>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D7A5-7463-41D1-9AB3-C9125051D0C4}"/>
              </a:ext>
            </a:extLst>
          </p:cNvPr>
          <p:cNvSpPr>
            <a:spLocks noGrp="1"/>
          </p:cNvSpPr>
          <p:nvPr>
            <p:ph type="title"/>
          </p:nvPr>
        </p:nvSpPr>
        <p:spPr/>
        <p:txBody>
          <a:bodyPr/>
          <a:lstStyle/>
          <a:p>
            <a:r>
              <a:rPr lang="en-US" b="0" i="0" u="none" strike="noStrike" baseline="0" dirty="0">
                <a:solidFill>
                  <a:prstClr val="black"/>
                </a:solidFill>
              </a:rPr>
              <a:t>Which of the following is a good way to judge whether your uplink power is neither too low nor too high?</a:t>
            </a:r>
          </a:p>
        </p:txBody>
      </p:sp>
      <p:sp>
        <p:nvSpPr>
          <p:cNvPr id="3" name="Text Placeholder 2">
            <a:extLst>
              <a:ext uri="{FF2B5EF4-FFF2-40B4-BE49-F238E27FC236}">
                <a16:creationId xmlns:a16="http://schemas.microsoft.com/office/drawing/2014/main" id="{9D82864F-5E4D-4E58-9BA8-03DD9BD9F551}"/>
              </a:ext>
            </a:extLst>
          </p:cNvPr>
          <p:cNvSpPr>
            <a:spLocks noGrp="1"/>
          </p:cNvSpPr>
          <p:nvPr>
            <p:ph type="body" idx="1"/>
          </p:nvPr>
        </p:nvSpPr>
        <p:spPr/>
        <p:txBody>
          <a:bodyPr/>
          <a:lstStyle/>
          <a:p>
            <a:r>
              <a:rPr lang="en-US" b="0" i="0" u="none" strike="noStrike" baseline="0" dirty="0">
                <a:solidFill>
                  <a:prstClr val="black"/>
                </a:solidFill>
              </a:rPr>
              <a:t>A. Check your signal strength report in the telemetry data</a:t>
            </a:r>
          </a:p>
          <a:p>
            <a:r>
              <a:rPr lang="en-US" b="0" i="0" u="none" strike="noStrike" baseline="0" dirty="0">
                <a:solidFill>
                  <a:prstClr val="black"/>
                </a:solidFill>
              </a:rPr>
              <a:t>B. Listen for distortion on your downlink signal</a:t>
            </a:r>
          </a:p>
          <a:p>
            <a:r>
              <a:rPr lang="en-US" b="1" i="0" u="none" strike="noStrike" baseline="0" dirty="0">
                <a:solidFill>
                  <a:prstClr val="black"/>
                </a:solidFill>
              </a:rPr>
              <a:t>C. Your signal strength on the downlink should be about the same as the beacon</a:t>
            </a:r>
          </a:p>
          <a:p>
            <a:r>
              <a:rPr lang="en-US" b="0" i="0" u="none" strike="noStrike" baseline="0" dirty="0">
                <a:solidFill>
                  <a:prstClr val="black"/>
                </a:solidFill>
              </a:rPr>
              <a:t>D. All of these choices are correct</a:t>
            </a:r>
          </a:p>
          <a:p>
            <a:pPr algn="r"/>
            <a:r>
              <a:rPr lang="de-DE" sz="1600" b="0" i="0" u="none" strike="noStrike" baseline="0" dirty="0" smtClean="0">
                <a:solidFill>
                  <a:prstClr val="black"/>
                </a:solidFill>
              </a:rPr>
              <a:t>T8B12 </a:t>
            </a:r>
            <a:r>
              <a:rPr lang="de-DE" sz="1600" b="0" i="0" u="none" strike="noStrike" baseline="0" dirty="0">
                <a:solidFill>
                  <a:prstClr val="black"/>
                </a:solidFill>
              </a:rPr>
              <a:t>HRLM (6 - 24)</a:t>
            </a:r>
          </a:p>
          <a:p>
            <a:endParaRPr lang="en-US" b="0" i="0" u="none" strike="noStrike" baseline="0" dirty="0">
              <a:solidFill>
                <a:prstClr val="black"/>
              </a:solidFill>
            </a:endParaRPr>
          </a:p>
        </p:txBody>
      </p:sp>
    </p:spTree>
    <p:extLst>
      <p:ext uri="{BB962C8B-B14F-4D97-AF65-F5344CB8AC3E}">
        <p14:creationId xmlns:p14="http://schemas.microsoft.com/office/powerpoint/2010/main" val="41349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Reflect, Refract, Diffract</a:t>
            </a:r>
            <a:endParaRPr lang="en-US" sz="4400" dirty="0">
              <a:latin typeface="Arial" panose="020B0604020202020204" pitchFamily="34" charset="0"/>
            </a:endParaRP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Radio waves are reflected by any conductive surface</a:t>
            </a:r>
          </a:p>
          <a:p>
            <a:pPr marL="800100" lvl="1" indent="-342900">
              <a:spcBef>
                <a:spcPct val="20000"/>
              </a:spcBef>
              <a:buFontTx/>
              <a:buChar char="•"/>
            </a:pPr>
            <a:r>
              <a:rPr lang="en-US" sz="2800" dirty="0" smtClean="0">
                <a:latin typeface="Arial" panose="020B0604020202020204" pitchFamily="34" charset="0"/>
              </a:rPr>
              <a:t> Ground, water, buildings</a:t>
            </a:r>
          </a:p>
          <a:p>
            <a:pPr marL="342900" indent="-342900">
              <a:spcBef>
                <a:spcPct val="20000"/>
              </a:spcBef>
              <a:buFontTx/>
              <a:buChar char="•"/>
            </a:pPr>
            <a:r>
              <a:rPr lang="en-US" sz="2800" i="1" dirty="0" smtClean="0">
                <a:latin typeface="Arial" panose="020B0604020202020204" pitchFamily="34" charset="0"/>
              </a:rPr>
              <a:t>Refraction</a:t>
            </a:r>
            <a:r>
              <a:rPr lang="en-US" sz="2800" dirty="0" smtClean="0">
                <a:latin typeface="Arial" panose="020B0604020202020204" pitchFamily="34" charset="0"/>
              </a:rPr>
              <a:t> or bending occurs when waves encounter a medium having a different speed of light, such as water or an electrical feed line.</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791536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Antenna (Some Vocabulary)</a:t>
            </a:r>
          </a:p>
        </p:txBody>
      </p:sp>
      <p:sp>
        <p:nvSpPr>
          <p:cNvPr id="1024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b="1" dirty="0">
                <a:latin typeface="Arial" panose="020B0604020202020204" pitchFamily="34" charset="0"/>
              </a:rPr>
              <a:t>Element</a:t>
            </a:r>
            <a:r>
              <a:rPr lang="en-US" sz="3200" dirty="0">
                <a:latin typeface="Arial" panose="020B0604020202020204" pitchFamily="34" charset="0"/>
              </a:rPr>
              <a:t>: The conducting part or parts of an antenna designed to radiate or receive radio waves.</a:t>
            </a:r>
          </a:p>
          <a:p>
            <a:pPr marL="342900" indent="-342900">
              <a:spcBef>
                <a:spcPct val="20000"/>
              </a:spcBef>
              <a:buFontTx/>
              <a:buChar char="•"/>
            </a:pPr>
            <a:r>
              <a:rPr lang="en-US" sz="3200" b="1" dirty="0">
                <a:latin typeface="Arial" panose="020B0604020202020204" pitchFamily="34" charset="0"/>
              </a:rPr>
              <a:t>Driven element</a:t>
            </a:r>
            <a:r>
              <a:rPr lang="en-US" sz="3200" dirty="0">
                <a:latin typeface="Arial" panose="020B0604020202020204" pitchFamily="34" charset="0"/>
              </a:rPr>
              <a:t>: The element supplied directly with power from the transmitter</a:t>
            </a:r>
            <a:r>
              <a:rPr lang="en-US" sz="3200" dirty="0" smtClean="0">
                <a:latin typeface="Arial" panose="020B0604020202020204" pitchFamily="34" charset="0"/>
              </a:rPr>
              <a:t>.</a:t>
            </a:r>
          </a:p>
          <a:p>
            <a:pPr marL="342900" indent="-342900">
              <a:spcBef>
                <a:spcPct val="20000"/>
              </a:spcBef>
              <a:buFontTx/>
              <a:buChar char="•"/>
            </a:pPr>
            <a:r>
              <a:rPr lang="en-US" sz="3200" b="1" dirty="0" smtClean="0">
                <a:latin typeface="Arial" panose="020B0604020202020204" pitchFamily="34" charset="0"/>
              </a:rPr>
              <a:t>Array</a:t>
            </a:r>
            <a:r>
              <a:rPr lang="en-US" sz="3200" dirty="0" smtClean="0">
                <a:latin typeface="Arial" panose="020B0604020202020204" pitchFamily="34" charset="0"/>
              </a:rPr>
              <a:t>: An antenna with more than one element.</a:t>
            </a:r>
            <a:endParaRPr lang="en-US" sz="32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602643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5334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Antenna (Some Vocabulary)</a:t>
            </a:r>
          </a:p>
        </p:txBody>
      </p:sp>
      <p:sp>
        <p:nvSpPr>
          <p:cNvPr id="10242" name="Rectangle 5"/>
          <p:cNvSpPr>
            <a:spLocks noChangeArrowheads="1"/>
          </p:cNvSpPr>
          <p:nvPr/>
        </p:nvSpPr>
        <p:spPr bwMode="auto">
          <a:xfrm>
            <a:off x="685800" y="15240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Parasitic element</a:t>
            </a:r>
            <a:r>
              <a:rPr lang="en-US" sz="3200" dirty="0" smtClean="0">
                <a:latin typeface="Arial" panose="020B0604020202020204" pitchFamily="34" charset="0"/>
              </a:rPr>
              <a:t>: Elements not connected directly to a feed line.</a:t>
            </a:r>
          </a:p>
          <a:p>
            <a:pPr marL="342900" indent="-342900">
              <a:spcBef>
                <a:spcPct val="20000"/>
              </a:spcBef>
              <a:buFontTx/>
              <a:buChar char="•"/>
            </a:pPr>
            <a:r>
              <a:rPr lang="en-US" sz="3200" b="1" dirty="0" smtClean="0">
                <a:latin typeface="Arial" panose="020B0604020202020204" pitchFamily="34" charset="0"/>
              </a:rPr>
              <a:t>Resonant</a:t>
            </a:r>
            <a:r>
              <a:rPr lang="en-US" sz="3200" dirty="0" smtClean="0">
                <a:latin typeface="Arial" panose="020B0604020202020204" pitchFamily="34" charset="0"/>
              </a:rPr>
              <a:t>: An antenna is resonant when its feed point impedance has zero reactance.</a:t>
            </a:r>
          </a:p>
          <a:p>
            <a:pPr marL="342900" indent="-342900">
              <a:spcBef>
                <a:spcPct val="20000"/>
              </a:spcBef>
              <a:buFontTx/>
              <a:buChar char="•"/>
            </a:pPr>
            <a:r>
              <a:rPr lang="en-US" sz="3200" b="1" dirty="0" smtClean="0">
                <a:latin typeface="Arial" panose="020B0604020202020204" pitchFamily="34" charset="0"/>
              </a:rPr>
              <a:t>Feed point</a:t>
            </a:r>
            <a:r>
              <a:rPr lang="en-US" sz="3200" dirty="0" smtClean="0">
                <a:latin typeface="Arial" panose="020B0604020202020204" pitchFamily="34" charset="0"/>
              </a:rPr>
              <a:t>: Where the transmitted energy enters the antenna.</a:t>
            </a:r>
          </a:p>
          <a:p>
            <a:pPr marL="342900" indent="-342900">
              <a:spcBef>
                <a:spcPct val="20000"/>
              </a:spcBef>
              <a:buFontTx/>
              <a:buChar char="•"/>
            </a:pPr>
            <a:r>
              <a:rPr lang="en-US" sz="3200" b="1" dirty="0" smtClean="0">
                <a:latin typeface="Arial" panose="020B0604020202020204" pitchFamily="34" charset="0"/>
              </a:rPr>
              <a:t>Radiation</a:t>
            </a:r>
            <a:r>
              <a:rPr lang="en-US" sz="3200" dirty="0" smtClean="0">
                <a:latin typeface="Arial" panose="020B0604020202020204" pitchFamily="34" charset="0"/>
              </a:rPr>
              <a:t>: </a:t>
            </a:r>
            <a:r>
              <a:rPr lang="en-US" sz="3200" i="1" dirty="0" smtClean="0">
                <a:latin typeface="Arial" panose="020B0604020202020204" pitchFamily="34" charset="0"/>
              </a:rPr>
              <a:t>NOT</a:t>
            </a:r>
            <a:r>
              <a:rPr lang="en-US" sz="3200" dirty="0" smtClean="0">
                <a:latin typeface="Arial" panose="020B0604020202020204" pitchFamily="34" charset="0"/>
              </a:rPr>
              <a:t> radioactivity! An antenna emitting electromagnetic waves.</a:t>
            </a:r>
            <a:endParaRPr lang="en-US" sz="3200" b="1" dirty="0" smtClean="0">
              <a:latin typeface="Arial" panose="020B0604020202020204" pitchFamily="34" charset="0"/>
            </a:endParaRPr>
          </a:p>
          <a:p>
            <a:pPr marL="342900"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561298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Electromagnetic Waves</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828800"/>
            <a:ext cx="80010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Radio waves are electromagnetic waves</a:t>
            </a:r>
          </a:p>
          <a:p>
            <a:pPr marL="800100" lvl="1" indent="-342900">
              <a:spcBef>
                <a:spcPct val="20000"/>
              </a:spcBef>
              <a:buFontTx/>
              <a:buChar char="•"/>
            </a:pPr>
            <a:r>
              <a:rPr lang="en-US" sz="2800" dirty="0" smtClean="0">
                <a:latin typeface="Arial" panose="020B0604020202020204" pitchFamily="34" charset="0"/>
              </a:rPr>
              <a:t>Electric and magnetic fields are at right angles to each other, oscillating at the wave’s frequency</a:t>
            </a:r>
          </a:p>
          <a:p>
            <a:pPr marL="800100" lvl="1" indent="-342900">
              <a:spcBef>
                <a:spcPct val="20000"/>
              </a:spcBef>
              <a:buFontTx/>
              <a:buChar char="•"/>
            </a:pPr>
            <a:r>
              <a:rPr lang="en-US" sz="2800" dirty="0" smtClean="0">
                <a:latin typeface="Arial" panose="020B0604020202020204" pitchFamily="34" charset="0"/>
              </a:rPr>
              <a:t>Spread out into space from the antenna</a:t>
            </a:r>
          </a:p>
          <a:p>
            <a:pPr marL="800100" lvl="1" indent="-342900">
              <a:spcBef>
                <a:spcPct val="20000"/>
              </a:spcBef>
              <a:buFontTx/>
              <a:buChar char="•"/>
            </a:pPr>
            <a:r>
              <a:rPr lang="en-US" sz="2800" dirty="0" smtClean="0">
                <a:latin typeface="Arial" panose="020B0604020202020204" pitchFamily="34" charset="0"/>
              </a:rPr>
              <a:t>Are created by ac current</a:t>
            </a:r>
          </a:p>
          <a:p>
            <a:pPr marL="800100" lvl="1" indent="-342900">
              <a:spcBef>
                <a:spcPct val="20000"/>
              </a:spcBef>
              <a:buFontTx/>
              <a:buChar char="•"/>
            </a:pPr>
            <a:r>
              <a:rPr lang="en-US" sz="2800" dirty="0" smtClean="0">
                <a:latin typeface="Arial" panose="020B0604020202020204" pitchFamily="34" charset="0"/>
              </a:rPr>
              <a:t>Wave and current have the same frequency</a:t>
            </a:r>
          </a:p>
          <a:p>
            <a:pPr marL="342900"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660044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Wave Polarization</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spc="-150" dirty="0">
                <a:latin typeface="Arial" panose="020B0604020202020204" pitchFamily="34" charset="0"/>
              </a:rPr>
              <a:t>O</a:t>
            </a:r>
            <a:r>
              <a:rPr lang="en-US" sz="3200" spc="-150" dirty="0" smtClean="0">
                <a:latin typeface="Arial" panose="020B0604020202020204" pitchFamily="34" charset="0"/>
              </a:rPr>
              <a:t>rientation of the wave’s electric field component with respect to the surface of the Earth</a:t>
            </a:r>
          </a:p>
          <a:p>
            <a:pPr marL="800100" lvl="1" indent="-342900">
              <a:spcBef>
                <a:spcPct val="20000"/>
              </a:spcBef>
              <a:buFontTx/>
              <a:buChar char="•"/>
            </a:pPr>
            <a:r>
              <a:rPr lang="en-US" sz="2800" i="1" dirty="0" smtClean="0">
                <a:latin typeface="Arial" panose="020B0604020202020204" pitchFamily="34" charset="0"/>
              </a:rPr>
              <a:t>Vertical</a:t>
            </a:r>
            <a:r>
              <a:rPr lang="en-US" sz="2800" dirty="0" smtClean="0">
                <a:latin typeface="Arial" panose="020B0604020202020204" pitchFamily="34" charset="0"/>
              </a:rPr>
              <a:t> or </a:t>
            </a:r>
            <a:r>
              <a:rPr lang="en-US" sz="2800" i="1" dirty="0" smtClean="0">
                <a:latin typeface="Arial" panose="020B0604020202020204" pitchFamily="34" charset="0"/>
              </a:rPr>
              <a:t>horizontal – </a:t>
            </a:r>
            <a:r>
              <a:rPr lang="en-US" sz="2800" dirty="0" smtClean="0">
                <a:latin typeface="Arial" panose="020B0604020202020204" pitchFamily="34" charset="0"/>
              </a:rPr>
              <a:t>determined by elements</a:t>
            </a:r>
            <a:endParaRPr lang="en-US" sz="2800" i="1" dirty="0" smtClean="0">
              <a:latin typeface="Arial" panose="020B0604020202020204" pitchFamily="34" charset="0"/>
            </a:endParaRPr>
          </a:p>
          <a:p>
            <a:pPr marL="800100" lvl="1" indent="-342900">
              <a:spcBef>
                <a:spcPct val="20000"/>
              </a:spcBef>
              <a:buFontTx/>
              <a:buChar char="•"/>
            </a:pPr>
            <a:r>
              <a:rPr lang="en-US" sz="2800" dirty="0" smtClean="0">
                <a:latin typeface="Arial" panose="020B0604020202020204" pitchFamily="34" charset="0"/>
              </a:rPr>
              <a:t>Can be </a:t>
            </a:r>
            <a:r>
              <a:rPr lang="en-US" sz="2800" i="1" dirty="0" smtClean="0">
                <a:latin typeface="Arial" panose="020B0604020202020204" pitchFamily="34" charset="0"/>
              </a:rPr>
              <a:t>circular</a:t>
            </a:r>
            <a:r>
              <a:rPr lang="en-US" sz="2800" dirty="0" smtClean="0">
                <a:latin typeface="Arial" panose="020B0604020202020204" pitchFamily="34" charset="0"/>
              </a:rPr>
              <a:t> if the orientation twists as the wave spreads through space</a:t>
            </a:r>
          </a:p>
          <a:p>
            <a:pPr marL="800100" lvl="1" indent="-342900">
              <a:spcBef>
                <a:spcPct val="20000"/>
              </a:spcBef>
              <a:buFontTx/>
              <a:buChar char="•"/>
            </a:pPr>
            <a:r>
              <a:rPr lang="en-US" sz="2800" dirty="0" smtClean="0">
                <a:latin typeface="Arial" panose="020B0604020202020204" pitchFamily="34" charset="0"/>
              </a:rPr>
              <a:t>Combinations of polarization are called </a:t>
            </a:r>
            <a:r>
              <a:rPr lang="en-US" sz="2800" i="1" dirty="0" smtClean="0">
                <a:latin typeface="Arial" panose="020B0604020202020204" pitchFamily="34" charset="0"/>
              </a:rPr>
              <a:t>elliptical </a:t>
            </a:r>
            <a:r>
              <a:rPr lang="en-US" sz="2800" dirty="0" smtClean="0">
                <a:latin typeface="Arial" panose="020B0604020202020204" pitchFamily="34" charset="0"/>
              </a:rPr>
              <a:t>polarization</a:t>
            </a:r>
          </a:p>
          <a:p>
            <a:pPr marL="800100" lvl="1"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261080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Cross-Polarization</a:t>
            </a:r>
            <a:endParaRPr lang="en-US" sz="4400" dirty="0">
              <a:latin typeface="Arial" panose="020B0604020202020204" pitchFamily="34" charset="0"/>
            </a:endParaRPr>
          </a:p>
        </p:txBody>
      </p:sp>
      <p:sp>
        <p:nvSpPr>
          <p:cNvPr id="10242"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Antenna and wave polarization must match for maximum reception.</a:t>
            </a:r>
          </a:p>
          <a:p>
            <a:pPr marL="914400" lvl="1" indent="-457200">
              <a:spcBef>
                <a:spcPct val="20000"/>
              </a:spcBef>
              <a:buFont typeface="Arial"/>
              <a:buChar char="•"/>
            </a:pPr>
            <a:r>
              <a:rPr lang="en-US" sz="2800" b="1" dirty="0" smtClean="0">
                <a:latin typeface="Arial" panose="020B0604020202020204" pitchFamily="34" charset="0"/>
              </a:rPr>
              <a:t>Cross-polarized</a:t>
            </a:r>
            <a:r>
              <a:rPr lang="en-US" sz="2800" dirty="0" smtClean="0">
                <a:latin typeface="Arial" panose="020B0604020202020204" pitchFamily="34" charset="0"/>
              </a:rPr>
              <a:t>: antenna elements and the wave’s electric field are at right angles</a:t>
            </a:r>
          </a:p>
          <a:p>
            <a:pPr marL="914400" lvl="1" indent="-457200">
              <a:spcBef>
                <a:spcPct val="20000"/>
              </a:spcBef>
              <a:buFont typeface="Arial"/>
              <a:buChar char="•"/>
            </a:pPr>
            <a:r>
              <a:rPr lang="en-US" sz="2800" dirty="0" smtClean="0">
                <a:latin typeface="Arial" panose="020B0604020202020204" pitchFamily="34" charset="0"/>
              </a:rPr>
              <a:t>Can reduce reception by a factor of 100</a:t>
            </a:r>
          </a:p>
          <a:p>
            <a:pPr marL="342900" indent="-342900">
              <a:spcBef>
                <a:spcPct val="20000"/>
              </a:spcBef>
              <a:buFontTx/>
              <a:buChar char="•"/>
            </a:pPr>
            <a:r>
              <a:rPr lang="en-US" sz="3200" dirty="0" smtClean="0">
                <a:latin typeface="Arial" panose="020B0604020202020204" pitchFamily="34" charset="0"/>
              </a:rPr>
              <a:t>For elliptically polarized waves (such as HF sky-wave) any antenna will respond at least partially.</a:t>
            </a:r>
          </a:p>
          <a:p>
            <a:pPr marL="342900" indent="-342900">
              <a:spcBef>
                <a:spcPct val="20000"/>
              </a:spcBef>
              <a:buFontTx/>
              <a:buChar char="•"/>
            </a:pPr>
            <a:endParaRPr lang="en-US" sz="3200" dirty="0" smtClean="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521391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The Decibel (dB)</a:t>
            </a:r>
            <a:endParaRPr lang="en-US" sz="4400" dirty="0">
              <a:latin typeface="Arial" panose="020B0604020202020204" pitchFamily="34" charset="0"/>
            </a:endParaRPr>
          </a:p>
        </p:txBody>
      </p:sp>
      <p:sp>
        <p:nvSpPr>
          <p:cNvPr id="14338"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A ratio expressed as an power of 10 to make large numbers easier to work with.</a:t>
            </a:r>
          </a:p>
          <a:p>
            <a:pPr marL="800100" lvl="1" indent="-342900">
              <a:spcBef>
                <a:spcPct val="20000"/>
              </a:spcBef>
              <a:buFontTx/>
              <a:buChar char="•"/>
            </a:pPr>
            <a:r>
              <a:rPr lang="en-US" sz="3200" dirty="0" smtClean="0">
                <a:latin typeface="Arial" panose="020B0604020202020204" pitchFamily="34" charset="0"/>
              </a:rPr>
              <a:t>dB = 10 log (power ratio)</a:t>
            </a:r>
          </a:p>
          <a:p>
            <a:pPr marL="800100" lvl="1" indent="-342900">
              <a:spcBef>
                <a:spcPct val="20000"/>
              </a:spcBef>
              <a:buFontTx/>
              <a:buChar char="•"/>
            </a:pPr>
            <a:r>
              <a:rPr lang="en-US" sz="3200" dirty="0" smtClean="0">
                <a:latin typeface="Arial" panose="020B0604020202020204" pitchFamily="34" charset="0"/>
              </a:rPr>
              <a:t>dB = 20 log (voltage ratio)</a:t>
            </a:r>
          </a:p>
          <a:p>
            <a:pPr marL="342900" indent="-342900">
              <a:spcBef>
                <a:spcPct val="20000"/>
              </a:spcBef>
              <a:buFontTx/>
              <a:buChar char="•"/>
            </a:pPr>
            <a:r>
              <a:rPr lang="en-US" sz="3200" dirty="0" smtClean="0">
                <a:latin typeface="Arial" panose="020B0604020202020204" pitchFamily="34" charset="0"/>
              </a:rPr>
              <a:t>Positive values in dB indicate ratios &gt; 1 and negative values of dB are for ratios &lt; 1.</a:t>
            </a:r>
          </a:p>
          <a:p>
            <a:pPr marL="342900" indent="-342900">
              <a:spcBef>
                <a:spcPct val="20000"/>
              </a:spcBef>
              <a:buFontTx/>
              <a:buChar char="•"/>
            </a:pPr>
            <a:r>
              <a:rPr lang="en-US" sz="3200" dirty="0" smtClean="0">
                <a:latin typeface="Arial" panose="020B0604020202020204" pitchFamily="34" charset="0"/>
              </a:rPr>
              <a:t>Antenna gain is discussed in terms of dB.</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313578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The Antenna (Some Vocabulary)</a:t>
            </a:r>
          </a:p>
        </p:txBody>
      </p:sp>
      <p:sp>
        <p:nvSpPr>
          <p:cNvPr id="14338" name="Rectangle 5"/>
          <p:cNvSpPr>
            <a:spLocks noChangeArrowheads="1"/>
          </p:cNvSpPr>
          <p:nvPr/>
        </p:nvSpPr>
        <p:spPr bwMode="auto">
          <a:xfrm>
            <a:off x="685800" y="1447800"/>
            <a:ext cx="7772400" cy="44196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Gain</a:t>
            </a:r>
            <a:r>
              <a:rPr lang="en-US" sz="3200" dirty="0" smtClean="0">
                <a:latin typeface="Arial" panose="020B0604020202020204" pitchFamily="34" charset="0"/>
              </a:rPr>
              <a:t>: </a:t>
            </a:r>
            <a:r>
              <a:rPr lang="en-US" sz="3200" dirty="0">
                <a:latin typeface="Arial" panose="020B0604020202020204" pitchFamily="34" charset="0"/>
              </a:rPr>
              <a:t>A</a:t>
            </a:r>
            <a:r>
              <a:rPr lang="en-US" sz="3200" dirty="0" smtClean="0">
                <a:latin typeface="Arial" panose="020B0604020202020204" pitchFamily="34" charset="0"/>
              </a:rPr>
              <a:t>pparent increase in power in a particular direction by focusing radiation in that direction. Measured in decibels (dB).</a:t>
            </a:r>
          </a:p>
          <a:p>
            <a:pPr marL="342900" indent="-342900">
              <a:spcBef>
                <a:spcPct val="20000"/>
              </a:spcBef>
              <a:buFontTx/>
              <a:buChar char="•"/>
            </a:pPr>
            <a:r>
              <a:rPr lang="en-US" sz="3200" b="1" dirty="0" smtClean="0">
                <a:latin typeface="Arial" panose="020B0604020202020204" pitchFamily="34" charset="0"/>
              </a:rPr>
              <a:t>Isotropic</a:t>
            </a:r>
            <a:r>
              <a:rPr lang="en-US" sz="3200" dirty="0" smtClean="0">
                <a:latin typeface="Arial" panose="020B0604020202020204" pitchFamily="34" charset="0"/>
              </a:rPr>
              <a:t>: Equal radiation in all directions.</a:t>
            </a:r>
          </a:p>
          <a:p>
            <a:pPr marL="342900" indent="-342900">
              <a:spcBef>
                <a:spcPct val="20000"/>
              </a:spcBef>
              <a:buFontTx/>
              <a:buChar char="•"/>
            </a:pPr>
            <a:r>
              <a:rPr lang="en-US" sz="3200" b="1" dirty="0" smtClean="0">
                <a:latin typeface="Arial" panose="020B0604020202020204" pitchFamily="34" charset="0"/>
              </a:rPr>
              <a:t>Omnidirectional</a:t>
            </a:r>
            <a:r>
              <a:rPr lang="en-US" sz="3200" dirty="0" smtClean="0">
                <a:latin typeface="Arial" panose="020B0604020202020204" pitchFamily="34" charset="0"/>
              </a:rPr>
              <a:t>: No preferred horizontal direction.</a:t>
            </a:r>
            <a:endParaRPr lang="en-US" sz="3200" dirty="0">
              <a:latin typeface="Arial" panose="020B0604020202020204" pitchFamily="34" charset="0"/>
            </a:endParaRPr>
          </a:p>
          <a:p>
            <a:pPr marL="342900" indent="-342900">
              <a:spcBef>
                <a:spcPct val="20000"/>
              </a:spcBef>
              <a:buFontTx/>
              <a:buChar char="•"/>
            </a:pPr>
            <a:r>
              <a:rPr lang="en-US" sz="3200" b="1" dirty="0" smtClean="0">
                <a:latin typeface="Arial" panose="020B0604020202020204" pitchFamily="34" charset="0"/>
              </a:rPr>
              <a:t>Directional</a:t>
            </a:r>
            <a:r>
              <a:rPr lang="en-US" sz="3200" dirty="0" smtClean="0">
                <a:latin typeface="Arial" panose="020B0604020202020204" pitchFamily="34" charset="0"/>
              </a:rPr>
              <a:t>: Antenna that focuses </a:t>
            </a:r>
            <a:r>
              <a:rPr lang="en-US" sz="3200" dirty="0">
                <a:latin typeface="Arial" panose="020B0604020202020204" pitchFamily="34" charset="0"/>
              </a:rPr>
              <a:t>radiation in specific directions.</a:t>
            </a:r>
          </a:p>
          <a:p>
            <a:pPr marL="342900" indent="-342900">
              <a:spcBef>
                <a:spcPct val="20000"/>
              </a:spcBef>
              <a:buFontTx/>
              <a:buChar char="•"/>
            </a:pP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052008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Antenna Radiation Patterns</a:t>
            </a:r>
          </a:p>
        </p:txBody>
      </p:sp>
      <p:sp>
        <p:nvSpPr>
          <p:cNvPr id="16386" name="Rectangle 8"/>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Arial" panose="020B0604020202020204" pitchFamily="34" charset="0"/>
              </a:rPr>
              <a:t>Radiation patterns are a way of visualizing antenna performance.</a:t>
            </a:r>
          </a:p>
          <a:p>
            <a:pPr marL="342900" indent="-342900">
              <a:spcBef>
                <a:spcPct val="20000"/>
              </a:spcBef>
              <a:buFontTx/>
              <a:buChar char="•"/>
            </a:pPr>
            <a:r>
              <a:rPr lang="en-US" sz="2800" dirty="0">
                <a:latin typeface="Arial" panose="020B0604020202020204" pitchFamily="34" charset="0"/>
              </a:rPr>
              <a:t>The further the line is </a:t>
            </a:r>
            <a:r>
              <a:rPr lang="en-US" sz="2800" dirty="0" smtClean="0">
                <a:latin typeface="Arial" panose="020B0604020202020204" pitchFamily="34" charset="0"/>
              </a:rPr>
              <a:t>from </a:t>
            </a:r>
            <a:r>
              <a:rPr lang="en-US" sz="2800" dirty="0">
                <a:latin typeface="Arial" panose="020B0604020202020204" pitchFamily="34" charset="0"/>
              </a:rPr>
              <a:t>the center of the graph, the stronger the signal at that point</a:t>
            </a:r>
            <a:r>
              <a:rPr lang="en-US" sz="2800" dirty="0" smtClean="0">
                <a:latin typeface="Arial" panose="020B0604020202020204" pitchFamily="34" charset="0"/>
              </a:rPr>
              <a:t>.</a:t>
            </a:r>
          </a:p>
          <a:p>
            <a:pPr marL="342900" indent="-342900">
              <a:spcBef>
                <a:spcPct val="20000"/>
              </a:spcBef>
              <a:buFontTx/>
              <a:buChar char="•"/>
            </a:pPr>
            <a:r>
              <a:rPr lang="en-US" sz="2800" spc="-20" dirty="0" smtClean="0">
                <a:latin typeface="Arial" panose="020B0604020202020204" pitchFamily="34" charset="0"/>
              </a:rPr>
              <a:t>Graph calibrated in </a:t>
            </a:r>
            <a:r>
              <a:rPr lang="en-US" sz="2800" spc="-20" dirty="0" err="1" smtClean="0">
                <a:latin typeface="Arial" panose="020B0604020202020204" pitchFamily="34" charset="0"/>
              </a:rPr>
              <a:t>dB.</a:t>
            </a:r>
            <a:endParaRPr lang="en-US" sz="2800" spc="-20" dirty="0">
              <a:latin typeface="Arial" panose="020B0604020202020204" pitchFamily="34" charset="0"/>
            </a:endParaRPr>
          </a:p>
        </p:txBody>
      </p:sp>
      <p:pic>
        <p:nvPicPr>
          <p:cNvPr id="16387" name="Picture 9" descr="ARRL0017"/>
          <p:cNvPicPr>
            <a:picLocks noChangeAspect="1" noChangeArrowheads="1"/>
          </p:cNvPicPr>
          <p:nvPr/>
        </p:nvPicPr>
        <p:blipFill>
          <a:blip r:embed="rId3" cstate="print"/>
          <a:srcRect/>
          <a:stretch>
            <a:fillRect/>
          </a:stretch>
        </p:blipFill>
        <p:spPr bwMode="auto">
          <a:xfrm>
            <a:off x="4572000" y="2209800"/>
            <a:ext cx="3962400" cy="29718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159095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Radiation Pattern Vocabulary</a:t>
            </a:r>
            <a:endParaRPr lang="en-US" sz="4400" dirty="0">
              <a:latin typeface="Arial" panose="020B0604020202020204" pitchFamily="34" charset="0"/>
            </a:endParaRPr>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Nulls</a:t>
            </a:r>
            <a:r>
              <a:rPr lang="en-US" sz="3200" dirty="0" smtClean="0">
                <a:latin typeface="Arial" panose="020B0604020202020204" pitchFamily="34" charset="0"/>
              </a:rPr>
              <a:t>: Directions of minimum gain</a:t>
            </a:r>
          </a:p>
          <a:p>
            <a:pPr marL="342900" indent="-342900">
              <a:spcBef>
                <a:spcPct val="20000"/>
              </a:spcBef>
              <a:buFontTx/>
              <a:buChar char="•"/>
            </a:pPr>
            <a:r>
              <a:rPr lang="en-US" sz="3200" b="1" dirty="0" smtClean="0">
                <a:latin typeface="Arial" panose="020B0604020202020204" pitchFamily="34" charset="0"/>
              </a:rPr>
              <a:t>Lobes</a:t>
            </a:r>
            <a:r>
              <a:rPr lang="en-US" sz="3200" dirty="0" smtClean="0">
                <a:latin typeface="Arial" panose="020B0604020202020204" pitchFamily="34" charset="0"/>
              </a:rPr>
              <a:t>: Regions between nulls</a:t>
            </a:r>
          </a:p>
          <a:p>
            <a:pPr marL="342900" indent="-342900">
              <a:spcBef>
                <a:spcPct val="20000"/>
              </a:spcBef>
              <a:buFontTx/>
              <a:buChar char="•"/>
            </a:pPr>
            <a:r>
              <a:rPr lang="en-US" sz="3200" b="1" dirty="0" smtClean="0">
                <a:latin typeface="Arial" panose="020B0604020202020204" pitchFamily="34" charset="0"/>
              </a:rPr>
              <a:t>Main lobe</a:t>
            </a:r>
            <a:r>
              <a:rPr lang="en-US" sz="3200" dirty="0" smtClean="0">
                <a:latin typeface="Arial" panose="020B0604020202020204" pitchFamily="34" charset="0"/>
              </a:rPr>
              <a:t>: Lobe with highest gain</a:t>
            </a:r>
          </a:p>
          <a:p>
            <a:pPr marL="342900" indent="-342900">
              <a:spcBef>
                <a:spcPct val="20000"/>
              </a:spcBef>
              <a:buFontTx/>
              <a:buChar char="•"/>
            </a:pPr>
            <a:r>
              <a:rPr lang="en-US" sz="3200" b="1" spc="-20" dirty="0" smtClean="0">
                <a:latin typeface="Arial" panose="020B0604020202020204" pitchFamily="34" charset="0"/>
              </a:rPr>
              <a:t>Side lobe</a:t>
            </a:r>
            <a:r>
              <a:rPr lang="en-US" sz="3200" spc="-20" dirty="0" smtClean="0">
                <a:latin typeface="Arial" panose="020B0604020202020204" pitchFamily="34" charset="0"/>
              </a:rPr>
              <a:t>: </a:t>
            </a:r>
            <a:r>
              <a:rPr lang="en-US" sz="3200" spc="-20" dirty="0">
                <a:latin typeface="Arial" panose="020B0604020202020204" pitchFamily="34" charset="0"/>
              </a:rPr>
              <a:t>Any lobe other than </a:t>
            </a:r>
            <a:r>
              <a:rPr lang="en-US" sz="3200" spc="-20" dirty="0" smtClean="0">
                <a:latin typeface="Arial" panose="020B0604020202020204" pitchFamily="34" charset="0"/>
              </a:rPr>
              <a:t>the main lobe</a:t>
            </a:r>
          </a:p>
          <a:p>
            <a:pPr marL="342900" indent="-342900">
              <a:spcBef>
                <a:spcPct val="20000"/>
              </a:spcBef>
              <a:buFontTx/>
              <a:buChar char="•"/>
            </a:pPr>
            <a:r>
              <a:rPr lang="en-US" sz="3200" b="1" dirty="0" smtClean="0">
                <a:latin typeface="Arial" panose="020B0604020202020204" pitchFamily="34" charset="0"/>
              </a:rPr>
              <a:t>Forward gain</a:t>
            </a:r>
            <a:r>
              <a:rPr lang="en-US" sz="3200" dirty="0" smtClean="0">
                <a:latin typeface="Arial" panose="020B0604020202020204" pitchFamily="34" charset="0"/>
              </a:rPr>
              <a:t>: </a:t>
            </a:r>
            <a:r>
              <a:rPr lang="en-US" sz="3200" dirty="0">
                <a:latin typeface="Arial" panose="020B0604020202020204" pitchFamily="34" charset="0"/>
              </a:rPr>
              <a:t>G</a:t>
            </a:r>
            <a:r>
              <a:rPr lang="en-US" sz="3200" dirty="0" smtClean="0">
                <a:latin typeface="Arial" panose="020B0604020202020204" pitchFamily="34" charset="0"/>
              </a:rPr>
              <a:t>ain in the direction assigned as forward</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685417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Radiation Pattern Vocabulary</a:t>
            </a:r>
            <a:endParaRPr lang="en-US" sz="4400" dirty="0">
              <a:latin typeface="Arial" panose="020B0604020202020204" pitchFamily="34" charset="0"/>
            </a:endParaRPr>
          </a:p>
        </p:txBody>
      </p:sp>
      <p:sp>
        <p:nvSpPr>
          <p:cNvPr id="20482" name="Rectangle 5"/>
          <p:cNvSpPr>
            <a:spLocks noChangeArrowheads="1"/>
          </p:cNvSpPr>
          <p:nvPr/>
        </p:nvSpPr>
        <p:spPr bwMode="auto">
          <a:xfrm>
            <a:off x="685800" y="1981200"/>
            <a:ext cx="80010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Azimuth pattern</a:t>
            </a:r>
            <a:r>
              <a:rPr lang="en-US" sz="3200" dirty="0" smtClean="0">
                <a:latin typeface="Arial" panose="020B0604020202020204" pitchFamily="34" charset="0"/>
              </a:rPr>
              <a:t>: Radiation pattern showing gain in all horizontal directions around the antenna.</a:t>
            </a:r>
          </a:p>
          <a:p>
            <a:pPr marL="342900" indent="-342900">
              <a:spcBef>
                <a:spcPct val="20000"/>
              </a:spcBef>
              <a:buFontTx/>
              <a:buChar char="•"/>
            </a:pPr>
            <a:r>
              <a:rPr lang="en-US" sz="3200" b="1" dirty="0" smtClean="0">
                <a:latin typeface="Arial" panose="020B0604020202020204" pitchFamily="34" charset="0"/>
              </a:rPr>
              <a:t>Elevation pattern</a:t>
            </a:r>
            <a:r>
              <a:rPr lang="en-US" sz="3200" dirty="0" smtClean="0">
                <a:latin typeface="Arial" panose="020B0604020202020204" pitchFamily="34" charset="0"/>
              </a:rPr>
              <a:t>: Radiation pattern showing gain at all vertical angles from the antenna.</a:t>
            </a:r>
          </a:p>
          <a:p>
            <a:pPr marL="800100" lvl="1" indent="-342900">
              <a:spcBef>
                <a:spcPct val="20000"/>
              </a:spcBef>
              <a:buFontTx/>
              <a:buChar char="•"/>
            </a:pPr>
            <a:r>
              <a:rPr lang="en-US" sz="2800" dirty="0" smtClean="0">
                <a:latin typeface="Arial" panose="020B0604020202020204" pitchFamily="34" charset="0"/>
              </a:rPr>
              <a:t>Often restricted to angles above horizontal</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85412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Reflect, Refract, Diffract</a:t>
            </a:r>
            <a:endParaRPr lang="en-US" sz="4400" dirty="0">
              <a:latin typeface="Arial" panose="020B0604020202020204" pitchFamily="34" charset="0"/>
            </a:endParaRPr>
          </a:p>
        </p:txBody>
      </p:sp>
      <p:sp>
        <p:nvSpPr>
          <p:cNvPr id="11266" name="Rectangle 5"/>
          <p:cNvSpPr>
            <a:spLocks noChangeArrowheads="1"/>
          </p:cNvSpPr>
          <p:nvPr/>
        </p:nvSpPr>
        <p:spPr bwMode="auto">
          <a:xfrm>
            <a:off x="762000" y="2286000"/>
            <a:ext cx="2971800" cy="3200400"/>
          </a:xfrm>
          <a:prstGeom prst="rect">
            <a:avLst/>
          </a:prstGeom>
          <a:noFill/>
          <a:ln w="9525">
            <a:noFill/>
            <a:miter lim="800000"/>
            <a:headEnd/>
            <a:tailEnd/>
          </a:ln>
        </p:spPr>
        <p:txBody>
          <a:bodyPr/>
          <a:lstStyle/>
          <a:p>
            <a:pPr marL="342900" indent="-342900">
              <a:spcBef>
                <a:spcPct val="20000"/>
              </a:spcBef>
              <a:buFontTx/>
              <a:buChar char="•"/>
            </a:pPr>
            <a:r>
              <a:rPr lang="en-US" sz="2800" i="1" dirty="0" smtClean="0">
                <a:latin typeface="Arial" panose="020B0604020202020204" pitchFamily="34" charset="0"/>
              </a:rPr>
              <a:t>Diffraction</a:t>
            </a:r>
            <a:r>
              <a:rPr lang="en-US" sz="2800" dirty="0" smtClean="0">
                <a:latin typeface="Arial" panose="020B0604020202020204" pitchFamily="34" charset="0"/>
              </a:rPr>
              <a:t> occurs when a wave encounters a sharp edge (</a:t>
            </a:r>
            <a:r>
              <a:rPr lang="en-US" sz="2800" i="1" dirty="0" smtClean="0">
                <a:latin typeface="Arial" panose="020B0604020202020204" pitchFamily="34" charset="0"/>
              </a:rPr>
              <a:t>knife-edge propagation) </a:t>
            </a:r>
            <a:r>
              <a:rPr lang="en-US" sz="2800" dirty="0" smtClean="0">
                <a:latin typeface="Arial" panose="020B0604020202020204" pitchFamily="34" charset="0"/>
              </a:rPr>
              <a:t>or corner</a:t>
            </a:r>
          </a:p>
          <a:p>
            <a:pPr marL="342900" indent="-342900">
              <a:spcBef>
                <a:spcPct val="20000"/>
              </a:spcBef>
            </a:pPr>
            <a:endParaRPr lang="en-US" sz="2800" dirty="0" smtClean="0">
              <a:latin typeface="Arial" panose="020B0604020202020204" pitchFamily="34" charset="0"/>
            </a:endParaRPr>
          </a:p>
        </p:txBody>
      </p:sp>
      <p:pic>
        <p:nvPicPr>
          <p:cNvPr id="4" name="Picture 3" descr="HRLM3_04-01.png"/>
          <p:cNvPicPr>
            <a:picLocks noChangeAspect="1"/>
          </p:cNvPicPr>
          <p:nvPr/>
        </p:nvPicPr>
        <p:blipFill>
          <a:blip r:embed="rId3" cstate="print"/>
          <a:stretch>
            <a:fillRect/>
          </a:stretch>
        </p:blipFill>
        <p:spPr>
          <a:xfrm>
            <a:off x="3810000" y="2286000"/>
            <a:ext cx="4010837" cy="3169658"/>
          </a:xfrm>
          <a:prstGeom prst="rect">
            <a:avLst/>
          </a:prstGeom>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608298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ARRL0017"/>
          <p:cNvPicPr>
            <a:picLocks noChangeAspect="1" noChangeArrowheads="1"/>
          </p:cNvPicPr>
          <p:nvPr/>
        </p:nvPicPr>
        <p:blipFill>
          <a:blip r:embed="rId3" cstate="print"/>
          <a:srcRect/>
          <a:stretch>
            <a:fillRect/>
          </a:stretch>
        </p:blipFill>
        <p:spPr bwMode="auto">
          <a:xfrm>
            <a:off x="685800" y="1600200"/>
            <a:ext cx="4419600" cy="3314700"/>
          </a:xfrm>
          <a:prstGeom prst="rect">
            <a:avLst/>
          </a:prstGeom>
          <a:noFill/>
          <a:ln w="9525">
            <a:noFill/>
            <a:miter lim="800000"/>
            <a:headEnd/>
            <a:tailEnd/>
          </a:ln>
        </p:spPr>
      </p:pic>
      <p:pic>
        <p:nvPicPr>
          <p:cNvPr id="18434" name="Picture 5" descr="ARRL0018"/>
          <p:cNvPicPr>
            <a:picLocks noChangeAspect="1" noChangeArrowheads="1"/>
          </p:cNvPicPr>
          <p:nvPr/>
        </p:nvPicPr>
        <p:blipFill rotWithShape="1">
          <a:blip r:embed="rId4" cstate="print"/>
          <a:srcRect l="10301"/>
          <a:stretch/>
        </p:blipFill>
        <p:spPr bwMode="auto">
          <a:xfrm>
            <a:off x="4874846" y="1600200"/>
            <a:ext cx="3964354" cy="33147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5" name="Rectangle 4"/>
          <p:cNvSpPr/>
          <p:nvPr/>
        </p:nvSpPr>
        <p:spPr>
          <a:xfrm>
            <a:off x="2316515" y="381000"/>
            <a:ext cx="1802096" cy="1077218"/>
          </a:xfrm>
          <a:prstGeom prst="rect">
            <a:avLst/>
          </a:prstGeom>
        </p:spPr>
        <p:txBody>
          <a:bodyPr wrap="none">
            <a:spAutoFit/>
          </a:bodyPr>
          <a:lstStyle/>
          <a:p>
            <a:pPr algn="ctr"/>
            <a:r>
              <a:rPr lang="en-US" sz="3200" b="1" dirty="0" smtClean="0">
                <a:latin typeface="Arial" panose="020B0604020202020204" pitchFamily="34" charset="0"/>
              </a:rPr>
              <a:t>Azimuth</a:t>
            </a:r>
          </a:p>
          <a:p>
            <a:pPr algn="ctr"/>
            <a:r>
              <a:rPr lang="en-US" sz="3200" b="1" dirty="0" smtClean="0">
                <a:latin typeface="Arial" panose="020B0604020202020204" pitchFamily="34" charset="0"/>
              </a:rPr>
              <a:t>Pattern </a:t>
            </a:r>
            <a:endParaRPr lang="en-US" sz="3200" dirty="0">
              <a:latin typeface="Arial" panose="020B0604020202020204" pitchFamily="34" charset="0"/>
            </a:endParaRPr>
          </a:p>
        </p:txBody>
      </p:sp>
      <p:sp>
        <p:nvSpPr>
          <p:cNvPr id="6" name="Rectangle 5"/>
          <p:cNvSpPr/>
          <p:nvPr/>
        </p:nvSpPr>
        <p:spPr>
          <a:xfrm>
            <a:off x="5643724" y="381000"/>
            <a:ext cx="2005678" cy="1077218"/>
          </a:xfrm>
          <a:prstGeom prst="rect">
            <a:avLst/>
          </a:prstGeom>
        </p:spPr>
        <p:txBody>
          <a:bodyPr wrap="none">
            <a:spAutoFit/>
          </a:bodyPr>
          <a:lstStyle/>
          <a:p>
            <a:pPr algn="ctr"/>
            <a:r>
              <a:rPr lang="en-US" sz="3200" b="1" dirty="0" smtClean="0">
                <a:latin typeface="Arial" panose="020B0604020202020204" pitchFamily="34" charset="0"/>
              </a:rPr>
              <a:t>Elevation</a:t>
            </a:r>
          </a:p>
          <a:p>
            <a:pPr algn="ctr"/>
            <a:r>
              <a:rPr lang="en-US" sz="3200" b="1" dirty="0" smtClean="0">
                <a:latin typeface="Arial" panose="020B0604020202020204" pitchFamily="34" charset="0"/>
              </a:rPr>
              <a:t>Pattern </a:t>
            </a:r>
            <a:endParaRPr lang="en-US" sz="3200" dirty="0">
              <a:latin typeface="Arial" panose="020B0604020202020204" pitchFamily="34" charset="0"/>
            </a:endParaRPr>
          </a:p>
        </p:txBody>
      </p:sp>
    </p:spTree>
    <p:extLst>
      <p:ext uri="{BB962C8B-B14F-4D97-AF65-F5344CB8AC3E}">
        <p14:creationId xmlns:p14="http://schemas.microsoft.com/office/powerpoint/2010/main" val="1062171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Radiation Pattern Vocabulary</a:t>
            </a:r>
            <a:endParaRPr lang="en-US" sz="4400" dirty="0">
              <a:latin typeface="Arial" panose="020B0604020202020204" pitchFamily="34" charset="0"/>
            </a:endParaRPr>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Front-to-back ratio</a:t>
            </a:r>
            <a:r>
              <a:rPr lang="en-US" sz="3200" dirty="0" smtClean="0">
                <a:latin typeface="Arial" panose="020B0604020202020204" pitchFamily="34" charset="0"/>
              </a:rPr>
              <a:t>: </a:t>
            </a:r>
            <a:r>
              <a:rPr lang="en-US" sz="3200" dirty="0">
                <a:latin typeface="Arial" panose="020B0604020202020204" pitchFamily="34" charset="0"/>
              </a:rPr>
              <a:t>R</a:t>
            </a:r>
            <a:r>
              <a:rPr lang="en-US" sz="3200" dirty="0" smtClean="0">
                <a:latin typeface="Arial" panose="020B0604020202020204" pitchFamily="34" charset="0"/>
              </a:rPr>
              <a:t>atio of forward gain to gain in the opposite direction.</a:t>
            </a:r>
          </a:p>
          <a:p>
            <a:pPr marL="342900" indent="-342900">
              <a:spcBef>
                <a:spcPct val="20000"/>
              </a:spcBef>
              <a:buFontTx/>
              <a:buChar char="•"/>
            </a:pPr>
            <a:r>
              <a:rPr lang="en-US" sz="3200" b="1" dirty="0" smtClean="0">
                <a:latin typeface="Arial" panose="020B0604020202020204" pitchFamily="34" charset="0"/>
              </a:rPr>
              <a:t>Front-to-side ratio</a:t>
            </a:r>
            <a:r>
              <a:rPr lang="en-US" sz="3200" dirty="0" smtClean="0">
                <a:latin typeface="Arial" panose="020B0604020202020204" pitchFamily="34" charset="0"/>
              </a:rPr>
              <a:t>: Ratio of forward gain to gain at right angles to the forward direction.</a:t>
            </a:r>
          </a:p>
          <a:p>
            <a:pPr marL="342900" indent="-342900">
              <a:spcBef>
                <a:spcPct val="20000"/>
              </a:spcBef>
              <a:buFontTx/>
              <a:buChar char="•"/>
            </a:pPr>
            <a:endParaRPr lang="en-US" sz="3200" b="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1686501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Feed </a:t>
            </a:r>
            <a:r>
              <a:rPr lang="en-US" sz="4400" dirty="0" smtClean="0">
                <a:latin typeface="Arial" panose="020B0604020202020204" pitchFamily="34" charset="0"/>
              </a:rPr>
              <a:t>Lines</a:t>
            </a:r>
            <a:endParaRPr lang="en-US" sz="4400" dirty="0">
              <a:latin typeface="Arial" panose="020B0604020202020204" pitchFamily="34" charset="0"/>
            </a:endParaRPr>
          </a:p>
        </p:txBody>
      </p:sp>
      <p:sp>
        <p:nvSpPr>
          <p:cNvPr id="22530" name="Rectangle 5"/>
          <p:cNvSpPr>
            <a:spLocks noChangeArrowheads="1"/>
          </p:cNvSpPr>
          <p:nvPr/>
        </p:nvSpPr>
        <p:spPr bwMode="auto">
          <a:xfrm>
            <a:off x="685800" y="1600200"/>
            <a:ext cx="7772400" cy="44958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Arial" panose="020B0604020202020204" pitchFamily="34" charset="0"/>
              </a:rPr>
              <a:t>The purpose of the feed line is to </a:t>
            </a:r>
            <a:r>
              <a:rPr lang="en-US" sz="3200" dirty="0" smtClean="0">
                <a:latin typeface="Arial" panose="020B0604020202020204" pitchFamily="34" charset="0"/>
              </a:rPr>
              <a:t>get RF power from </a:t>
            </a:r>
            <a:r>
              <a:rPr lang="en-US" sz="3200" dirty="0">
                <a:latin typeface="Arial" panose="020B0604020202020204" pitchFamily="34" charset="0"/>
              </a:rPr>
              <a:t>your station to the antenna.</a:t>
            </a:r>
          </a:p>
          <a:p>
            <a:pPr marL="342900" indent="-342900">
              <a:spcBef>
                <a:spcPct val="20000"/>
              </a:spcBef>
              <a:buFontTx/>
              <a:buChar char="•"/>
            </a:pPr>
            <a:r>
              <a:rPr lang="en-US" sz="3200" dirty="0">
                <a:latin typeface="Arial" panose="020B0604020202020204" pitchFamily="34" charset="0"/>
              </a:rPr>
              <a:t>Basic feed line </a:t>
            </a:r>
            <a:r>
              <a:rPr lang="en-US" sz="3200" dirty="0" smtClean="0">
                <a:latin typeface="Arial" panose="020B0604020202020204" pitchFamily="34" charset="0"/>
              </a:rPr>
              <a:t>types</a:t>
            </a:r>
            <a:endParaRPr lang="en-US" sz="3200" dirty="0">
              <a:latin typeface="Arial" panose="020B0604020202020204" pitchFamily="34" charset="0"/>
            </a:endParaRPr>
          </a:p>
          <a:p>
            <a:pPr marL="742950" lvl="1" indent="-285750">
              <a:spcBef>
                <a:spcPct val="20000"/>
              </a:spcBef>
              <a:buFontTx/>
              <a:buChar char="–"/>
            </a:pPr>
            <a:r>
              <a:rPr lang="en-US" sz="2800" i="1" dirty="0">
                <a:latin typeface="Arial" panose="020B0604020202020204" pitchFamily="34" charset="0"/>
              </a:rPr>
              <a:t>Coaxial cable </a:t>
            </a:r>
            <a:r>
              <a:rPr lang="en-US" sz="2800" dirty="0">
                <a:latin typeface="Arial" panose="020B0604020202020204" pitchFamily="34" charset="0"/>
              </a:rPr>
              <a:t>(coax</a:t>
            </a:r>
            <a:r>
              <a:rPr lang="en-US" sz="2800" dirty="0" smtClean="0">
                <a:latin typeface="Arial" panose="020B0604020202020204" pitchFamily="34" charset="0"/>
              </a:rPr>
              <a:t>)</a:t>
            </a:r>
            <a:endParaRPr lang="en-US" sz="2800" dirty="0">
              <a:latin typeface="Arial" panose="020B0604020202020204" pitchFamily="34" charset="0"/>
            </a:endParaRPr>
          </a:p>
          <a:p>
            <a:pPr marL="742950" lvl="1" indent="-285750">
              <a:spcBef>
                <a:spcPct val="20000"/>
              </a:spcBef>
              <a:buFontTx/>
              <a:buChar char="–"/>
            </a:pPr>
            <a:r>
              <a:rPr lang="en-US" sz="2800" i="1" dirty="0">
                <a:latin typeface="Arial" panose="020B0604020202020204" pitchFamily="34" charset="0"/>
              </a:rPr>
              <a:t>Open-wire </a:t>
            </a:r>
            <a:r>
              <a:rPr lang="en-US" sz="2800" i="1" dirty="0" smtClean="0">
                <a:latin typeface="Arial" panose="020B0604020202020204" pitchFamily="34" charset="0"/>
              </a:rPr>
              <a:t>line </a:t>
            </a:r>
            <a:r>
              <a:rPr lang="en-US" sz="2800" dirty="0" smtClean="0">
                <a:latin typeface="Arial" panose="020B0604020202020204" pitchFamily="34" charset="0"/>
              </a:rPr>
              <a:t>(OWL) also called ladder line or window line</a:t>
            </a:r>
            <a:endParaRPr lang="en-US" sz="28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Power lost as heat in the feed line is called </a:t>
            </a:r>
            <a:r>
              <a:rPr lang="en-US" sz="3200" i="1" dirty="0" smtClean="0">
                <a:latin typeface="Arial" panose="020B0604020202020204" pitchFamily="34" charset="0"/>
              </a:rPr>
              <a:t>loss</a:t>
            </a:r>
            <a:r>
              <a:rPr lang="en-US" sz="3200" dirty="0" smtClean="0">
                <a:latin typeface="Arial" panose="020B0604020202020204" pitchFamily="34" charset="0"/>
              </a:rPr>
              <a:t> and it increases with frequency.</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36408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Feed </a:t>
            </a:r>
            <a:r>
              <a:rPr lang="en-US" sz="4400" dirty="0" smtClean="0">
                <a:latin typeface="Arial" panose="020B0604020202020204" pitchFamily="34" charset="0"/>
              </a:rPr>
              <a:t>Line Vocabulary</a:t>
            </a:r>
            <a:endParaRPr lang="en-US" sz="4400" dirty="0">
              <a:latin typeface="Arial" panose="020B0604020202020204" pitchFamily="34" charset="0"/>
            </a:endParaRPr>
          </a:p>
        </p:txBody>
      </p:sp>
      <p:sp>
        <p:nvSpPr>
          <p:cNvPr id="22530" name="Rectangle 5"/>
          <p:cNvSpPr>
            <a:spLocks noChangeArrowheads="1"/>
          </p:cNvSpPr>
          <p:nvPr/>
        </p:nvSpPr>
        <p:spPr bwMode="auto">
          <a:xfrm>
            <a:off x="685800" y="1524000"/>
            <a:ext cx="7772400" cy="44196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latin typeface="Arial" panose="020B0604020202020204" pitchFamily="34" charset="0"/>
              </a:rPr>
              <a:t>Center conductor</a:t>
            </a:r>
            <a:r>
              <a:rPr lang="en-US" sz="3200" dirty="0" smtClean="0">
                <a:latin typeface="Arial" panose="020B0604020202020204" pitchFamily="34" charset="0"/>
              </a:rPr>
              <a:t>: </a:t>
            </a:r>
            <a:r>
              <a:rPr lang="en-US" sz="3200" dirty="0">
                <a:latin typeface="Arial" panose="020B0604020202020204" pitchFamily="34" charset="0"/>
              </a:rPr>
              <a:t>C</a:t>
            </a:r>
            <a:r>
              <a:rPr lang="en-US" sz="3200" dirty="0" smtClean="0">
                <a:latin typeface="Arial" panose="020B0604020202020204" pitchFamily="34" charset="0"/>
              </a:rPr>
              <a:t>entral wire</a:t>
            </a:r>
          </a:p>
          <a:p>
            <a:pPr marL="342900" indent="-342900">
              <a:spcBef>
                <a:spcPct val="20000"/>
              </a:spcBef>
              <a:buFontTx/>
              <a:buChar char="•"/>
            </a:pPr>
            <a:r>
              <a:rPr lang="en-US" sz="3200" b="1" dirty="0" smtClean="0">
                <a:latin typeface="Arial" panose="020B0604020202020204" pitchFamily="34" charset="0"/>
              </a:rPr>
              <a:t>Dielectric</a:t>
            </a:r>
            <a:r>
              <a:rPr lang="en-US" sz="3200" dirty="0" smtClean="0">
                <a:latin typeface="Arial" panose="020B0604020202020204" pitchFamily="34" charset="0"/>
              </a:rPr>
              <a:t>: Insulation surrounding center conductor</a:t>
            </a:r>
          </a:p>
          <a:p>
            <a:pPr marL="342900" indent="-342900">
              <a:spcBef>
                <a:spcPct val="20000"/>
              </a:spcBef>
              <a:buFontTx/>
              <a:buChar char="•"/>
            </a:pPr>
            <a:r>
              <a:rPr lang="en-US" sz="3200" b="1" dirty="0" smtClean="0">
                <a:latin typeface="Arial" panose="020B0604020202020204" pitchFamily="34" charset="0"/>
              </a:rPr>
              <a:t>Shield</a:t>
            </a:r>
            <a:r>
              <a:rPr lang="en-US" sz="3200" dirty="0" smtClean="0">
                <a:latin typeface="Arial" panose="020B0604020202020204" pitchFamily="34" charset="0"/>
              </a:rPr>
              <a:t>: Braid or foil surrounding dielectric</a:t>
            </a:r>
          </a:p>
          <a:p>
            <a:pPr marL="342900" indent="-342900">
              <a:spcBef>
                <a:spcPct val="20000"/>
              </a:spcBef>
              <a:buFontTx/>
              <a:buChar char="•"/>
            </a:pPr>
            <a:r>
              <a:rPr lang="en-US" sz="3200" b="1" dirty="0" smtClean="0">
                <a:latin typeface="Arial" panose="020B0604020202020204" pitchFamily="34" charset="0"/>
              </a:rPr>
              <a:t>Jacket</a:t>
            </a:r>
            <a:r>
              <a:rPr lang="en-US" sz="3200" dirty="0" smtClean="0">
                <a:latin typeface="Arial" panose="020B0604020202020204" pitchFamily="34" charset="0"/>
              </a:rPr>
              <a:t>: Protective outer plastic coating</a:t>
            </a:r>
          </a:p>
          <a:p>
            <a:pPr marL="342900" indent="-342900">
              <a:spcBef>
                <a:spcPct val="20000"/>
              </a:spcBef>
              <a:buFontTx/>
              <a:buChar char="•"/>
            </a:pPr>
            <a:r>
              <a:rPr lang="en-US" sz="3200" b="1" dirty="0" smtClean="0">
                <a:latin typeface="Arial" panose="020B0604020202020204" pitchFamily="34" charset="0"/>
              </a:rPr>
              <a:t>Forward (reflected) power</a:t>
            </a:r>
            <a:r>
              <a:rPr lang="en-US" sz="3200" dirty="0" smtClean="0">
                <a:latin typeface="Arial" panose="020B0604020202020204" pitchFamily="34" charset="0"/>
              </a:rPr>
              <a:t>: RF power traveling toward (away from) a load such as an antenna</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07222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Coaxial Cable</a:t>
            </a:r>
            <a:endParaRPr lang="en-US" sz="4400" dirty="0">
              <a:latin typeface="Arial" panose="020B0604020202020204" pitchFamily="34" charset="0"/>
            </a:endParaRPr>
          </a:p>
        </p:txBody>
      </p:sp>
      <p:sp>
        <p:nvSpPr>
          <p:cNvPr id="24578" name="Rectangle 5"/>
          <p:cNvSpPr>
            <a:spLocks noChangeArrowheads="1"/>
          </p:cNvSpPr>
          <p:nvPr/>
        </p:nvSpPr>
        <p:spPr bwMode="auto">
          <a:xfrm>
            <a:off x="457200" y="1676400"/>
            <a:ext cx="41910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Arial" panose="020B0604020202020204" pitchFamily="34" charset="0"/>
              </a:rPr>
              <a:t>Most common feed </a:t>
            </a:r>
            <a:r>
              <a:rPr lang="en-US" sz="2800" dirty="0" smtClean="0">
                <a:latin typeface="Arial" panose="020B0604020202020204" pitchFamily="34" charset="0"/>
              </a:rPr>
              <a:t>line</a:t>
            </a:r>
            <a:endParaRPr lang="en-US" sz="2800" dirty="0">
              <a:latin typeface="Arial" panose="020B0604020202020204" pitchFamily="34" charset="0"/>
            </a:endParaRPr>
          </a:p>
          <a:p>
            <a:pPr marL="342900" indent="-342900">
              <a:lnSpc>
                <a:spcPct val="90000"/>
              </a:lnSpc>
              <a:spcBef>
                <a:spcPct val="20000"/>
              </a:spcBef>
              <a:buFontTx/>
              <a:buChar char="•"/>
            </a:pPr>
            <a:r>
              <a:rPr lang="en-US" sz="2800" dirty="0">
                <a:latin typeface="Arial" panose="020B0604020202020204" pitchFamily="34" charset="0"/>
              </a:rPr>
              <a:t>Easy to </a:t>
            </a:r>
            <a:r>
              <a:rPr lang="en-US" sz="2800" dirty="0" smtClean="0">
                <a:latin typeface="Arial" panose="020B0604020202020204" pitchFamily="34" charset="0"/>
              </a:rPr>
              <a:t>use</a:t>
            </a:r>
            <a:endParaRPr lang="en-US" sz="2800" dirty="0">
              <a:latin typeface="Arial" panose="020B0604020202020204" pitchFamily="34" charset="0"/>
            </a:endParaRPr>
          </a:p>
          <a:p>
            <a:pPr marL="342900" indent="-342900">
              <a:lnSpc>
                <a:spcPct val="90000"/>
              </a:lnSpc>
              <a:spcBef>
                <a:spcPct val="20000"/>
              </a:spcBef>
              <a:buFontTx/>
              <a:buChar char="•"/>
            </a:pPr>
            <a:r>
              <a:rPr lang="en-US" sz="2800" dirty="0" smtClean="0">
                <a:latin typeface="Arial" panose="020B0604020202020204" pitchFamily="34" charset="0"/>
              </a:rPr>
              <a:t>Not affected by nearby materials</a:t>
            </a:r>
            <a:endParaRPr lang="en-US" sz="2800" dirty="0">
              <a:latin typeface="Arial" panose="020B0604020202020204" pitchFamily="34" charset="0"/>
            </a:endParaRPr>
          </a:p>
          <a:p>
            <a:pPr marL="342900" indent="-342900">
              <a:lnSpc>
                <a:spcPct val="90000"/>
              </a:lnSpc>
              <a:spcBef>
                <a:spcPct val="20000"/>
              </a:spcBef>
              <a:buFontTx/>
              <a:buChar char="•"/>
            </a:pPr>
            <a:r>
              <a:rPr lang="en-US" sz="2800" dirty="0" smtClean="0">
                <a:latin typeface="Arial" panose="020B0604020202020204" pitchFamily="34" charset="0"/>
              </a:rPr>
              <a:t>Has higher loss than open-wire line at most frequencies</a:t>
            </a:r>
          </a:p>
          <a:p>
            <a:pPr marL="342900" indent="-342900">
              <a:lnSpc>
                <a:spcPct val="90000"/>
              </a:lnSpc>
              <a:spcBef>
                <a:spcPct val="20000"/>
              </a:spcBef>
              <a:buFontTx/>
              <a:buChar char="•"/>
            </a:pPr>
            <a:r>
              <a:rPr lang="en-US" sz="2800" dirty="0" smtClean="0">
                <a:latin typeface="Arial" panose="020B0604020202020204" pitchFamily="34" charset="0"/>
              </a:rPr>
              <a:t>Air-insulated “hard line” has lowest loss</a:t>
            </a:r>
            <a:endParaRPr lang="en-US" sz="2800" dirty="0">
              <a:latin typeface="Arial" panose="020B0604020202020204" pitchFamily="34" charset="0"/>
            </a:endParaRPr>
          </a:p>
        </p:txBody>
      </p:sp>
      <p:pic>
        <p:nvPicPr>
          <p:cNvPr id="24579" name="Picture 6"/>
          <p:cNvPicPr>
            <a:picLocks noChangeAspect="1" noChangeArrowheads="1"/>
          </p:cNvPicPr>
          <p:nvPr/>
        </p:nvPicPr>
        <p:blipFill>
          <a:blip r:embed="rId3" cstate="print"/>
          <a:srcRect l="2376" r="674"/>
          <a:stretch>
            <a:fillRect/>
          </a:stretch>
        </p:blipFill>
        <p:spPr bwMode="auto">
          <a:xfrm>
            <a:off x="4495800" y="2667000"/>
            <a:ext cx="4222750" cy="2092325"/>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692132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Open-Wire Line</a:t>
            </a:r>
            <a:endParaRPr lang="en-US" sz="4400" dirty="0">
              <a:latin typeface="Arial" panose="020B0604020202020204" pitchFamily="34" charset="0"/>
            </a:endParaRPr>
          </a:p>
        </p:txBody>
      </p:sp>
      <p:sp>
        <p:nvSpPr>
          <p:cNvPr id="26626" name="Rectangle 5"/>
          <p:cNvSpPr>
            <a:spLocks noChangeArrowheads="1"/>
          </p:cNvSpPr>
          <p:nvPr/>
        </p:nvSpPr>
        <p:spPr bwMode="auto">
          <a:xfrm>
            <a:off x="685800" y="1828800"/>
            <a:ext cx="38100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latin typeface="Arial" panose="020B0604020202020204" pitchFamily="34" charset="0"/>
              </a:rPr>
              <a:t>Lighter and less expensive than coax</a:t>
            </a:r>
            <a:endParaRPr lang="en-US" dirty="0">
              <a:latin typeface="Arial" panose="020B0604020202020204" pitchFamily="34" charset="0"/>
            </a:endParaRPr>
          </a:p>
          <a:p>
            <a:pPr marL="342900" indent="-342900">
              <a:spcBef>
                <a:spcPct val="20000"/>
              </a:spcBef>
              <a:buFontTx/>
              <a:buChar char="•"/>
            </a:pPr>
            <a:r>
              <a:rPr lang="en-US" dirty="0" smtClean="0">
                <a:latin typeface="Arial" panose="020B0604020202020204" pitchFamily="34" charset="0"/>
              </a:rPr>
              <a:t>Has lower loss than coax at most frequencies</a:t>
            </a:r>
          </a:p>
          <a:p>
            <a:pPr marL="342900" indent="-342900">
              <a:spcBef>
                <a:spcPct val="20000"/>
              </a:spcBef>
              <a:buFontTx/>
              <a:buChar char="•"/>
            </a:pPr>
            <a:r>
              <a:rPr lang="en-US" dirty="0" smtClean="0">
                <a:latin typeface="Arial" panose="020B0604020202020204" pitchFamily="34" charset="0"/>
              </a:rPr>
              <a:t>More difficult to use since it is affected by nearby materials</a:t>
            </a:r>
          </a:p>
          <a:p>
            <a:pPr marL="342900" indent="-342900">
              <a:spcBef>
                <a:spcPct val="20000"/>
              </a:spcBef>
              <a:buFontTx/>
              <a:buChar char="•"/>
            </a:pPr>
            <a:r>
              <a:rPr lang="en-US" dirty="0" smtClean="0">
                <a:latin typeface="Arial" panose="020B0604020202020204" pitchFamily="34" charset="0"/>
              </a:rPr>
              <a:t>Requires impedance matching equipment to use with most transceivers</a:t>
            </a:r>
            <a:endParaRPr lang="en-US"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26628" name="Picture 4"/>
          <p:cNvPicPr>
            <a:picLocks noChangeAspect="1" noChangeArrowheads="1"/>
          </p:cNvPicPr>
          <p:nvPr/>
        </p:nvPicPr>
        <p:blipFill rotWithShape="1">
          <a:blip r:embed="rId3" cstate="print"/>
          <a:srcRect l="-1878" t="-3435" r="-1878" b="-3435"/>
          <a:stretch/>
        </p:blipFill>
        <p:spPr bwMode="auto">
          <a:xfrm>
            <a:off x="4491892" y="2498100"/>
            <a:ext cx="4427416" cy="2884746"/>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908153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Characteristic Impedance</a:t>
            </a:r>
            <a:endParaRPr lang="en-US" sz="4400" dirty="0">
              <a:latin typeface="Arial" panose="020B0604020202020204" pitchFamily="34" charset="0"/>
            </a:endParaRPr>
          </a:p>
        </p:txBody>
      </p:sp>
      <p:sp>
        <p:nvSpPr>
          <p:cNvPr id="28674"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latin typeface="Arial" panose="020B0604020202020204" pitchFamily="34" charset="0"/>
              </a:rPr>
              <a:t>The impedance presented to a wave traveling through a feed line</a:t>
            </a:r>
            <a:endParaRPr lang="en-US" sz="3200" dirty="0">
              <a:latin typeface="Arial" panose="020B0604020202020204" pitchFamily="34" charset="0"/>
            </a:endParaRPr>
          </a:p>
          <a:p>
            <a:pPr marL="342900" indent="-342900">
              <a:spcBef>
                <a:spcPct val="20000"/>
              </a:spcBef>
              <a:buFontTx/>
              <a:buChar char="•"/>
            </a:pPr>
            <a:r>
              <a:rPr lang="en-US" sz="3200" dirty="0" smtClean="0">
                <a:latin typeface="Arial" panose="020B0604020202020204" pitchFamily="34" charset="0"/>
              </a:rPr>
              <a:t>Given in ohms (</a:t>
            </a:r>
            <a:r>
              <a:rPr lang="el-GR" sz="3200" dirty="0" smtClean="0">
                <a:latin typeface="Arial" panose="020B0604020202020204" pitchFamily="34" charset="0"/>
                <a:cs typeface="Arial" panose="020B0604020202020204" pitchFamily="34" charset="0"/>
              </a:rPr>
              <a:t>Ω</a:t>
            </a:r>
            <a:r>
              <a:rPr lang="en-US" sz="3200" dirty="0" smtClean="0">
                <a:latin typeface="Arial" panose="020B0604020202020204" pitchFamily="34" charset="0"/>
                <a:cs typeface="Arial" panose="020B0604020202020204" pitchFamily="34" charset="0"/>
              </a:rPr>
              <a:t>), symbolized as </a:t>
            </a:r>
            <a:r>
              <a:rPr lang="en-US" sz="3200" i="1" dirty="0" smtClean="0">
                <a:latin typeface="Arial" panose="020B0604020202020204" pitchFamily="34" charset="0"/>
                <a:cs typeface="Arial" panose="020B0604020202020204" pitchFamily="34" charset="0"/>
              </a:rPr>
              <a:t>Z</a:t>
            </a:r>
            <a:r>
              <a:rPr lang="en-US" sz="3200" i="1" baseline="-25000" dirty="0" smtClean="0">
                <a:latin typeface="Arial" panose="020B0604020202020204" pitchFamily="34" charset="0"/>
                <a:cs typeface="Arial" panose="020B0604020202020204" pitchFamily="34" charset="0"/>
              </a:rPr>
              <a:t>0</a:t>
            </a:r>
            <a:endParaRPr lang="en-US" sz="3200" dirty="0">
              <a:latin typeface="Arial" panose="020B0604020202020204" pitchFamily="34" charset="0"/>
            </a:endParaRPr>
          </a:p>
          <a:p>
            <a:pPr marL="342900" indent="-342900">
              <a:spcBef>
                <a:spcPct val="20000"/>
              </a:spcBef>
              <a:buFontTx/>
              <a:buChar char="•"/>
            </a:pPr>
            <a:r>
              <a:rPr lang="en-US" sz="3200" dirty="0">
                <a:latin typeface="Arial" panose="020B0604020202020204" pitchFamily="34" charset="0"/>
              </a:rPr>
              <a:t>Depends </a:t>
            </a:r>
            <a:r>
              <a:rPr lang="en-US" sz="3200" dirty="0" smtClean="0">
                <a:latin typeface="Arial" panose="020B0604020202020204" pitchFamily="34" charset="0"/>
              </a:rPr>
              <a:t>on</a:t>
            </a:r>
            <a:r>
              <a:rPr lang="en-US" sz="3200" dirty="0">
                <a:latin typeface="Arial" panose="020B0604020202020204" pitchFamily="34" charset="0"/>
              </a:rPr>
              <a:t> </a:t>
            </a:r>
            <a:r>
              <a:rPr lang="en-US" sz="3200" dirty="0" smtClean="0">
                <a:latin typeface="Arial" panose="020B0604020202020204" pitchFamily="34" charset="0"/>
              </a:rPr>
              <a:t>how the feed line is constructed and what materials are used</a:t>
            </a:r>
          </a:p>
          <a:p>
            <a:pPr marL="800100" lvl="1" indent="-342900">
              <a:spcBef>
                <a:spcPct val="20000"/>
              </a:spcBef>
              <a:buFontTx/>
              <a:buChar char="•"/>
            </a:pPr>
            <a:r>
              <a:rPr lang="en-US" sz="3200" dirty="0" smtClean="0">
                <a:latin typeface="Arial" panose="020B0604020202020204" pitchFamily="34" charset="0"/>
              </a:rPr>
              <a:t>Coax: 50 and 75 </a:t>
            </a:r>
            <a:r>
              <a:rPr lang="el-GR" sz="3200" dirty="0" smtClean="0">
                <a:latin typeface="Arial" panose="020B0604020202020204" pitchFamily="34" charset="0"/>
                <a:cs typeface="Arial" panose="020B0604020202020204" pitchFamily="34" charset="0"/>
              </a:rPr>
              <a:t>Ω</a:t>
            </a:r>
            <a:endParaRPr lang="en-US" sz="3200" dirty="0" smtClean="0">
              <a:latin typeface="Arial" panose="020B0604020202020204" pitchFamily="34" charset="0"/>
              <a:cs typeface="Arial" panose="020B0604020202020204" pitchFamily="34" charset="0"/>
            </a:endParaRPr>
          </a:p>
          <a:p>
            <a:pPr marL="800100" lvl="1" indent="-342900">
              <a:spcBef>
                <a:spcPct val="20000"/>
              </a:spcBef>
              <a:buFontTx/>
              <a:buChar char="•"/>
            </a:pPr>
            <a:r>
              <a:rPr lang="en-US" sz="3200" dirty="0" smtClean="0">
                <a:latin typeface="Arial" panose="020B0604020202020204" pitchFamily="34" charset="0"/>
                <a:cs typeface="Arial" panose="020B0604020202020204" pitchFamily="34" charset="0"/>
              </a:rPr>
              <a:t>OWL: 300, 450, and 600 </a:t>
            </a:r>
            <a:r>
              <a:rPr lang="el-GR" sz="3200" dirty="0" smtClean="0">
                <a:latin typeface="Arial" panose="020B0604020202020204" pitchFamily="34" charset="0"/>
                <a:cs typeface="Arial" panose="020B0604020202020204" pitchFamily="34" charset="0"/>
              </a:rPr>
              <a:t>Ω</a:t>
            </a:r>
            <a:endParaRPr lang="en-US" sz="32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597516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Standing Wave Ratio (SWR)</a:t>
            </a:r>
          </a:p>
        </p:txBody>
      </p:sp>
      <p:sp>
        <p:nvSpPr>
          <p:cNvPr id="136197" name="Rectangle 5"/>
          <p:cNvSpPr>
            <a:spLocks noChangeArrowheads="1"/>
          </p:cNvSpPr>
          <p:nvPr/>
        </p:nvSpPr>
        <p:spPr bwMode="auto">
          <a:xfrm>
            <a:off x="685800" y="1752600"/>
            <a:ext cx="8077200" cy="3886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a:latin typeface="Arial" panose="020B0604020202020204" pitchFamily="34" charset="0"/>
              </a:rPr>
              <a:t>If the </a:t>
            </a:r>
            <a:r>
              <a:rPr lang="en-US" sz="3200" dirty="0" smtClean="0">
                <a:latin typeface="Arial" panose="020B0604020202020204" pitchFamily="34" charset="0"/>
              </a:rPr>
              <a:t>antenna feed point </a:t>
            </a:r>
            <a:r>
              <a:rPr lang="en-US" sz="3200" dirty="0">
                <a:latin typeface="Arial" panose="020B0604020202020204" pitchFamily="34" charset="0"/>
              </a:rPr>
              <a:t>and feed line </a:t>
            </a:r>
            <a:r>
              <a:rPr lang="en-US" sz="3200" dirty="0" smtClean="0">
                <a:latin typeface="Arial" panose="020B0604020202020204" pitchFamily="34" charset="0"/>
              </a:rPr>
              <a:t>impedances are </a:t>
            </a:r>
            <a:r>
              <a:rPr lang="en-US" sz="3200" dirty="0">
                <a:latin typeface="Arial" panose="020B0604020202020204" pitchFamily="34" charset="0"/>
              </a:rPr>
              <a:t>not </a:t>
            </a:r>
            <a:r>
              <a:rPr lang="en-US" sz="3200" dirty="0" smtClean="0">
                <a:latin typeface="Arial" panose="020B0604020202020204" pitchFamily="34" charset="0"/>
              </a:rPr>
              <a:t>identical, </a:t>
            </a:r>
            <a:r>
              <a:rPr lang="en-US" sz="3200" dirty="0">
                <a:latin typeface="Arial" panose="020B0604020202020204" pitchFamily="34" charset="0"/>
              </a:rPr>
              <a:t>some RF </a:t>
            </a:r>
            <a:r>
              <a:rPr lang="en-US" sz="3200" dirty="0" smtClean="0">
                <a:latin typeface="Arial" panose="020B0604020202020204" pitchFamily="34" charset="0"/>
              </a:rPr>
              <a:t>power is reflected back toward the transmitter.</a:t>
            </a:r>
          </a:p>
          <a:p>
            <a:pPr marL="800100" lvl="1" indent="-342900">
              <a:lnSpc>
                <a:spcPct val="90000"/>
              </a:lnSpc>
              <a:spcBef>
                <a:spcPct val="20000"/>
              </a:spcBef>
              <a:buFontTx/>
              <a:buChar char="•"/>
            </a:pPr>
            <a:r>
              <a:rPr lang="en-US" sz="2800" dirty="0" smtClean="0">
                <a:latin typeface="Arial" panose="020B0604020202020204" pitchFamily="34" charset="0"/>
              </a:rPr>
              <a:t>Called a </a:t>
            </a:r>
            <a:r>
              <a:rPr lang="en-US" sz="2800" i="1" dirty="0" smtClean="0">
                <a:latin typeface="Arial" panose="020B0604020202020204" pitchFamily="34" charset="0"/>
              </a:rPr>
              <a:t>mismatch</a:t>
            </a:r>
          </a:p>
          <a:p>
            <a:pPr marL="800100" lvl="1" indent="-342900">
              <a:lnSpc>
                <a:spcPct val="90000"/>
              </a:lnSpc>
              <a:spcBef>
                <a:spcPct val="20000"/>
              </a:spcBef>
              <a:buFontTx/>
              <a:buChar char="•"/>
            </a:pPr>
            <a:r>
              <a:rPr lang="en-US" sz="2800" dirty="0" smtClean="0">
                <a:latin typeface="Arial" panose="020B0604020202020204" pitchFamily="34" charset="0"/>
              </a:rPr>
              <a:t>Forward and reflected waves create a pattern of </a:t>
            </a:r>
            <a:r>
              <a:rPr lang="en-US" sz="2800" i="1" dirty="0" smtClean="0">
                <a:latin typeface="Arial" panose="020B0604020202020204" pitchFamily="34" charset="0"/>
              </a:rPr>
              <a:t>standing waves</a:t>
            </a:r>
            <a:r>
              <a:rPr lang="en-US" sz="2800" dirty="0" smtClean="0">
                <a:latin typeface="Arial" panose="020B0604020202020204" pitchFamily="34" charset="0"/>
              </a:rPr>
              <a:t> of voltage and current in the line</a:t>
            </a:r>
          </a:p>
          <a:p>
            <a:pPr marL="800100" lvl="1" indent="-342900">
              <a:lnSpc>
                <a:spcPct val="90000"/>
              </a:lnSpc>
              <a:spcBef>
                <a:spcPct val="20000"/>
              </a:spcBef>
              <a:buFontTx/>
              <a:buChar char="•"/>
            </a:pPr>
            <a:r>
              <a:rPr lang="en-US" sz="2800" dirty="0" smtClean="0">
                <a:latin typeface="Arial" panose="020B0604020202020204" pitchFamily="34" charset="0"/>
              </a:rPr>
              <a:t>SWR is the ratio of standing wave max to min</a:t>
            </a:r>
          </a:p>
          <a:p>
            <a:pPr marL="342900" indent="-342900">
              <a:lnSpc>
                <a:spcPct val="90000"/>
              </a:lnSpc>
              <a:spcBef>
                <a:spcPct val="20000"/>
              </a:spcBef>
              <a:buFontTx/>
              <a:buChar char="•"/>
            </a:pPr>
            <a:r>
              <a:rPr lang="en-US" sz="2800" dirty="0" smtClean="0">
                <a:latin typeface="Arial" panose="020B0604020202020204" pitchFamily="34" charset="0"/>
              </a:rPr>
              <a:t>Measured with an </a:t>
            </a:r>
            <a:r>
              <a:rPr lang="en-US" sz="2800" i="1" dirty="0" smtClean="0">
                <a:latin typeface="Arial" panose="020B0604020202020204" pitchFamily="34" charset="0"/>
              </a:rPr>
              <a:t>SWR meter</a:t>
            </a:r>
            <a:r>
              <a:rPr lang="en-US" sz="2800" dirty="0" smtClean="0">
                <a:latin typeface="Arial" panose="020B0604020202020204" pitchFamily="34" charset="0"/>
              </a:rPr>
              <a:t> or </a:t>
            </a:r>
            <a:r>
              <a:rPr lang="en-US" sz="2800" i="1" dirty="0" smtClean="0">
                <a:latin typeface="Arial" panose="020B0604020202020204" pitchFamily="34" charset="0"/>
              </a:rPr>
              <a:t>SWR bridge.</a:t>
            </a:r>
            <a:endParaRPr lang="en-US" sz="2800" dirty="0" smtClean="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295612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Standing Wave Ratio (SWR)</a:t>
            </a:r>
          </a:p>
        </p:txBody>
      </p:sp>
      <p:sp>
        <p:nvSpPr>
          <p:cNvPr id="136197" name="Rectangle 5"/>
          <p:cNvSpPr>
            <a:spLocks noChangeArrowheads="1"/>
          </p:cNvSpPr>
          <p:nvPr/>
        </p:nvSpPr>
        <p:spPr bwMode="auto">
          <a:xfrm>
            <a:off x="685800" y="1752600"/>
            <a:ext cx="8077200" cy="4191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smtClean="0">
                <a:latin typeface="Arial" panose="020B0604020202020204" pitchFamily="34" charset="0"/>
              </a:rPr>
              <a:t>Reflected power is re-reflected at the transmitter and bounces back and forth.</a:t>
            </a:r>
          </a:p>
          <a:p>
            <a:pPr marL="800100" lvl="1" indent="-342900">
              <a:lnSpc>
                <a:spcPct val="90000"/>
              </a:lnSpc>
              <a:spcBef>
                <a:spcPct val="20000"/>
              </a:spcBef>
              <a:buFontTx/>
              <a:buChar char="•"/>
            </a:pPr>
            <a:r>
              <a:rPr lang="en-US" sz="2800" dirty="0" smtClean="0">
                <a:latin typeface="Arial" panose="020B0604020202020204" pitchFamily="34" charset="0"/>
              </a:rPr>
              <a:t>Some RF power is lost as heat on each trip back and forth through the feed line</a:t>
            </a:r>
          </a:p>
          <a:p>
            <a:pPr marL="800100" lvl="1" indent="-342900">
              <a:lnSpc>
                <a:spcPct val="90000"/>
              </a:lnSpc>
              <a:spcBef>
                <a:spcPct val="20000"/>
              </a:spcBef>
              <a:buFontTx/>
              <a:buChar char="•"/>
            </a:pPr>
            <a:r>
              <a:rPr lang="en-US" sz="2800" dirty="0" smtClean="0">
                <a:latin typeface="Arial" panose="020B0604020202020204" pitchFamily="34" charset="0"/>
              </a:rPr>
              <a:t>All RF power is eventually lost as heat or transferred to the antenna or load</a:t>
            </a:r>
          </a:p>
          <a:p>
            <a:pPr marL="342900" indent="-342900">
              <a:lnSpc>
                <a:spcPct val="90000"/>
              </a:lnSpc>
              <a:spcBef>
                <a:spcPct val="20000"/>
              </a:spcBef>
              <a:buFontTx/>
              <a:buChar char="•"/>
            </a:pPr>
            <a:r>
              <a:rPr lang="en-US" sz="3200" dirty="0" smtClean="0">
                <a:latin typeface="Arial" panose="020B0604020202020204" pitchFamily="34" charset="0"/>
              </a:rPr>
              <a:t>High SWR means more reflections and more loss of RF power (less transferred to the antenna or load).</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1006910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Nothing Is Perfect</a:t>
            </a:r>
          </a:p>
        </p:txBody>
      </p:sp>
      <p:sp>
        <p:nvSpPr>
          <p:cNvPr id="33794" name="Rectangle 5"/>
          <p:cNvSpPr>
            <a:spLocks noChangeArrowheads="1"/>
          </p:cNvSpPr>
          <p:nvPr/>
        </p:nvSpPr>
        <p:spPr bwMode="auto">
          <a:xfrm>
            <a:off x="685800" y="17526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ts val="1000"/>
              </a:spcBef>
              <a:buFontTx/>
              <a:buChar char="•"/>
              <a:defRPr/>
            </a:pPr>
            <a:r>
              <a:rPr lang="en-US" sz="3200" dirty="0">
                <a:latin typeface="Arial" panose="020B0604020202020204" pitchFamily="34" charset="0"/>
              </a:rPr>
              <a:t>SWR equals the ratio of feed point (or </a:t>
            </a:r>
            <a:r>
              <a:rPr lang="en-US" sz="3200" i="1" dirty="0">
                <a:latin typeface="Arial" panose="020B0604020202020204" pitchFamily="34" charset="0"/>
              </a:rPr>
              <a:t>load</a:t>
            </a:r>
            <a:r>
              <a:rPr lang="en-US" sz="3200" dirty="0">
                <a:latin typeface="Arial" panose="020B0604020202020204" pitchFamily="34" charset="0"/>
              </a:rPr>
              <a:t>) and feed line impedance, whichever is greater than 1 (SWR always greater than 1:1</a:t>
            </a:r>
            <a:r>
              <a:rPr lang="en-US" sz="3200" dirty="0" smtClean="0">
                <a:latin typeface="Arial" panose="020B0604020202020204" pitchFamily="34" charset="0"/>
              </a:rPr>
              <a:t>).</a:t>
            </a:r>
            <a:endParaRPr lang="en-US" sz="3200" dirty="0">
              <a:latin typeface="Arial" panose="020B0604020202020204" pitchFamily="34" charset="0"/>
            </a:endParaRPr>
          </a:p>
          <a:p>
            <a:pPr marL="342900" indent="-342900">
              <a:lnSpc>
                <a:spcPct val="80000"/>
              </a:lnSpc>
              <a:spcBef>
                <a:spcPts val="1000"/>
              </a:spcBef>
              <a:buFontTx/>
              <a:buChar char="•"/>
              <a:defRPr/>
            </a:pPr>
            <a:r>
              <a:rPr lang="en-US" sz="3200" dirty="0" smtClean="0">
                <a:latin typeface="Arial" panose="020B0604020202020204" pitchFamily="34" charset="0"/>
                <a:ea typeface="ＭＳ Ｐゴシック" charset="0"/>
                <a:cs typeface="ＭＳ Ｐゴシック" charset="0"/>
              </a:rPr>
              <a:t>What </a:t>
            </a:r>
            <a:r>
              <a:rPr lang="en-US" sz="3200" dirty="0">
                <a:latin typeface="Arial" panose="020B0604020202020204" pitchFamily="34" charset="0"/>
                <a:ea typeface="ＭＳ Ｐゴシック" charset="0"/>
                <a:cs typeface="ＭＳ Ｐゴシック" charset="0"/>
              </a:rPr>
              <a:t>is an acceptable </a:t>
            </a:r>
            <a:r>
              <a:rPr lang="en-US" sz="3200" dirty="0" smtClean="0">
                <a:latin typeface="Arial" panose="020B0604020202020204" pitchFamily="34" charset="0"/>
                <a:ea typeface="ＭＳ Ｐゴシック" charset="0"/>
                <a:cs typeface="ＭＳ Ｐゴシック" charset="0"/>
              </a:rPr>
              <a:t>SWR?</a:t>
            </a:r>
            <a:endParaRPr lang="en-US" sz="3200" dirty="0">
              <a:latin typeface="Arial" panose="020B0604020202020204" pitchFamily="34"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a:latin typeface="Arial" panose="020B0604020202020204" pitchFamily="34" charset="0"/>
                <a:ea typeface="ＭＳ Ｐゴシック" charset="0"/>
                <a:cs typeface="ＭＳ Ｐゴシック" charset="0"/>
              </a:rPr>
              <a:t>1:1 SWR is </a:t>
            </a:r>
            <a:r>
              <a:rPr lang="en-US" sz="2800" dirty="0" smtClean="0">
                <a:latin typeface="Arial" panose="020B0604020202020204" pitchFamily="34" charset="0"/>
                <a:ea typeface="ＭＳ Ｐゴシック" charset="0"/>
                <a:cs typeface="ＭＳ Ｐゴシック" charset="0"/>
              </a:rPr>
              <a:t>perfect – no power reflected</a:t>
            </a:r>
            <a:endParaRPr lang="en-US" sz="2800" dirty="0">
              <a:latin typeface="Arial" panose="020B0604020202020204" pitchFamily="34"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smtClean="0">
                <a:latin typeface="Arial" panose="020B0604020202020204" pitchFamily="34" charset="0"/>
                <a:ea typeface="ＭＳ Ｐゴシック" charset="0"/>
                <a:cs typeface="ＭＳ Ｐゴシック" charset="0"/>
              </a:rPr>
              <a:t>Up to 2:1 </a:t>
            </a:r>
            <a:r>
              <a:rPr lang="en-US" sz="2800" dirty="0">
                <a:latin typeface="Arial" panose="020B0604020202020204" pitchFamily="34" charset="0"/>
                <a:ea typeface="ＭＳ Ｐゴシック" charset="0"/>
                <a:cs typeface="ＭＳ Ｐゴシック" charset="0"/>
              </a:rPr>
              <a:t>SWR </a:t>
            </a:r>
            <a:r>
              <a:rPr lang="en-US" sz="2800" dirty="0" smtClean="0">
                <a:latin typeface="Arial" panose="020B0604020202020204" pitchFamily="34" charset="0"/>
                <a:ea typeface="ＭＳ Ｐゴシック" charset="0"/>
                <a:cs typeface="ＭＳ Ｐゴシック" charset="0"/>
              </a:rPr>
              <a:t>is normal</a:t>
            </a:r>
            <a:endParaRPr lang="en-US" sz="2800" dirty="0">
              <a:latin typeface="Arial" panose="020B0604020202020204" pitchFamily="34" charset="0"/>
              <a:ea typeface="ＭＳ Ｐゴシック" charset="0"/>
              <a:cs typeface="ＭＳ Ｐゴシック" charset="0"/>
            </a:endParaRPr>
          </a:p>
          <a:p>
            <a:pPr marL="742950" lvl="1" indent="-285750">
              <a:lnSpc>
                <a:spcPct val="80000"/>
              </a:lnSpc>
              <a:spcBef>
                <a:spcPts val="1000"/>
              </a:spcBef>
              <a:buFont typeface="Arial" pitchFamily="34" charset="0"/>
              <a:buChar char="•"/>
              <a:defRPr/>
            </a:pPr>
            <a:r>
              <a:rPr lang="en-US" sz="2800" dirty="0" smtClean="0">
                <a:latin typeface="Arial" panose="020B0604020202020204" pitchFamily="34" charset="0"/>
                <a:ea typeface="ＭＳ Ｐゴシック" charset="0"/>
                <a:cs typeface="ＭＳ Ｐゴシック" charset="0"/>
              </a:rPr>
              <a:t>Modern </a:t>
            </a:r>
            <a:r>
              <a:rPr lang="en-US" sz="2800" dirty="0">
                <a:latin typeface="Arial" panose="020B0604020202020204" pitchFamily="34" charset="0"/>
                <a:ea typeface="ＭＳ Ｐゴシック" charset="0"/>
                <a:cs typeface="ＭＳ Ｐゴシック" charset="0"/>
              </a:rPr>
              <a:t>radios </a:t>
            </a:r>
            <a:r>
              <a:rPr lang="en-US" sz="2800" dirty="0" smtClean="0">
                <a:latin typeface="Arial" panose="020B0604020202020204" pitchFamily="34" charset="0"/>
                <a:ea typeface="ＭＳ Ｐゴシック" charset="0"/>
                <a:cs typeface="ＭＳ Ｐゴシック" charset="0"/>
              </a:rPr>
              <a:t>lower transmitter </a:t>
            </a:r>
            <a:r>
              <a:rPr lang="en-US" sz="2800" dirty="0">
                <a:latin typeface="Arial" panose="020B0604020202020204" pitchFamily="34" charset="0"/>
                <a:ea typeface="ＭＳ Ｐゴシック" charset="0"/>
                <a:cs typeface="ＭＳ Ｐゴシック" charset="0"/>
              </a:rPr>
              <a:t>output power </a:t>
            </a:r>
            <a:r>
              <a:rPr lang="en-US" sz="2800" dirty="0" smtClean="0">
                <a:latin typeface="Arial" panose="020B0604020202020204" pitchFamily="34" charset="0"/>
                <a:ea typeface="ＭＳ Ｐゴシック" charset="0"/>
                <a:cs typeface="ＭＳ Ｐゴシック" charset="0"/>
              </a:rPr>
              <a:t>for protection when </a:t>
            </a:r>
            <a:r>
              <a:rPr lang="en-US" sz="2800" dirty="0">
                <a:latin typeface="Arial" panose="020B0604020202020204" pitchFamily="34" charset="0"/>
                <a:ea typeface="ＭＳ Ｐゴシック" charset="0"/>
                <a:cs typeface="ＭＳ Ｐゴシック" charset="0"/>
              </a:rPr>
              <a:t>SWR is above </a:t>
            </a:r>
            <a:r>
              <a:rPr lang="en-US" sz="2800" dirty="0" smtClean="0">
                <a:latin typeface="Arial" panose="020B0604020202020204" pitchFamily="34" charset="0"/>
                <a:ea typeface="ＭＳ Ｐゴシック" charset="0"/>
                <a:cs typeface="ＭＳ Ｐゴシック" charset="0"/>
              </a:rPr>
              <a:t>2:1</a:t>
            </a:r>
            <a:endParaRPr lang="en-US" sz="2800" dirty="0">
              <a:latin typeface="Arial" panose="020B0604020202020204" pitchFamily="34" charset="0"/>
              <a:ea typeface="ＭＳ Ｐゴシック" charset="0"/>
              <a:cs typeface="ＭＳ Ｐゴシック" charset="0"/>
            </a:endParaRPr>
          </a:p>
          <a:p>
            <a:pPr marL="285750" indent="-285750">
              <a:lnSpc>
                <a:spcPct val="80000"/>
              </a:lnSpc>
              <a:spcBef>
                <a:spcPts val="1000"/>
              </a:spcBef>
              <a:buFont typeface="Arial" pitchFamily="34" charset="0"/>
              <a:buChar char="•"/>
              <a:defRPr/>
            </a:pPr>
            <a:endParaRPr lang="en-US" sz="3200" spc="-60" dirty="0">
              <a:latin typeface="Arial" panose="020B0604020202020204" pitchFamily="34"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382956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VHF and UHF Propagation</a:t>
            </a:r>
          </a:p>
        </p:txBody>
      </p:sp>
      <p:sp>
        <p:nvSpPr>
          <p:cNvPr id="13314" name="Rectangle 5"/>
          <p:cNvSpPr>
            <a:spLocks noChangeArrowheads="1"/>
          </p:cNvSpPr>
          <p:nvPr/>
        </p:nvSpPr>
        <p:spPr bwMode="auto">
          <a:xfrm>
            <a:off x="685800" y="1676400"/>
            <a:ext cx="7772400" cy="4343400"/>
          </a:xfrm>
          <a:prstGeom prst="rect">
            <a:avLst/>
          </a:prstGeom>
          <a:noFill/>
          <a:ln w="9525">
            <a:noFill/>
            <a:miter lim="800000"/>
            <a:headEnd/>
            <a:tailEnd/>
          </a:ln>
        </p:spPr>
        <p:txBody>
          <a:bodyPr/>
          <a:lstStyle/>
          <a:p>
            <a:pPr marL="342900" indent="-342900">
              <a:spcBef>
                <a:spcPct val="20000"/>
              </a:spcBef>
              <a:buFontTx/>
              <a:buChar char="•"/>
            </a:pPr>
            <a:r>
              <a:rPr lang="en-US" dirty="0" smtClean="0">
                <a:latin typeface="Arial" panose="020B0604020202020204" pitchFamily="34" charset="0"/>
              </a:rPr>
              <a:t>Range </a:t>
            </a:r>
            <a:r>
              <a:rPr lang="en-US" dirty="0">
                <a:latin typeface="Arial" panose="020B0604020202020204" pitchFamily="34" charset="0"/>
              </a:rPr>
              <a:t>is slightly better than visual line of </a:t>
            </a:r>
            <a:r>
              <a:rPr lang="en-US" dirty="0" smtClean="0">
                <a:latin typeface="Arial" panose="020B0604020202020204" pitchFamily="34" charset="0"/>
              </a:rPr>
              <a:t>sight due to gradual refraction (bending), creating the </a:t>
            </a:r>
            <a:r>
              <a:rPr lang="en-US" i="1" dirty="0" smtClean="0">
                <a:latin typeface="Arial" panose="020B0604020202020204" pitchFamily="34" charset="0"/>
              </a:rPr>
              <a:t>radio horizon</a:t>
            </a:r>
            <a:r>
              <a:rPr lang="en-US" dirty="0" smtClean="0">
                <a:latin typeface="Arial" panose="020B0604020202020204" pitchFamily="34" charset="0"/>
              </a:rPr>
              <a:t>.</a:t>
            </a:r>
            <a:endParaRPr lang="en-US" dirty="0">
              <a:latin typeface="Arial" panose="020B0604020202020204" pitchFamily="34" charset="0"/>
            </a:endParaRPr>
          </a:p>
          <a:p>
            <a:pPr marL="342900" indent="-342900">
              <a:spcBef>
                <a:spcPct val="20000"/>
              </a:spcBef>
              <a:buFontTx/>
              <a:buChar char="•"/>
            </a:pPr>
            <a:r>
              <a:rPr lang="en-US" dirty="0">
                <a:latin typeface="Arial" panose="020B0604020202020204" pitchFamily="34" charset="0"/>
              </a:rPr>
              <a:t>UHF signals </a:t>
            </a:r>
            <a:r>
              <a:rPr lang="en-US" dirty="0" smtClean="0">
                <a:latin typeface="Arial" panose="020B0604020202020204" pitchFamily="34" charset="0"/>
              </a:rPr>
              <a:t>penetrate buildings better than HF/VHF </a:t>
            </a:r>
            <a:r>
              <a:rPr lang="en-US" dirty="0">
                <a:latin typeface="Arial" panose="020B0604020202020204" pitchFamily="34" charset="0"/>
              </a:rPr>
              <a:t>because of the shorter wavelength.</a:t>
            </a:r>
          </a:p>
          <a:p>
            <a:pPr marL="342900" indent="-342900">
              <a:spcBef>
                <a:spcPct val="20000"/>
              </a:spcBef>
              <a:buFontTx/>
              <a:buChar char="•"/>
            </a:pPr>
            <a:r>
              <a:rPr lang="en-US" dirty="0">
                <a:latin typeface="Arial" panose="020B0604020202020204" pitchFamily="34" charset="0"/>
              </a:rPr>
              <a:t>Buildings may block line of sight, but </a:t>
            </a:r>
            <a:r>
              <a:rPr lang="en-US" dirty="0" smtClean="0">
                <a:latin typeface="Arial" panose="020B0604020202020204" pitchFamily="34" charset="0"/>
              </a:rPr>
              <a:t>reflected and diffracted waves can get around </a:t>
            </a:r>
            <a:r>
              <a:rPr lang="en-US" dirty="0">
                <a:latin typeface="Arial" panose="020B0604020202020204" pitchFamily="34" charset="0"/>
              </a:rPr>
              <a:t>obstructions.</a:t>
            </a:r>
          </a:p>
          <a:p>
            <a:pPr marL="342900" indent="-342900">
              <a:spcBef>
                <a:spcPct val="20000"/>
              </a:spcBef>
              <a:buFontTx/>
              <a:buChar char="•"/>
            </a:pPr>
            <a:r>
              <a:rPr lang="en-US" i="1" dirty="0" smtClean="0">
                <a:latin typeface="Arial" panose="020B0604020202020204" pitchFamily="34" charset="0"/>
              </a:rPr>
              <a:t>Multi-path</a:t>
            </a:r>
            <a:r>
              <a:rPr lang="en-US" dirty="0" smtClean="0">
                <a:latin typeface="Arial" panose="020B0604020202020204" pitchFamily="34" charset="0"/>
              </a:rPr>
              <a:t> results from reflected signals arriving at the receiver by different paths and interfering with each other.</a:t>
            </a:r>
          </a:p>
          <a:p>
            <a:pPr marL="800100" lvl="1" indent="-342900">
              <a:spcBef>
                <a:spcPct val="20000"/>
              </a:spcBef>
              <a:buFontTx/>
              <a:buChar char="•"/>
            </a:pPr>
            <a:r>
              <a:rPr lang="en-US" sz="2200" i="1" dirty="0" smtClean="0">
                <a:latin typeface="Arial" panose="020B0604020202020204" pitchFamily="34" charset="0"/>
              </a:rPr>
              <a:t>Picket-fencing</a:t>
            </a:r>
            <a:r>
              <a:rPr lang="en-US" sz="2200" dirty="0" smtClean="0">
                <a:latin typeface="Arial" panose="020B0604020202020204" pitchFamily="34" charset="0"/>
              </a:rPr>
              <a:t> is the rapid fluttering sound of multi-path from a moving transmitter</a:t>
            </a:r>
            <a:endParaRPr lang="en-US" sz="2200" dirty="0">
              <a:latin typeface="Arial" panose="020B0604020202020204" pitchFamily="34" charset="0"/>
            </a:endParaRPr>
          </a:p>
          <a:p>
            <a:pPr marL="342900" indent="-342900">
              <a:spcBef>
                <a:spcPct val="20000"/>
              </a:spcBef>
              <a:buFontTx/>
              <a:buChar char="•"/>
            </a:pPr>
            <a:endParaRPr lang="en-US"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1063137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latin typeface="Arial" panose="020B0604020202020204" pitchFamily="34" charset="0"/>
              </a:rPr>
              <a:t>Nothing Is Perfect</a:t>
            </a:r>
          </a:p>
        </p:txBody>
      </p:sp>
      <p:sp>
        <p:nvSpPr>
          <p:cNvPr id="33794" name="Rectangle 5"/>
          <p:cNvSpPr>
            <a:spLocks noChangeArrowheads="1"/>
          </p:cNvSpPr>
          <p:nvPr/>
        </p:nvSpPr>
        <p:spPr bwMode="auto">
          <a:xfrm>
            <a:off x="685800" y="17526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ts val="1000"/>
              </a:spcBef>
              <a:buFontTx/>
              <a:buChar char="•"/>
              <a:defRPr/>
            </a:pPr>
            <a:r>
              <a:rPr lang="en-US" sz="2800" dirty="0">
                <a:latin typeface="Arial" panose="020B0604020202020204" pitchFamily="34" charset="0"/>
              </a:rPr>
              <a:t>SWR </a:t>
            </a:r>
            <a:r>
              <a:rPr lang="en-US" sz="2800" dirty="0" smtClean="0">
                <a:latin typeface="Arial" panose="020B0604020202020204" pitchFamily="34" charset="0"/>
              </a:rPr>
              <a:t>above 3:1 is considered high in most cases.</a:t>
            </a:r>
          </a:p>
          <a:p>
            <a:pPr marL="342900"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Erratic SWR readings may indicate a faulty feed line, faulty feed line connectors, or a faulty antenna.</a:t>
            </a:r>
          </a:p>
          <a:p>
            <a:pPr marL="342900"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High SWR can be corrected by </a:t>
            </a:r>
          </a:p>
          <a:p>
            <a:pPr marL="800100" lvl="1"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Tuning or adjusting the antenna or </a:t>
            </a:r>
          </a:p>
          <a:p>
            <a:pPr marL="800100" lvl="1"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With impedance matching equipment at the transmitter</a:t>
            </a:r>
          </a:p>
          <a:p>
            <a:pPr marL="1257300" lvl="2"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Called an </a:t>
            </a:r>
            <a:r>
              <a:rPr lang="en-US" sz="2800" i="1" spc="-60" dirty="0" smtClean="0">
                <a:latin typeface="Arial" panose="020B0604020202020204" pitchFamily="34" charset="0"/>
                <a:ea typeface="ＭＳ Ｐゴシック" charset="0"/>
                <a:cs typeface="ＭＳ Ｐゴシック" charset="0"/>
              </a:rPr>
              <a:t>antenna tuner </a:t>
            </a:r>
            <a:r>
              <a:rPr lang="en-US" sz="2800" spc="-60" dirty="0" smtClean="0">
                <a:latin typeface="Arial" panose="020B0604020202020204" pitchFamily="34" charset="0"/>
                <a:ea typeface="ＭＳ Ｐゴシック" charset="0"/>
                <a:cs typeface="ＭＳ Ｐゴシック" charset="0"/>
              </a:rPr>
              <a:t>or </a:t>
            </a:r>
            <a:r>
              <a:rPr lang="en-US" sz="2800" i="1" spc="-60" dirty="0" err="1" smtClean="0">
                <a:latin typeface="Arial" panose="020B0604020202020204" pitchFamily="34" charset="0"/>
                <a:ea typeface="ＭＳ Ｐゴシック" charset="0"/>
                <a:cs typeface="ＭＳ Ｐゴシック" charset="0"/>
              </a:rPr>
              <a:t>transmatch</a:t>
            </a:r>
            <a:endParaRPr lang="en-US" sz="2800" i="1" spc="-60" dirty="0" smtClean="0">
              <a:latin typeface="Arial" panose="020B0604020202020204" pitchFamily="34" charset="0"/>
              <a:ea typeface="ＭＳ Ｐゴシック" charset="0"/>
              <a:cs typeface="ＭＳ Ｐゴシック" charset="0"/>
            </a:endParaRPr>
          </a:p>
          <a:p>
            <a:pPr marL="1257300" lvl="2" indent="-342900">
              <a:lnSpc>
                <a:spcPct val="80000"/>
              </a:lnSpc>
              <a:spcBef>
                <a:spcPts val="1000"/>
              </a:spcBef>
              <a:buFontTx/>
              <a:buChar char="•"/>
              <a:defRPr/>
            </a:pPr>
            <a:r>
              <a:rPr lang="en-US" sz="2800" spc="-60" dirty="0" smtClean="0">
                <a:latin typeface="Arial" panose="020B0604020202020204" pitchFamily="34" charset="0"/>
                <a:ea typeface="ＭＳ Ｐゴシック" charset="0"/>
                <a:cs typeface="ＭＳ Ｐゴシック" charset="0"/>
              </a:rPr>
              <a:t>Does not change SWR in the feed line</a:t>
            </a:r>
          </a:p>
          <a:p>
            <a:pPr marL="800100" lvl="1" indent="-342900">
              <a:lnSpc>
                <a:spcPct val="80000"/>
              </a:lnSpc>
              <a:spcBef>
                <a:spcPts val="1000"/>
              </a:spcBef>
              <a:buFontTx/>
              <a:buChar char="•"/>
              <a:defRPr/>
            </a:pPr>
            <a:endParaRPr lang="en-US" sz="2800" spc="-60" dirty="0">
              <a:latin typeface="Arial" panose="020B0604020202020204" pitchFamily="34"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86191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Adjusting SWR</a:t>
            </a:r>
            <a:endParaRPr lang="en-US" sz="4400" dirty="0">
              <a:latin typeface="Arial" panose="020B0604020202020204" pitchFamily="34" charset="0"/>
            </a:endParaRPr>
          </a:p>
        </p:txBody>
      </p:sp>
      <p:sp>
        <p:nvSpPr>
          <p:cNvPr id="38914" name="Rectangle 8"/>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An SWR </a:t>
            </a:r>
            <a:r>
              <a:rPr lang="en-US" sz="2800" dirty="0">
                <a:latin typeface="Arial" panose="020B0604020202020204" pitchFamily="34" charset="0"/>
              </a:rPr>
              <a:t>meter is inserted in the feed line and indicates the mismatch </a:t>
            </a:r>
            <a:r>
              <a:rPr lang="en-US" sz="2800" dirty="0" smtClean="0">
                <a:latin typeface="Arial" panose="020B0604020202020204" pitchFamily="34" charset="0"/>
              </a:rPr>
              <a:t>at </a:t>
            </a:r>
            <a:r>
              <a:rPr lang="en-US" sz="2800" dirty="0">
                <a:latin typeface="Arial" panose="020B0604020202020204" pitchFamily="34" charset="0"/>
              </a:rPr>
              <a:t>that point.</a:t>
            </a:r>
          </a:p>
          <a:p>
            <a:pPr marL="342900" indent="-342900">
              <a:spcBef>
                <a:spcPct val="20000"/>
              </a:spcBef>
              <a:buFontTx/>
              <a:buChar char="•"/>
            </a:pPr>
            <a:r>
              <a:rPr lang="en-US" sz="2800" dirty="0" smtClean="0">
                <a:latin typeface="Arial" panose="020B0604020202020204" pitchFamily="34" charset="0"/>
              </a:rPr>
              <a:t>Either adjust the </a:t>
            </a:r>
            <a:r>
              <a:rPr lang="en-US" sz="2800" dirty="0">
                <a:latin typeface="Arial" panose="020B0604020202020204" pitchFamily="34" charset="0"/>
              </a:rPr>
              <a:t>antenna to minimize the reflected </a:t>
            </a:r>
            <a:r>
              <a:rPr lang="en-US" sz="2800" dirty="0" smtClean="0">
                <a:latin typeface="Arial" panose="020B0604020202020204" pitchFamily="34" charset="0"/>
              </a:rPr>
              <a:t>power or adjust the antenna tuner for minimum SWR at the transceiver.</a:t>
            </a:r>
            <a:endParaRPr lang="en-US" sz="2800" dirty="0">
              <a:latin typeface="Arial" panose="020B0604020202020204" pitchFamily="34" charset="0"/>
            </a:endParaRPr>
          </a:p>
        </p:txBody>
      </p:sp>
      <p:pic>
        <p:nvPicPr>
          <p:cNvPr id="38915" name="Picture 9"/>
          <p:cNvPicPr>
            <a:picLocks noChangeAspect="1" noChangeArrowheads="1"/>
          </p:cNvPicPr>
          <p:nvPr/>
        </p:nvPicPr>
        <p:blipFill rotWithShape="1">
          <a:blip r:embed="rId3" cstate="print"/>
          <a:srcRect t="4145" b="3108"/>
          <a:stretch/>
        </p:blipFill>
        <p:spPr bwMode="auto">
          <a:xfrm>
            <a:off x="3124200" y="4114800"/>
            <a:ext cx="5165725" cy="1748692"/>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1254113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Dummy Loads</a:t>
            </a:r>
            <a:endParaRPr lang="en-US" sz="4400" dirty="0">
              <a:latin typeface="Arial" panose="020B0604020202020204" pitchFamily="34" charset="0"/>
            </a:endParaRPr>
          </a:p>
        </p:txBody>
      </p:sp>
      <p:sp>
        <p:nvSpPr>
          <p:cNvPr id="38914" name="Rectangle 8"/>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A dummy load is a resistor and a heat sink</a:t>
            </a:r>
          </a:p>
          <a:p>
            <a:pPr marL="800100" lvl="1" indent="-342900">
              <a:spcBef>
                <a:spcPct val="20000"/>
              </a:spcBef>
              <a:buFontTx/>
              <a:buChar char="•"/>
            </a:pPr>
            <a:r>
              <a:rPr lang="en-US" sz="2800" dirty="0" smtClean="0">
                <a:latin typeface="Arial" panose="020B0604020202020204" pitchFamily="34" charset="0"/>
              </a:rPr>
              <a:t>Used to replace an antenna or other piece of equipment during testing.</a:t>
            </a:r>
          </a:p>
          <a:p>
            <a:pPr marL="342900" indent="-342900">
              <a:spcBef>
                <a:spcPct val="20000"/>
              </a:spcBef>
              <a:buFontTx/>
              <a:buChar char="•"/>
            </a:pPr>
            <a:r>
              <a:rPr lang="en-US" sz="2800" dirty="0" smtClean="0">
                <a:latin typeface="Arial" panose="020B0604020202020204" pitchFamily="34" charset="0"/>
              </a:rPr>
              <a:t>Dummy loads dissipate signals in the feed line as heat</a:t>
            </a:r>
          </a:p>
          <a:p>
            <a:pPr marL="800100" lvl="1" indent="-342900">
              <a:spcBef>
                <a:spcPct val="20000"/>
              </a:spcBef>
              <a:buFontTx/>
              <a:buChar char="•"/>
            </a:pPr>
            <a:r>
              <a:rPr lang="en-US" sz="2800" dirty="0" smtClean="0">
                <a:latin typeface="Arial" panose="020B0604020202020204" pitchFamily="34" charset="0"/>
              </a:rPr>
              <a:t>Allows transmitter testing without sending a signal over the air</a:t>
            </a:r>
          </a:p>
          <a:p>
            <a:pPr marL="800100" lvl="1" indent="-342900">
              <a:spcBef>
                <a:spcPct val="20000"/>
              </a:spcBef>
              <a:buFontTx/>
              <a:buChar char="•"/>
            </a:pPr>
            <a:r>
              <a:rPr lang="en-US" sz="2800" dirty="0" smtClean="0">
                <a:latin typeface="Arial" panose="020B0604020202020204" pitchFamily="34" charset="0"/>
              </a:rPr>
              <a:t>Helpful in troubleshooting an antenna system</a:t>
            </a:r>
            <a:endParaRPr lang="en-US" sz="28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val="2841991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Practice Questions</a:t>
            </a:r>
            <a:endParaRPr lang="en-US" sz="4400" dirty="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2838293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modulation sidebands might become inverted</a:t>
            </a:r>
          </a:p>
          <a:p>
            <a:r>
              <a:rPr lang="en-US" dirty="0" smtClean="0"/>
              <a:t>B. Signals could be significantly weaker</a:t>
            </a:r>
          </a:p>
          <a:p>
            <a:r>
              <a:rPr lang="en-US" dirty="0" smtClean="0"/>
              <a:t>C. Signals have an echo effect on voices</a:t>
            </a:r>
          </a:p>
          <a:p>
            <a:r>
              <a:rPr lang="en-US" dirty="0" smtClean="0"/>
              <a:t>D. Nothing significant will happen</a:t>
            </a:r>
          </a:p>
          <a:p>
            <a:pPr lvl="1"/>
            <a:r>
              <a:rPr lang="en-US" dirty="0" smtClean="0"/>
              <a:t> T3A04 HRLM (4-6)</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can happen if the antennas at opposite ends of a VHF or UHF line of sight radio link are not using the same polarization?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833066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modulation sidebands might become inverted</a:t>
            </a:r>
          </a:p>
          <a:p>
            <a:r>
              <a:rPr lang="en-US" b="1" smtClean="0"/>
              <a:t>B. Signals could be significantly weaker</a:t>
            </a:r>
          </a:p>
          <a:p>
            <a:r>
              <a:rPr lang="en-US" smtClean="0"/>
              <a:t>C. Signals have an echo effect on voices</a:t>
            </a:r>
          </a:p>
          <a:p>
            <a:r>
              <a:rPr lang="en-US" smtClean="0"/>
              <a:t>D. Nothing significant will happen</a:t>
            </a:r>
          </a:p>
          <a:p>
            <a:pPr lvl="1"/>
            <a:r>
              <a:rPr lang="en-US" smtClean="0"/>
              <a:t> T3A04 HRLM (4-6)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the antennas at opposite ends of a VHF or UHF line of sight radio link are not using the same polarization?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398815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Electromagnetic</a:t>
            </a:r>
          </a:p>
          <a:p>
            <a:r>
              <a:rPr lang="en-US" dirty="0" smtClean="0"/>
              <a:t>B. Electrostatic</a:t>
            </a:r>
          </a:p>
          <a:p>
            <a:r>
              <a:rPr lang="en-US" dirty="0" smtClean="0"/>
              <a:t>C. Surface acoustic</a:t>
            </a:r>
          </a:p>
          <a:p>
            <a:r>
              <a:rPr lang="en-US" dirty="0" smtClean="0"/>
              <a:t>D. </a:t>
            </a:r>
            <a:r>
              <a:rPr lang="en-US" dirty="0" err="1" smtClean="0"/>
              <a:t>Magnetostrictive</a:t>
            </a:r>
            <a:endParaRPr lang="en-US" dirty="0" smtClean="0"/>
          </a:p>
          <a:p>
            <a:pPr lvl="1"/>
            <a:r>
              <a:rPr lang="en-US" dirty="0" smtClean="0"/>
              <a:t> T3A07 HRLM (4-6)</a:t>
            </a:r>
          </a:p>
        </p:txBody>
      </p:sp>
      <p:sp>
        <p:nvSpPr>
          <p:cNvPr id="471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wave carries radio signals between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787934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Electromagnetic</a:t>
            </a:r>
          </a:p>
          <a:p>
            <a:r>
              <a:rPr lang="en-US" dirty="0" smtClean="0"/>
              <a:t>B. Electrostatic</a:t>
            </a:r>
          </a:p>
          <a:p>
            <a:r>
              <a:rPr lang="en-US" dirty="0" smtClean="0"/>
              <a:t>C. Surface acoustic</a:t>
            </a:r>
          </a:p>
          <a:p>
            <a:r>
              <a:rPr lang="en-US" dirty="0" smtClean="0"/>
              <a:t>D. </a:t>
            </a:r>
            <a:r>
              <a:rPr lang="en-US" dirty="0" err="1" smtClean="0"/>
              <a:t>Magnetostrictive</a:t>
            </a:r>
            <a:endParaRPr lang="en-US" dirty="0" smtClean="0"/>
          </a:p>
          <a:p>
            <a:pPr lvl="1"/>
            <a:r>
              <a:rPr lang="en-US" dirty="0" smtClean="0"/>
              <a:t> T3A07 HRLM (4-6)</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type of wave carries radio signals between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974541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orientation of the electric field</a:t>
            </a:r>
          </a:p>
          <a:p>
            <a:r>
              <a:rPr lang="en-US" dirty="0" smtClean="0"/>
              <a:t>B. The orientation of the magnetic field</a:t>
            </a:r>
          </a:p>
          <a:p>
            <a:r>
              <a:rPr lang="en-US" dirty="0" smtClean="0"/>
              <a:t>C. The ratio of the energy in magnetic field to the energy in the electric field</a:t>
            </a:r>
          </a:p>
          <a:p>
            <a:r>
              <a:rPr lang="en-US" dirty="0" smtClean="0"/>
              <a:t>D. The ratio of the velocity to the wavelength</a:t>
            </a:r>
          </a:p>
          <a:p>
            <a:pPr lvl="1"/>
            <a:r>
              <a:rPr lang="en-US" dirty="0" smtClean="0"/>
              <a:t> T3B02 HRLM (4-6)</a:t>
            </a:r>
          </a:p>
        </p:txBody>
      </p:sp>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a radio wave is used to describe its polarization?</a:t>
            </a:r>
          </a:p>
        </p:txBody>
      </p:sp>
      <p:sp>
        <p:nvSpPr>
          <p:cNvPr id="4" name="Footer Placeholder 3"/>
          <p:cNvSpPr>
            <a:spLocks noGrp="1"/>
          </p:cNvSpPr>
          <p:nvPr>
            <p:ph type="ftr" sz="quarter" idx="10"/>
          </p:nvPr>
        </p:nvSpPr>
        <p:spPr/>
        <p:txBody>
          <a:bodyPr/>
          <a:lstStyle/>
          <a:p>
            <a:pPr>
              <a:defRPr/>
            </a:pPr>
            <a:r>
              <a:rPr lang="en-US"/>
              <a:t>2014 Technician Question Pool</a:t>
            </a:r>
          </a:p>
        </p:txBody>
      </p:sp>
    </p:spTree>
    <p:extLst>
      <p:ext uri="{BB962C8B-B14F-4D97-AF65-F5344CB8AC3E}">
        <p14:creationId xmlns:p14="http://schemas.microsoft.com/office/powerpoint/2010/main" val="3054344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orientation of the electric field</a:t>
            </a:r>
          </a:p>
          <a:p>
            <a:r>
              <a:rPr lang="en-US" smtClean="0"/>
              <a:t>B. The orientation of the magnetic field</a:t>
            </a:r>
          </a:p>
          <a:p>
            <a:r>
              <a:rPr lang="en-US" smtClean="0"/>
              <a:t>C. The ratio of the energy in magnetic field to the energy in the electric field</a:t>
            </a:r>
          </a:p>
          <a:p>
            <a:r>
              <a:rPr lang="en-US" smtClean="0"/>
              <a:t>D. The ratio of the velocity to the wavelength</a:t>
            </a:r>
          </a:p>
          <a:p>
            <a:pPr lvl="1"/>
            <a:r>
              <a:rPr lang="en-US" smtClean="0"/>
              <a:t> T3B02 HRLM (4-6)</a:t>
            </a:r>
          </a:p>
        </p:txBody>
      </p:sp>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property of a radio wave is used to describe its polarization?</a:t>
            </a:r>
          </a:p>
        </p:txBody>
      </p:sp>
      <p:sp>
        <p:nvSpPr>
          <p:cNvPr id="4" name="Footer Placeholder 3"/>
          <p:cNvSpPr>
            <a:spLocks noGrp="1"/>
          </p:cNvSpPr>
          <p:nvPr>
            <p:ph type="ftr" sz="quarter" idx="10"/>
          </p:nvPr>
        </p:nvSpPr>
        <p:spPr/>
        <p:txBody>
          <a:bodyPr/>
          <a:lstStyle/>
          <a:p>
            <a:pPr>
              <a:defRPr/>
            </a:pPr>
            <a:r>
              <a:rPr lang="en-US"/>
              <a:t>2014 Technician Question Pool</a:t>
            </a:r>
          </a:p>
        </p:txBody>
      </p:sp>
    </p:spTree>
    <p:extLst>
      <p:ext uri="{BB962C8B-B14F-4D97-AF65-F5344CB8AC3E}">
        <p14:creationId xmlns:p14="http://schemas.microsoft.com/office/powerpoint/2010/main" val="19296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304800" y="609600"/>
            <a:ext cx="8534400" cy="1143000"/>
          </a:xfrm>
          <a:prstGeom prst="rect">
            <a:avLst/>
          </a:prstGeom>
          <a:noFill/>
          <a:ln w="9525">
            <a:noFill/>
            <a:miter lim="800000"/>
            <a:headEnd/>
            <a:tailEnd/>
          </a:ln>
        </p:spPr>
        <p:txBody>
          <a:bodyPr anchor="ctr"/>
          <a:lstStyle/>
          <a:p>
            <a:pPr algn="ctr"/>
            <a:r>
              <a:rPr lang="en-US" sz="4400" dirty="0" smtClean="0">
                <a:latin typeface="Arial" panose="020B0604020202020204" pitchFamily="34" charset="0"/>
              </a:rPr>
              <a:t>“Tropo” - Tropospheric Propagation</a:t>
            </a:r>
            <a:endParaRPr lang="en-US" sz="4400" dirty="0">
              <a:latin typeface="Arial" panose="020B0604020202020204" pitchFamily="34" charset="0"/>
            </a:endParaRPr>
          </a:p>
        </p:txBody>
      </p:sp>
      <p:sp>
        <p:nvSpPr>
          <p:cNvPr id="133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latin typeface="Arial" panose="020B0604020202020204" pitchFamily="34" charset="0"/>
              </a:rPr>
              <a:t>The troposphere is the lower levels of the atmosphere – to about 30 miles high</a:t>
            </a:r>
          </a:p>
          <a:p>
            <a:pPr marL="342900" indent="-342900">
              <a:spcBef>
                <a:spcPct val="20000"/>
              </a:spcBef>
              <a:buFontTx/>
              <a:buChar char="•"/>
            </a:pPr>
            <a:r>
              <a:rPr lang="en-US" sz="2800" dirty="0" smtClean="0">
                <a:latin typeface="Arial" panose="020B0604020202020204" pitchFamily="34" charset="0"/>
              </a:rPr>
              <a:t>Radio waves can be reflected or </a:t>
            </a:r>
            <a:r>
              <a:rPr lang="en-US" sz="2800" i="1" dirty="0" smtClean="0">
                <a:latin typeface="Arial" panose="020B0604020202020204" pitchFamily="34" charset="0"/>
              </a:rPr>
              <a:t>scattered </a:t>
            </a:r>
            <a:r>
              <a:rPr lang="en-US" sz="2800" dirty="0" smtClean="0">
                <a:latin typeface="Arial" panose="020B0604020202020204" pitchFamily="34" charset="0"/>
              </a:rPr>
              <a:t>by clouds, rain, and density variations in the troposphere – range up to about 300 miles</a:t>
            </a:r>
          </a:p>
          <a:p>
            <a:pPr marL="342900" indent="-342900">
              <a:spcBef>
                <a:spcPct val="20000"/>
              </a:spcBef>
              <a:buFontTx/>
              <a:buChar char="•"/>
            </a:pPr>
            <a:r>
              <a:rPr lang="en-US" sz="2800" dirty="0" smtClean="0">
                <a:latin typeface="Arial" panose="020B0604020202020204" pitchFamily="34" charset="0"/>
              </a:rPr>
              <a:t>Temperature inversions and weather fronts can form </a:t>
            </a:r>
            <a:r>
              <a:rPr lang="en-US" sz="2800" i="1" dirty="0" smtClean="0">
                <a:latin typeface="Arial" panose="020B0604020202020204" pitchFamily="34" charset="0"/>
              </a:rPr>
              <a:t>ducts</a:t>
            </a:r>
            <a:r>
              <a:rPr lang="en-US" sz="2800" dirty="0" smtClean="0">
                <a:latin typeface="Arial" panose="020B0604020202020204" pitchFamily="34" charset="0"/>
              </a:rPr>
              <a:t> that trap and conduct VHF and UHF radio waves for hundreds of miles</a:t>
            </a:r>
            <a:endParaRPr lang="en-US" sz="2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val="3233799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 and DC</a:t>
            </a:r>
          </a:p>
          <a:p>
            <a:r>
              <a:rPr lang="en-US" smtClean="0"/>
              <a:t>B. Voltage and current</a:t>
            </a:r>
          </a:p>
          <a:p>
            <a:r>
              <a:rPr lang="en-US" smtClean="0"/>
              <a:t>C. Electric and magnetic fields</a:t>
            </a:r>
          </a:p>
          <a:p>
            <a:r>
              <a:rPr lang="en-US" smtClean="0"/>
              <a:t>D. Ionizing and non-ionizing radiation</a:t>
            </a:r>
          </a:p>
          <a:p>
            <a:pPr lvl="1"/>
            <a:r>
              <a:rPr lang="en-US" smtClean="0"/>
              <a:t> T3B03 HRLM (4-6)</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are the two components of a radio wave?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508133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 and DC</a:t>
            </a:r>
          </a:p>
          <a:p>
            <a:r>
              <a:rPr lang="en-US" smtClean="0"/>
              <a:t>B. Voltage and current</a:t>
            </a:r>
          </a:p>
          <a:p>
            <a:r>
              <a:rPr lang="en-US" b="1" smtClean="0"/>
              <a:t>C. Electric and magnetic fields</a:t>
            </a:r>
          </a:p>
          <a:p>
            <a:r>
              <a:rPr lang="en-US" smtClean="0"/>
              <a:t>D. Ionizing and non-ionizing radiation</a:t>
            </a:r>
          </a:p>
          <a:p>
            <a:pPr lvl="1"/>
            <a:r>
              <a:rPr lang="en-US" smtClean="0"/>
              <a:t> T3B03 HRLM (4-6)</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are the two components of a radio wave?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4531368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C619-413F-4C5B-8E5C-B0084C284A8C}"/>
              </a:ext>
            </a:extLst>
          </p:cNvPr>
          <p:cNvSpPr>
            <a:spLocks noGrp="1"/>
          </p:cNvSpPr>
          <p:nvPr>
            <p:ph type="title"/>
          </p:nvPr>
        </p:nvSpPr>
        <p:spPr>
          <a:xfrm>
            <a:off x="0" y="533400"/>
            <a:ext cx="9144000" cy="1143000"/>
          </a:xfrm>
        </p:spPr>
        <p:txBody>
          <a:bodyPr/>
          <a:lstStyle/>
          <a:p>
            <a:r>
              <a:rPr lang="en-US" b="0" i="0" u="none" strike="noStrike" baseline="0" dirty="0" smtClean="0">
                <a:solidFill>
                  <a:prstClr val="black"/>
                </a:solidFill>
                <a:cs typeface="Arial" panose="020B0604020202020204" pitchFamily="34" charset="0"/>
              </a:rPr>
              <a:t>A radio wave is made up of what type of energy?</a:t>
            </a:r>
            <a:endParaRPr lang="en-US" b="0" i="0" u="none" strike="noStrike" baseline="0" dirty="0">
              <a:solidFill>
                <a:prstClr val="black"/>
              </a:solidFill>
              <a:cs typeface="Arial" panose="020B0604020202020204" pitchFamily="34" charset="0"/>
            </a:endParaRPr>
          </a:p>
        </p:txBody>
      </p:sp>
      <p:sp>
        <p:nvSpPr>
          <p:cNvPr id="3" name="Text Placeholder 2">
            <a:extLst>
              <a:ext uri="{FF2B5EF4-FFF2-40B4-BE49-F238E27FC236}">
                <a16:creationId xmlns:a16="http://schemas.microsoft.com/office/drawing/2014/main" id="{EC5BAF32-0FA8-4262-AA50-98965A960E33}"/>
              </a:ext>
            </a:extLst>
          </p:cNvPr>
          <p:cNvSpPr>
            <a:spLocks noGrp="1"/>
          </p:cNvSpPr>
          <p:nvPr>
            <p:ph type="body" idx="1"/>
          </p:nvPr>
        </p:nvSpPr>
        <p:spPr/>
        <p:txBody>
          <a:bodyPr/>
          <a:lstStyle/>
          <a:p>
            <a:r>
              <a:rPr lang="en-US" b="0" i="0" u="none" strike="noStrike" baseline="0" dirty="0" smtClean="0">
                <a:solidFill>
                  <a:prstClr val="black"/>
                </a:solidFill>
                <a:cs typeface="Arial" panose="020B0604020202020204" pitchFamily="34" charset="0"/>
              </a:rPr>
              <a:t>A. Pressure</a:t>
            </a:r>
          </a:p>
          <a:p>
            <a:r>
              <a:rPr lang="en-US" b="0" i="0" u="none" strike="noStrike" baseline="0" dirty="0" smtClean="0">
                <a:solidFill>
                  <a:prstClr val="black"/>
                </a:solidFill>
                <a:cs typeface="Arial" panose="020B0604020202020204" pitchFamily="34" charset="0"/>
              </a:rPr>
              <a:t>B. Electromagnetic</a:t>
            </a:r>
          </a:p>
          <a:p>
            <a:r>
              <a:rPr lang="en-US" b="0" i="0" u="none" strike="noStrike" baseline="0" dirty="0" smtClean="0">
                <a:solidFill>
                  <a:prstClr val="black"/>
                </a:solidFill>
                <a:cs typeface="Arial" panose="020B0604020202020204" pitchFamily="34" charset="0"/>
              </a:rPr>
              <a:t>C. Gravity</a:t>
            </a:r>
          </a:p>
          <a:p>
            <a:r>
              <a:rPr lang="en-US" b="0" i="0" u="none" strike="noStrike" baseline="0" dirty="0" smtClean="0">
                <a:solidFill>
                  <a:prstClr val="black"/>
                </a:solidFill>
                <a:cs typeface="Arial" panose="020B0604020202020204" pitchFamily="34" charset="0"/>
              </a:rPr>
              <a:t>D. Thermal</a:t>
            </a:r>
          </a:p>
          <a:p>
            <a:pPr algn="r"/>
            <a:r>
              <a:rPr lang="en-US" sz="1600" b="0" i="0" u="none" strike="noStrike" baseline="0" dirty="0" smtClean="0">
                <a:solidFill>
                  <a:prstClr val="black"/>
                </a:solidFill>
                <a:cs typeface="Arial" panose="020B0604020202020204" pitchFamily="34" charset="0"/>
              </a:rPr>
              <a:t> T5C07 HRLM (4 - 6)</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1603295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C619-413F-4C5B-8E5C-B0084C284A8C}"/>
              </a:ext>
            </a:extLst>
          </p:cNvPr>
          <p:cNvSpPr>
            <a:spLocks noGrp="1"/>
          </p:cNvSpPr>
          <p:nvPr>
            <p:ph type="title"/>
          </p:nvPr>
        </p:nvSpPr>
        <p:spPr>
          <a:xfrm>
            <a:off x="0" y="533400"/>
            <a:ext cx="9144000" cy="1143000"/>
          </a:xfrm>
        </p:spPr>
        <p:txBody>
          <a:bodyPr/>
          <a:lstStyle/>
          <a:p>
            <a:r>
              <a:rPr lang="en-US" b="0" i="0" u="none" strike="noStrike" baseline="0" dirty="0" smtClean="0">
                <a:solidFill>
                  <a:prstClr val="black"/>
                </a:solidFill>
                <a:cs typeface="Arial" panose="020B0604020202020204" pitchFamily="34" charset="0"/>
              </a:rPr>
              <a:t>A radio wave is made up of what type of energy?</a:t>
            </a:r>
            <a:endParaRPr lang="en-US" b="0" i="0" u="none" strike="noStrike" baseline="0" dirty="0">
              <a:solidFill>
                <a:prstClr val="black"/>
              </a:solidFill>
              <a:cs typeface="Arial" panose="020B0604020202020204" pitchFamily="34" charset="0"/>
            </a:endParaRPr>
          </a:p>
        </p:txBody>
      </p:sp>
      <p:sp>
        <p:nvSpPr>
          <p:cNvPr id="3" name="Text Placeholder 2">
            <a:extLst>
              <a:ext uri="{FF2B5EF4-FFF2-40B4-BE49-F238E27FC236}">
                <a16:creationId xmlns:a16="http://schemas.microsoft.com/office/drawing/2014/main" id="{EC5BAF32-0FA8-4262-AA50-98965A960E33}"/>
              </a:ext>
            </a:extLst>
          </p:cNvPr>
          <p:cNvSpPr>
            <a:spLocks noGrp="1"/>
          </p:cNvSpPr>
          <p:nvPr>
            <p:ph type="body" idx="1"/>
          </p:nvPr>
        </p:nvSpPr>
        <p:spPr/>
        <p:txBody>
          <a:bodyPr/>
          <a:lstStyle/>
          <a:p>
            <a:r>
              <a:rPr lang="en-US" b="0" i="0" u="none" strike="noStrike" baseline="0" dirty="0" smtClean="0">
                <a:solidFill>
                  <a:prstClr val="black"/>
                </a:solidFill>
                <a:cs typeface="Arial" panose="020B0604020202020204" pitchFamily="34" charset="0"/>
              </a:rPr>
              <a:t>A. Pressure</a:t>
            </a:r>
          </a:p>
          <a:p>
            <a:r>
              <a:rPr lang="en-US" b="1" i="0" u="none" strike="noStrike" baseline="0" dirty="0" smtClean="0">
                <a:solidFill>
                  <a:prstClr val="black"/>
                </a:solidFill>
                <a:cs typeface="Arial" panose="020B0604020202020204" pitchFamily="34" charset="0"/>
              </a:rPr>
              <a:t>B. Electromagnetic</a:t>
            </a:r>
          </a:p>
          <a:p>
            <a:r>
              <a:rPr lang="en-US" b="0" i="0" u="none" strike="noStrike" baseline="0" dirty="0" smtClean="0">
                <a:solidFill>
                  <a:prstClr val="black"/>
                </a:solidFill>
                <a:cs typeface="Arial" panose="020B0604020202020204" pitchFamily="34" charset="0"/>
              </a:rPr>
              <a:t>C. Gravity</a:t>
            </a:r>
          </a:p>
          <a:p>
            <a:r>
              <a:rPr lang="en-US" b="0" i="0" u="none" strike="noStrike" baseline="0" dirty="0" smtClean="0">
                <a:solidFill>
                  <a:prstClr val="black"/>
                </a:solidFill>
                <a:cs typeface="Arial" panose="020B0604020202020204" pitchFamily="34" charset="0"/>
              </a:rPr>
              <a:t>D. Thermal</a:t>
            </a:r>
          </a:p>
          <a:p>
            <a:pPr algn="r"/>
            <a:r>
              <a:rPr lang="en-US" sz="1600" b="0" i="0" u="none" strike="noStrike" baseline="0" dirty="0" smtClean="0">
                <a:solidFill>
                  <a:prstClr val="black"/>
                </a:solidFill>
                <a:cs typeface="Arial" panose="020B0604020202020204" pitchFamily="34" charset="0"/>
              </a:rPr>
              <a:t> T5C07 HRLM (4 - 6)</a:t>
            </a:r>
            <a:endParaRPr lang="en-US" sz="1600" b="0" i="0" u="none" strike="noStrike" baseline="0" dirty="0">
              <a:solidFill>
                <a:prstClr val="black"/>
              </a:solidFill>
              <a:cs typeface="Arial" panose="020B0604020202020204" pitchFamily="34" charset="0"/>
            </a:endParaRPr>
          </a:p>
        </p:txBody>
      </p:sp>
    </p:spTree>
    <p:extLst>
      <p:ext uri="{BB962C8B-B14F-4D97-AF65-F5344CB8AC3E}">
        <p14:creationId xmlns:p14="http://schemas.microsoft.com/office/powerpoint/2010/main" val="10273261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additional power that is added to the transmitter power</a:t>
            </a:r>
          </a:p>
          <a:p>
            <a:r>
              <a:rPr lang="en-US" dirty="0" smtClean="0"/>
              <a:t>B. The additional power that is lost in the antenna when transmitting on a higher frequency</a:t>
            </a:r>
          </a:p>
          <a:p>
            <a:r>
              <a:rPr lang="en-US" dirty="0" smtClean="0"/>
              <a:t>C. The increase in signal strength in a specified direction when compared to a reference antenna</a:t>
            </a:r>
          </a:p>
          <a:p>
            <a:r>
              <a:rPr lang="en-US" dirty="0" smtClean="0"/>
              <a:t>D. The increase in impedance on receive or transmit compared to a reference antenna</a:t>
            </a:r>
          </a:p>
          <a:p>
            <a:pPr lvl="1"/>
            <a:r>
              <a:rPr lang="en-US" dirty="0" smtClean="0"/>
              <a:t> T9A11 HRLM (4-7)</a:t>
            </a:r>
          </a:p>
        </p:txBody>
      </p:sp>
      <p:sp>
        <p:nvSpPr>
          <p:cNvPr id="77826"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the gain of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3874838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additional power that is added to the transmitter power</a:t>
            </a:r>
          </a:p>
          <a:p>
            <a:r>
              <a:rPr lang="en-US" dirty="0" smtClean="0"/>
              <a:t>B. The additional power that is lost in the antenna when transmitting on a higher frequency</a:t>
            </a:r>
          </a:p>
          <a:p>
            <a:r>
              <a:rPr lang="en-US" b="1" dirty="0" smtClean="0"/>
              <a:t>C. The increase in signal strength in a specified direction when compared to a reference antenna</a:t>
            </a:r>
          </a:p>
          <a:p>
            <a:r>
              <a:rPr lang="en-US" dirty="0" smtClean="0"/>
              <a:t>D. The increase in impedance on receive or transmit compared to a reference antenna</a:t>
            </a:r>
          </a:p>
          <a:p>
            <a:pPr lvl="1"/>
            <a:r>
              <a:rPr lang="en-US" dirty="0" smtClean="0"/>
              <a:t> T9A11 HRLM (4-7)</a:t>
            </a:r>
          </a:p>
        </p:txBody>
      </p:sp>
      <p:sp>
        <p:nvSpPr>
          <p:cNvPr id="78850"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the gain of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14428536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sidebands become reversed at each reflection</a:t>
            </a:r>
          </a:p>
          <a:p>
            <a:r>
              <a:rPr lang="en-US" dirty="0" smtClean="0"/>
              <a:t>B. The polarization of the original signal is randomized</a:t>
            </a:r>
          </a:p>
          <a:p>
            <a:r>
              <a:rPr lang="en-US" dirty="0" smtClean="0"/>
              <a:t>C. The apparent frequency of the received signal is shifted by a random amount</a:t>
            </a:r>
          </a:p>
          <a:p>
            <a:r>
              <a:rPr lang="en-US" dirty="0" smtClean="0"/>
              <a:t>D. Signals at frequencies above 30 MHz become stronger with each reflection</a:t>
            </a:r>
          </a:p>
          <a:p>
            <a:pPr lvl="1"/>
            <a:r>
              <a:rPr lang="en-US" dirty="0" smtClean="0"/>
              <a:t> T3A09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common effect of "skip" reflections between the Earth and the ionosphere?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1100961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sidebands become reversed at each reflection</a:t>
            </a:r>
          </a:p>
          <a:p>
            <a:r>
              <a:rPr lang="en-US" b="1" dirty="0" smtClean="0"/>
              <a:t>B. The polarization of the original signal is randomized</a:t>
            </a:r>
          </a:p>
          <a:p>
            <a:r>
              <a:rPr lang="en-US" dirty="0" smtClean="0"/>
              <a:t>C. The apparent frequency of the received signal is shifted by a random amount</a:t>
            </a:r>
          </a:p>
          <a:p>
            <a:r>
              <a:rPr lang="en-US" dirty="0" smtClean="0"/>
              <a:t>D. Signals at frequencies above 30 MHz become stronger with each reflection</a:t>
            </a:r>
          </a:p>
          <a:p>
            <a:pPr lvl="1"/>
            <a:r>
              <a:rPr lang="en-US" dirty="0" smtClean="0"/>
              <a:t> T3A09 HRLM (4-7)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common effect of "skip" reflections between the Earth and the ionosphere?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749703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2 dB</a:t>
            </a:r>
          </a:p>
          <a:p>
            <a:r>
              <a:rPr lang="en-US" dirty="0" smtClean="0"/>
              <a:t>B. 3 dB</a:t>
            </a:r>
          </a:p>
          <a:p>
            <a:r>
              <a:rPr lang="en-US" dirty="0" smtClean="0"/>
              <a:t>C. 5 dB</a:t>
            </a:r>
          </a:p>
          <a:p>
            <a:r>
              <a:rPr lang="en-US" dirty="0" smtClean="0"/>
              <a:t>D. 10 dB</a:t>
            </a:r>
          </a:p>
          <a:p>
            <a:pPr lvl="1"/>
            <a:r>
              <a:rPr lang="en-US" dirty="0" smtClean="0"/>
              <a:t> T5B09 HRLM (4-8)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5 watts to 10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4177836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2 dB</a:t>
            </a:r>
          </a:p>
          <a:p>
            <a:r>
              <a:rPr lang="en-US" b="1" dirty="0" smtClean="0"/>
              <a:t>B. 3 dB</a:t>
            </a:r>
          </a:p>
          <a:p>
            <a:r>
              <a:rPr lang="en-US" dirty="0" smtClean="0"/>
              <a:t>C. 5 dB</a:t>
            </a:r>
          </a:p>
          <a:p>
            <a:r>
              <a:rPr lang="en-US" dirty="0" smtClean="0"/>
              <a:t>D. 10 dB</a:t>
            </a:r>
          </a:p>
          <a:p>
            <a:pPr lvl="1"/>
            <a:r>
              <a:rPr lang="en-US" dirty="0" smtClean="0"/>
              <a:t> T5B09 HRLM (4-8)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amount of change, measured in decibels (dB), of a power increase from 5 watts to 10 watts?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val="2848226953"/>
      </p:ext>
    </p:extLst>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6337</TotalTime>
  <Words>38397</Words>
  <Application>Microsoft Office PowerPoint</Application>
  <PresentationFormat>On-screen Show (4:3)</PresentationFormat>
  <Paragraphs>4312</Paragraphs>
  <Slides>591</Slides>
  <Notes>202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591</vt:i4>
      </vt:variant>
    </vt:vector>
  </HeadingPairs>
  <TitlesOfParts>
    <vt:vector size="599" baseType="lpstr">
      <vt:lpstr>MS PGothic</vt:lpstr>
      <vt:lpstr>MS PGothic</vt:lpstr>
      <vt:lpstr>Arial</vt:lpstr>
      <vt:lpstr>Calibri</vt:lpstr>
      <vt:lpstr>Lucida Grande</vt:lpstr>
      <vt:lpstr>Symbol</vt:lpstr>
      <vt:lpstr>Times New Roman</vt:lpstr>
      <vt:lpstr>HORIZ NO SCREENED DIAMOND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you do if another operator reports that your station’s 2 meter signals were strong just a moment ago, but now they are weak or distorted?</vt:lpstr>
      <vt:lpstr>What should you do if another operator reports that your station’s 2 meter signals were strong just a moment ago, but now they are weak or distorted?</vt:lpstr>
      <vt:lpstr>Why might the range of VHF and UHF signals be greater in the winter?</vt:lpstr>
      <vt:lpstr>Why might the range of VHF and UHF signals be greater in the winter?</vt:lpstr>
      <vt:lpstr>What term is commonly used to describe the rapid fluttering sound sometimes heard from mobile stations that are moving while transmitting?</vt:lpstr>
      <vt:lpstr>What term is commonly used to describe the rapid fluttering sound sometimes heard from mobile stations that are moving while transmitting?</vt:lpstr>
      <vt:lpstr>Which of the following is a likely cause of irregular fading of signals received by ionospheric reflection?</vt:lpstr>
      <vt:lpstr>Which of the following is a likely cause of irregular fading of signals received by ionospheric reflection?</vt:lpstr>
      <vt:lpstr>What may occur if data signals propagate over multiple paths?</vt:lpstr>
      <vt:lpstr>What may occur if data signals propagate over multiple paths?</vt:lpstr>
      <vt:lpstr>How might fog and light rain affect radio range on the 10 meter and 6 meter bands?</vt:lpstr>
      <vt:lpstr>How might fog and light rain affect radio range on the 10 meter and 6 meter bands?</vt:lpstr>
      <vt:lpstr>What weather condition would decrease range at microwave frequencies?</vt:lpstr>
      <vt:lpstr>What weather condition would decrease range at microwave frequencies?</vt:lpstr>
      <vt:lpstr>Which part of the atmosphere enables the propagation of radio signals around the world?</vt:lpstr>
      <vt:lpstr>Which part of the atmosphere enables the propagation of radio signals around the world?</vt:lpstr>
      <vt:lpstr>Why are direct (not via a repeater) UHF signals rarely heard from stations outside your local coverage area?</vt:lpstr>
      <vt:lpstr>Why are direct (not via a repeater) UHF signals rarely heard from stations outside your local coverage area?</vt:lpstr>
      <vt:lpstr>Which of the following is an advantage of HF vs VHF and higher frequencies?</vt:lpstr>
      <vt:lpstr>Which of the following is an advantage of HF vs VHF and higher frequencies?</vt:lpstr>
      <vt:lpstr>What is a characteristic of VHF signals received via auroral reflection?</vt:lpstr>
      <vt:lpstr>What is a characteristic of VHF signals received via auroral reflection?</vt:lpstr>
      <vt:lpstr>Which of the following propagation types is most commonly associated with occasional strong over-the-horizon signals on the 10, 6, and 2 meter bands?</vt:lpstr>
      <vt:lpstr>Which of the following propagation types is most commonly associated with occasional strong over-the-horizon signals on the 10, 6, and 2 meter bands?</vt:lpstr>
      <vt:lpstr>Which of the following might cause radio signals to be heard despite obstructions between the transmitting and receiving stations?</vt:lpstr>
      <vt:lpstr>Which of the following might cause radio signals to be heard despite obstructions between the transmitting and receiving stations?</vt:lpstr>
      <vt:lpstr>What mode is responsible for allowing over-the-horizon VHF and UHF communications to ranges of approximately 300 miles on a regular basis?</vt:lpstr>
      <vt:lpstr>What mode is responsible for allowing over-the-horizon VHF and UHF communications to ranges of approximately 300 miles on a regular basis?</vt:lpstr>
      <vt:lpstr>What band is best suited for communicating via meteor scatter?</vt:lpstr>
      <vt:lpstr>What band is best suited for communicating via meteor scatter?</vt:lpstr>
      <vt:lpstr>What causes tropospheric ducting?</vt:lpstr>
      <vt:lpstr>What causes tropospheric ducting?</vt:lpstr>
      <vt:lpstr>What is generally the best time for long-distance 10 meter band propagation via the F layer?</vt:lpstr>
      <vt:lpstr>What is generally the best time for long-distance 10 meter band propagation via the F layer?</vt:lpstr>
      <vt:lpstr>Why do VHF and UHF radio signals usually travel somewhat farther than the visual line of sight distance between two stations?</vt:lpstr>
      <vt:lpstr>Why do VHF and UHF radio signals usually travel somewhat farther than the visual line of sight distance between two stations?</vt:lpstr>
      <vt:lpstr>Which of the following bands may provide long distance communications during the peak of the sunspot cycle?</vt:lpstr>
      <vt:lpstr>Which of the following bands may provide long distance communications during the peak of the sunspot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happen if the antennas at opposite ends of a VHF or UHF line of sight radio link are not using the same polarization?</vt:lpstr>
      <vt:lpstr>What can happen if the antennas at opposite ends of a VHF or UHF line of sight radio link are not using the same polarization?</vt:lpstr>
      <vt:lpstr>What type of wave carries radio signals between transmitting and receiving stations?</vt:lpstr>
      <vt:lpstr>What type of wave carries radio signals between transmitting and receiving stations?</vt:lpstr>
      <vt:lpstr>What property of a radio wave is used to describe its polarization?</vt:lpstr>
      <vt:lpstr>What property of a radio wave is used to describe its polarization?</vt:lpstr>
      <vt:lpstr>What are the two components of a radio wave?</vt:lpstr>
      <vt:lpstr>What are the two components of a radio wave?</vt:lpstr>
      <vt:lpstr>A radio wave is made up of what type of energy?</vt:lpstr>
      <vt:lpstr>A radio wave is made up of what type of energy?</vt:lpstr>
      <vt:lpstr>What is the gain of an antenna?</vt:lpstr>
      <vt:lpstr>What is the gain of an antenna?</vt:lpstr>
      <vt:lpstr>Which of the following is a common effect of "skip" reflections between the Earth and the ionosphere?</vt:lpstr>
      <vt:lpstr>Which of the following is a common effect of "skip" reflections between the Earth and the ionosphere?</vt:lpstr>
      <vt:lpstr>What is the approximate amount of change, measured in decibels (dB), of a power increase from 5 watts to 10 watts?</vt:lpstr>
      <vt:lpstr>What is the approximate amount of change, measured in decibels (dB), of a power increase from 5 watts to 10 watts?</vt:lpstr>
      <vt:lpstr>What is the approximate amount of change, measured in decibels (dB), of a power decrease from 12 watts to 3 watts?</vt:lpstr>
      <vt:lpstr>What is the approximate amount of change, measured in decibels (dB), of a power decrease from 12 watts to 3 watts?</vt:lpstr>
      <vt:lpstr>What is the amount of change, measured in decibels (dB), of a power increase from 20 watts to 200 watts?</vt:lpstr>
      <vt:lpstr>What is the amount of change, measured in decibels (dB), of a power increase from 20 watts to 200 watts?</vt:lpstr>
      <vt:lpstr>What happens to power lost in a feed line?</vt:lpstr>
      <vt:lpstr>What happens to power lost in a feed line?</vt:lpstr>
      <vt:lpstr>What is the impedance of most coaxial cables used in amateur radio installations?</vt:lpstr>
      <vt:lpstr>What is the impedance of most coaxial cables used in amateur radio installations?</vt:lpstr>
      <vt:lpstr>Why is coaxial cable the most common feed line selected for amateur radio antenna systems?</vt:lpstr>
      <vt:lpstr>Why is coaxial cable the most common feed line selected for amateur radio antenna systems?</vt:lpstr>
      <vt:lpstr>In general, what happens as the frequency of a signal passing through coaxial cable is increased?</vt:lpstr>
      <vt:lpstr>In general, what happens as the frequency of a signal passing through coaxial cable is increased?</vt:lpstr>
      <vt:lpstr>Which of the following types of feed line has the lowest loss at VHF and UHF?</vt:lpstr>
      <vt:lpstr>Which of the following types of feed line has the lowest loss at VHF and UHF?</vt:lpstr>
      <vt:lpstr>What, in general terms, is standing wave ratio (SWR)?</vt:lpstr>
      <vt:lpstr>What, in general terms, is standing wave ratio (SWR)?</vt:lpstr>
      <vt:lpstr>What reading on an SWR meter indicates a perfect impedance match between the antenna and the feed line?</vt:lpstr>
      <vt:lpstr>What reading on an SWR meter indicates a perfect impedance match between the antenna and the feed line?</vt:lpstr>
      <vt:lpstr>Why do most solid-state amateur radio transmitters reduce output power as SWR increases?</vt:lpstr>
      <vt:lpstr>Why do most solid-state amateur radio transmitters reduce output power as SWR increases?</vt:lpstr>
      <vt:lpstr>What does an SWR reading of 4:1 indicate?</vt:lpstr>
      <vt:lpstr>What does an SWR reading of 4:1 indicate?</vt:lpstr>
      <vt:lpstr>What can cause erratic changes in SWR readings?</vt:lpstr>
      <vt:lpstr>What can cause erratic changes in SWR readings?</vt:lpstr>
      <vt:lpstr>Why is it important to have low SWR when using coaxial cable feed line?</vt:lpstr>
      <vt:lpstr>Why is it important to have low SWR when using coaxial cable feed line?</vt:lpstr>
      <vt:lpstr>Which of the following describes a simple dipole oriented parallel to the Earth’s surface?</vt:lpstr>
      <vt:lpstr>Which of the following describes a simple dipole oriented parallel to the Earth’s surface?</vt:lpstr>
      <vt:lpstr>In which direction does a half-wave dipole antenna radiate the strongest signal?</vt:lpstr>
      <vt:lpstr>In which direction does a half-wave dipole antenna radiate the strongest signal?</vt:lpstr>
      <vt:lpstr>What is an advantage of using a properly mounted 5/8 wavelength antenna for VHF or UHF mobile service?</vt:lpstr>
      <vt:lpstr>What is an advantage of using a properly mounted 5/8 wavelength antenna for VHF or UHF mobile service?</vt:lpstr>
      <vt:lpstr>Which of the following describes a type of antenna loading?</vt:lpstr>
      <vt:lpstr>Which of the following describes a type of antenna loading?</vt:lpstr>
      <vt:lpstr>How would you change a dipole antenna to make it resonant on a higher frequency?</vt:lpstr>
      <vt:lpstr>How would you change a dipole antenna to make it resonant on a higher frequency?</vt:lpstr>
      <vt:lpstr>What is the approximate length, in inches, of a quarter-wavelength vertical antenna for 146 MHz?</vt:lpstr>
      <vt:lpstr>What is the approximate length, in inches, of a quarter-wavelength vertical antenna for 146 MHz?</vt:lpstr>
      <vt:lpstr>What is the approximate length, in inches, of a half-wavelength 6 meter dipole antenna?</vt:lpstr>
      <vt:lpstr>What is the approximate length, in inches, of a half-wavelength 6 meter dipole antenna?</vt:lpstr>
      <vt:lpstr>What is a disadvantage of using a handheld VHF transceiver, with its integral antenna, inside a vehicle?</vt:lpstr>
      <vt:lpstr>What is a disadvantage of using a handheld VHF transceiver, with its integral antenna, inside a vehicle?</vt:lpstr>
      <vt:lpstr>What is a disadvantage of the “rubber duck” antenna supplied with most handheld radio transceivers when compared to a full-sized quarter-wave antenna?</vt:lpstr>
      <vt:lpstr>What is a disadvantage of the “rubber duck” antenna supplied with most handheld radio transceivers when compared to a full-sized quarter-wave antenna?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beam antenna?</vt:lpstr>
      <vt:lpstr>What is a beam antenna?</vt:lpstr>
      <vt:lpstr>What type of antennas are the quad, Yagi, and dish?</vt:lpstr>
      <vt:lpstr>What type of antennas are the quad, Yagi, and dish?</vt:lpstr>
      <vt:lpstr>What antenna polarization is normally used for long-distance weak-signal CW and SSB contacts using the VHF and UHF bands?</vt:lpstr>
      <vt:lpstr>What antenna polarization is normally used for long-distance weak-signal CW and SSB contacts using the VHF and UHF bands?</vt:lpstr>
      <vt:lpstr>When using a directional antenna, how might your station be able to access a distant repeater if buildings or obstructions are blocking the direct line of sight path?</vt:lpstr>
      <vt:lpstr>When using a directional antenna, how might your station be able to access a distant repeater if buildings or obstructions are blocking the direct line of sight path?</vt:lpstr>
      <vt:lpstr>What is the electrical difference between RG-58 and RG-8 coaxial cable?</vt:lpstr>
      <vt:lpstr>What is the electrical difference between RG-58 and RG-8 coaxial cable?</vt:lpstr>
      <vt:lpstr>Which of the following is the most common cause for failure of coaxial cables?</vt:lpstr>
      <vt:lpstr>Which of the following is the most common cause for failure of coaxial cables?</vt:lpstr>
      <vt:lpstr>Why should the outer jacket of coaxial cable be resistant to ultraviolet light?</vt:lpstr>
      <vt:lpstr>Why should the outer jacket of coaxial cable be resistant to ultraviolet light?</vt:lpstr>
      <vt:lpstr>What is a disadvantage of air core coaxial cable when compared to foam or solid dielectric types?</vt:lpstr>
      <vt:lpstr>What is a disadvantage of air core coaxial cable when compared to foam or solid dielectric types?</vt:lpstr>
      <vt:lpstr>Which of the following types of solder is best for radio and electronic use?</vt:lpstr>
      <vt:lpstr>Which of the following types of solder is best for radio and electronic use?</vt:lpstr>
      <vt:lpstr>What is the characteristic appearance of a cold solder joint?</vt:lpstr>
      <vt:lpstr>What is the characteristic appearance of a cold solder joint?</vt:lpstr>
      <vt:lpstr>Which of the following connectors is most suitable for frequencies above 400 MHz?</vt:lpstr>
      <vt:lpstr>Which of the following connectors is most suitable for frequencies above 400 MHz?</vt:lpstr>
      <vt:lpstr>Which of the following is true of PL-259 type coax connectors?</vt:lpstr>
      <vt:lpstr>Which of the following is true of PL-259 type coax connectors?</vt:lpstr>
      <vt:lpstr>Why should coax connectors exposed to the weather be sealed against water intrusion?</vt:lpstr>
      <vt:lpstr>Why should coax connectors exposed to the weather be sealed against water intrusion?</vt:lpstr>
      <vt:lpstr>What is the proper location for an external SWR meter?</vt:lpstr>
      <vt:lpstr>What is the proper location for an external SWR meter?</vt:lpstr>
      <vt:lpstr>Which of the following instruments can be used to determine if an antenna is resonant at the desired operating frequency?</vt:lpstr>
      <vt:lpstr>Which of the following instruments can be used to determine if an antenna is resonant at the desired operating frequency?</vt:lpstr>
      <vt:lpstr>What instrument other than an SWR meter could you use to determine if a feed line and antenna are properly matched?</vt:lpstr>
      <vt:lpstr>What instrument other than an SWR meter could you use to determine if a feed line and antenna are properly matched?</vt:lpstr>
      <vt:lpstr>What is the major function of an antenna tuner (antenna coupler)?</vt:lpstr>
      <vt:lpstr>What is the major function of an antenna tuner (antenna coupler)?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Popular Digital Modes &amp; Systems</vt:lpstr>
      <vt:lpstr>Popular Digital Modes</vt:lpstr>
      <vt:lpstr>PowerPoint Presentation</vt:lpstr>
      <vt:lpstr>Internet Gateway</vt:lpstr>
      <vt:lpstr>Automatic Position Reporting System (APRS)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Questions</vt:lpstr>
      <vt:lpstr>Which of the following is a form of amplitude modulation?</vt:lpstr>
      <vt:lpstr>Which of the following is a form of amplitude modulation?</vt:lpstr>
      <vt:lpstr>What type of modulation is most commonly used for VHF packet radio transmissions?</vt:lpstr>
      <vt:lpstr>What type of modulation is most commonly used for VHF packet radio transmissions?</vt:lpstr>
      <vt:lpstr>Which type of voice mode is most often used for long-distance (weak signal) contacts on the VHF and UHF bands?</vt:lpstr>
      <vt:lpstr>Which type of voice mode is most often used for long-distance (weak signal) contacts on the VHF and UHF bands?</vt:lpstr>
      <vt:lpstr>Which type of modulation is most commonly used for VHF and UHF voice repeaters?</vt:lpstr>
      <vt:lpstr>Which type of modulation is most commonly used for VHF and UHF voice repeaters?</vt:lpstr>
      <vt:lpstr>What is an advantage of single sideband (SSB) over FM for voice transmissions?</vt:lpstr>
      <vt:lpstr>What is an advantage of single sideband (SSB) over FM for voice transmissions?</vt:lpstr>
      <vt:lpstr>Which of the following types of emission has the narrowest bandwidth?</vt:lpstr>
      <vt:lpstr>Which of the following types of emission has the narrowest bandwidth?</vt:lpstr>
      <vt:lpstr>Which sideband is normally used for 10 meter HF, VHF, and UHF single-sideband communications?</vt:lpstr>
      <vt:lpstr>Which sideband is normally used for 10 meter HF, VHF, and UHF single-sideband communications?</vt:lpstr>
      <vt:lpstr>What is the approximate bandwidth of a single sideband (SSB) voice signal?</vt:lpstr>
      <vt:lpstr>What is the approximate bandwidth of a single sideband (SSB) voice signal?</vt:lpstr>
      <vt:lpstr>What is the approximate bandwidth of a VHF repeater FM phone signal?</vt:lpstr>
      <vt:lpstr>What is the approximate bandwidth of a VHF repeater FM phone signal?</vt:lpstr>
      <vt:lpstr>What is the typical bandwidth of analog fast-scan TV transmissions on the 70 centimeter band?</vt:lpstr>
      <vt:lpstr>What is the typical bandwidth of analog fast-scan TV transmissions on the 70 centimeter band?</vt:lpstr>
      <vt:lpstr>What is the approximate maximum bandwidth required to transmit a CW signal?</vt:lpstr>
      <vt:lpstr>What is the approximate maximum bandwidth required to transmit a CW signal?</vt:lpstr>
      <vt:lpstr>Which of the following can be used to enter the operating frequency on a modern transceiver?</vt:lpstr>
      <vt:lpstr>Which of the following can be used to enter the operating frequency on a modern transceiver?</vt:lpstr>
      <vt:lpstr>What is the primary purpose of a dummy load?</vt:lpstr>
      <vt:lpstr>What is the primary purpose of a dummy load?</vt:lpstr>
      <vt:lpstr>Why should you not set your transmit frequency to be exactly at the edge of an amateur band or sub-band?</vt:lpstr>
      <vt:lpstr>Why should you not set your transmit frequency to be exactly at the edge of an amateur band or sub-band?</vt:lpstr>
      <vt:lpstr>What does a dummy load consist of?</vt:lpstr>
      <vt:lpstr>What does a dummy load consist of?</vt:lpstr>
      <vt:lpstr>What is a way to enable quick access to a favorite frequency on your transceiver?</vt:lpstr>
      <vt:lpstr>What is a way to enable quick access to a favorite frequency on your transceiver?</vt:lpstr>
      <vt:lpstr>What is meant by the term "PTT"?</vt:lpstr>
      <vt:lpstr>What is meant by the term "PTT"?</vt:lpstr>
      <vt:lpstr>What does the term "RIT" mean?</vt:lpstr>
      <vt:lpstr>What does the term "RIT" mean?</vt:lpstr>
      <vt:lpstr>What is an electronic keyer?</vt:lpstr>
      <vt:lpstr>What is an electronic keyer?</vt:lpstr>
      <vt:lpstr>What can you do if you are told your FM handheld or mobile transceiver is over-deviating?</vt:lpstr>
      <vt:lpstr>What can you do if you are told your FM handheld or mobile transceiver is over-deviating?</vt:lpstr>
      <vt:lpstr>What may happen if a transmitter is operated with the microphone gain set too high?</vt:lpstr>
      <vt:lpstr>What may happen if a transmitter is operated with the microphone gain set too high?</vt:lpstr>
      <vt:lpstr>What might be the problem if a repeater user says your transmissions are breaking up on voice peaks?</vt:lpstr>
      <vt:lpstr>What might be the problem if a repeater user says your transmissions are breaking up on voice peaks?</vt:lpstr>
      <vt:lpstr>What is the purpose of the squelch control on a transceiver?</vt:lpstr>
      <vt:lpstr>What is the purpose of the squelch control on a transceiver?</vt:lpstr>
      <vt:lpstr>What is the advantage of having multiple receive bandwidth choices on a multimode transceiver?</vt:lpstr>
      <vt:lpstr>What is the advantage of having multiple receive bandwidth choices on a multimode transceiver?</vt:lpstr>
      <vt:lpstr>Which of the following is an appropriate receive filter bandwidth for minimizing noise and interference for SSB reception?</vt:lpstr>
      <vt:lpstr>Which of the following is an appropriate receive filter bandwidth for minimizing noise and interference for SSB reception?</vt:lpstr>
      <vt:lpstr>Which of the following is an appropriate receive filter bandwidth for minimizing noise and interference for CW reception?</vt:lpstr>
      <vt:lpstr>Which of the following is an appropriate receive filter bandwidth for minimizing noise and interference for CW reception?</vt:lpstr>
      <vt:lpstr>What is the function of automatic gain control, or AGC?</vt:lpstr>
      <vt:lpstr>What is the function of automatic gain control, or AGC?</vt:lpstr>
      <vt:lpstr>Which term describes the ability of a receiver to detect the presence of a signal?</vt:lpstr>
      <vt:lpstr>Which term describes the ability of a receiver to detect the presence of a signal?</vt:lpstr>
      <vt:lpstr>Which term describes the ability of a receiver to discriminate between multiple signals?</vt:lpstr>
      <vt:lpstr>Which term describes the ability of a receiver to discriminate between multiple signals?</vt:lpstr>
      <vt:lpstr>Where is an RF preamplifier installed?</vt:lpstr>
      <vt:lpstr>Where is an RF preamplifier installed?</vt:lpstr>
      <vt:lpstr>What is the function of the SSB/CW-FM switch on a VHF power amplifier?</vt:lpstr>
      <vt:lpstr>What is the function of the SSB/CW-FM switch on a VHF power amplifier?</vt:lpstr>
      <vt:lpstr>What device increases the low-power output from a handheld transceiver?</vt:lpstr>
      <vt:lpstr>What device increases the low-power output from a handheld transceiver?</vt:lpstr>
      <vt:lpstr>Which of the following could be used to remove power line noise or ignition noise?</vt:lpstr>
      <vt:lpstr>Which of the following could be used to remove power line noise or ignition noise?</vt:lpstr>
      <vt:lpstr>Which of the following would reduce ignition interference to a receiver?</vt:lpstr>
      <vt:lpstr>Which of the following would reduce ignition interference to a receiver?</vt:lpstr>
      <vt:lpstr>Which of the following controls could be used if the voice pitch of a single-sideband signal seems too high or low?</vt:lpstr>
      <vt:lpstr>Which of the following controls could be used if the voice pitch of a single-sideband signal seems too high or low?</vt:lpstr>
      <vt:lpstr>What device converts the RF input and output of a transceiver to another band?</vt:lpstr>
      <vt:lpstr>What device converts the RF input and output of a transceiver to another band?</vt:lpstr>
      <vt:lpstr>What code is used when sending CW in the amateur bands?</vt:lpstr>
      <vt:lpstr>What code is used when sending CW in the amateur bands?</vt:lpstr>
      <vt:lpstr>How might a computer be used as part of an amateur radio station?</vt:lpstr>
      <vt:lpstr>How might a computer be used as part of an amateur radio station?</vt:lpstr>
      <vt:lpstr>Which of the following operating activities is supported by digital mode software in the WSJT suite?</vt:lpstr>
      <vt:lpstr>Which of the following operating activities is supported by digital mode software in the WSJT suite?</vt:lpstr>
      <vt:lpstr>Which of the following best describes Broadband-Hamnet™, also referred to as a high-speed multi-media network?</vt:lpstr>
      <vt:lpstr>Which of the following best describes Broadband-Hamnet™, also referred to as a high-speed multi-media network?</vt:lpstr>
      <vt:lpstr>What is FT8?</vt:lpstr>
      <vt:lpstr>What is FT8?</vt:lpstr>
      <vt:lpstr>Which of the following is a digital communications mode?</vt:lpstr>
      <vt:lpstr>Which of the following is a digital communications mode?</vt:lpstr>
      <vt:lpstr>What does the term APRS mean?</vt:lpstr>
      <vt:lpstr>What does the term APRS mean?</vt:lpstr>
      <vt:lpstr>Which of the following devices is used to provide data to the transmitter when sending automatic position reports from a mobile amateur radio station?</vt:lpstr>
      <vt:lpstr>Which of the following devices is used to provide data to the transmitter when sending automatic position reports from a mobile amateur radio station?</vt:lpstr>
      <vt:lpstr>What does the abbreviation PSK mean?</vt:lpstr>
      <vt:lpstr>What does the abbreviation PSK mean?</vt:lpstr>
      <vt:lpstr>Which of the following may be included in packet transmissions?</vt:lpstr>
      <vt:lpstr>Which of the following may be included in packet transmissions?</vt:lpstr>
      <vt:lpstr>What is an ARQ transmission system?</vt:lpstr>
      <vt:lpstr>What is an ARQ transmission system?</vt:lpstr>
      <vt:lpstr>Which of the following is an application of APRS (Automatic Packet Reporting System)?</vt:lpstr>
      <vt:lpstr>Which of the following is an application of APRS (Automatic Packet Reporting System)?</vt:lpstr>
      <vt:lpstr>What name is given to an amateur radio station that is used to connect other amateur stations to the Internet?</vt:lpstr>
      <vt:lpstr>What name is given to an amateur radio station that is used to connect other amateur stations to the Internet?</vt:lpstr>
      <vt:lpstr>Which computer sound card port is connected to a transceiver’s headphone or speaker output for operating digital modes?</vt:lpstr>
      <vt:lpstr>Which computer sound card port is connected to a transceiver’s headphone or speaker output for operating digital modes?</vt:lpstr>
      <vt:lpstr>Which of the following connections might be used between a voice transceiver and a computer for digital operation?</vt:lpstr>
      <vt:lpstr>Which of the following connections might be used between a voice transceiver and a computer for digital operation?</vt:lpstr>
      <vt:lpstr>How is a computer’s sound card used when conducting digital communications using a computer?</vt:lpstr>
      <vt:lpstr>How is a computer’s sound card used when conducting digital communications using a computer?</vt:lpstr>
      <vt:lpstr>Technician License Course Chapter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be considered to determine the minimum current capacity needed for a transceiver power supply?</vt:lpstr>
      <vt:lpstr>What must be considered to determine the minimum current capacity needed for a transceiver power supply?</vt:lpstr>
      <vt:lpstr>How much voltage does a mobile transceiver typically require?</vt:lpstr>
      <vt:lpstr>How much voltage does a mobile transceiver typically require?</vt:lpstr>
      <vt:lpstr>What type of circuit controls the amount of voltage from a power supply?</vt:lpstr>
      <vt:lpstr>What type of circuit controls the amount of voltage from a power supply?</vt:lpstr>
      <vt:lpstr>Why should wiring between the power source and radio be heavy-gauge wire and kept as short as possible?</vt:lpstr>
      <vt:lpstr>Why should wiring between the power source and radio be heavy-gauge wire and kept as short as possible?</vt:lpstr>
      <vt:lpstr>What is the source of a high-pitched whine that varies with engine speed in a mobile transceiver’s receive audio?</vt:lpstr>
      <vt:lpstr>What is the source of a high-pitched whine that varies with engine speed in a mobile transceiver’s receive audio?</vt:lpstr>
      <vt:lpstr>Where should the negative return connection of a mobile transceiver's power cable be connected?</vt:lpstr>
      <vt:lpstr>Where should the negative return connection of a mobile transceiver's power cable be connected?</vt:lpstr>
      <vt:lpstr>Which of the following battery types is rechargeable?</vt:lpstr>
      <vt:lpstr>Which of the following battery types is rechargeable?</vt:lpstr>
      <vt:lpstr>Which of the following battery types is not rechargeable?</vt:lpstr>
      <vt:lpstr>Which of the following battery types is not rechargeable?</vt:lpstr>
      <vt:lpstr>What can happen if a lead-acid storage battery is charged or discharged too quickly?</vt:lpstr>
      <vt:lpstr>What can happen if a lead-acid storage battery is charged or discharged too quickly?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band plan, beyond the privileges established by the FCC?</vt:lpstr>
      <vt:lpstr>What is a band plan, beyond the privileges established by the FCC?</vt:lpstr>
      <vt:lpstr>What term describes an amateur station that is transmitting and receiving on the same frequency?</vt:lpstr>
      <vt:lpstr>What term describes an amateur station that is transmitting and receiving on the same frequency?</vt:lpstr>
      <vt:lpstr>Where may SSB phone be used in amateur bands above 50 MHz?</vt:lpstr>
      <vt:lpstr>Where may SSB phone be used in amateur bands above 50 MHz?</vt:lpstr>
      <vt:lpstr>What brief statement indicates that you are listening on a repeater and looking for a contact?</vt:lpstr>
      <vt:lpstr>What brief statement indicates that you are listening on a repeater and looking for a contact?</vt:lpstr>
      <vt:lpstr>What is an appropriate way to call another station on a repeater if you know the other station's call sign?</vt:lpstr>
      <vt:lpstr>What is an appropriate way to call another station on a repeater if you know the other station's call sign?</vt:lpstr>
      <vt:lpstr>What might be a problem if you receive a report that your audio signal through the repeater is distorted or unintelligible?</vt:lpstr>
      <vt:lpstr>What might be a problem if you receive a report that your audio signal through the repeater is distorted or unintelligible?</vt:lpstr>
      <vt:lpstr>What is the national calling frequency for FM simplex operations in the 2 meter band?</vt:lpstr>
      <vt:lpstr>What is the national calling frequency for FM simplex operations in the 2 meter band?</vt:lpstr>
      <vt:lpstr>What is the meaning of the procedural signal “CQ”?</vt:lpstr>
      <vt:lpstr>What is the meaning of the procedural signal “CQ”?</vt:lpstr>
      <vt:lpstr>What is the most common use of the “reverse split” function of a VHF/UHF transceiver?</vt:lpstr>
      <vt:lpstr>What is the most common use of the “reverse split” function of a VHF/UHF transceiver?</vt:lpstr>
      <vt:lpstr>Why are simplex channels designated in the VHF/UHF band plans?</vt:lpstr>
      <vt:lpstr>Why are simplex channels designated in the VHF/UHF band plans?</vt:lpstr>
      <vt:lpstr>If a station is not strong enough to keep a repeater’s receiver squelch open, which of the following might allow you to receive the station’s signal?</vt:lpstr>
      <vt:lpstr>If a station is not strong enough to keep a repeater’s receiver squelch open, which of the following might allow you to receive the station’s signal?</vt:lpstr>
      <vt:lpstr>How should you respond to a station calling CQ?</vt:lpstr>
      <vt:lpstr>How should you respond to a station calling CQ?</vt:lpstr>
      <vt:lpstr>Which of the following is a guideline when choosing an operating frequency for calling CQ?</vt:lpstr>
      <vt:lpstr>Which of the following is a guideline when choosing an operating frequency for calling CQ?</vt:lpstr>
      <vt:lpstr>Which Q signal indicates that you are receiving interference from other stations?</vt:lpstr>
      <vt:lpstr>Which Q signal indicates that you are receiving interference from other stations?</vt:lpstr>
      <vt:lpstr>Which Q signal indicates that you are changing frequency?</vt:lpstr>
      <vt:lpstr>Which Q signal indicates that you are changing frequency?</vt:lpstr>
      <vt:lpstr>What is a grid locator?</vt:lpstr>
      <vt:lpstr>What is a grid locator?</vt:lpstr>
      <vt:lpstr>What operating activity involves contacting as many stations as possible during a specified period?</vt:lpstr>
      <vt:lpstr>What operating activity involves contacting as many stations as possible during a specified period?</vt:lpstr>
      <vt:lpstr>Which of the following is good procedure when contacting another station in a radio contest?</vt:lpstr>
      <vt:lpstr>Which of the following is good procedure when contacting another station in a radio contest?</vt:lpstr>
      <vt:lpstr>What type of transmission is indicated by the term "NTSC?"</vt:lpstr>
      <vt:lpstr>What type of transmission is indicated by the term "NTSC?"</vt:lpstr>
      <vt:lpstr>Which of the following methods is used to locate sources of noise interference or jamming?</vt:lpstr>
      <vt:lpstr>Which of the following methods is used to locate sources of noise interference or jamming?</vt:lpstr>
      <vt:lpstr>Which of these items would be useful for a hidden transmitter hunt?</vt:lpstr>
      <vt:lpstr>Which of these items would be useful for a hidden transmitter hunt?</vt:lpstr>
      <vt:lpstr>Which of the following is a use for the scanning function of an FM transceiver?</vt:lpstr>
      <vt:lpstr>Which of the following is a use for the scanning function of an FM transceiver?</vt:lpstr>
      <vt:lpstr>What is meant by "repeater offset?"</vt:lpstr>
      <vt:lpstr>What is meant by "repeater offset?"</vt:lpstr>
      <vt:lpstr>Which of the following is a common repeater frequency offset in the 2 meter band?</vt:lpstr>
      <vt:lpstr>Which of the following is a common repeater frequency offset in the 2 meter band?</vt:lpstr>
      <vt:lpstr>What is a common repeater frequency offset in the 70 cm band?</vt:lpstr>
      <vt:lpstr>What is a common repeater frequency offset in the 70 cm band?</vt:lpstr>
      <vt:lpstr>Which of the following describes a linked repeater network?</vt:lpstr>
      <vt:lpstr>Which of the following describes a linked repeater network?</vt:lpstr>
      <vt:lpstr>What term describes the use of a sub-audible tone transmitted along with normal voice audio to open the squelch of a receiver?</vt:lpstr>
      <vt:lpstr>What term describes the use of a sub-audible tone transmitted along with normal voice audio to open the squelch of a receiver?</vt:lpstr>
      <vt:lpstr>Which of the following could be the reason you are unable to access a repeater whose output you can hear?</vt:lpstr>
      <vt:lpstr>Which of the following could be the reason you are unable to access a repeater whose output you can hear?</vt:lpstr>
      <vt:lpstr>What is meant by Voice Over Internet Protocol (VoIP) as used in amateur radio?</vt:lpstr>
      <vt:lpstr>What is meant by Voice Over Internet Protocol (VoIP) as used in amateur radio?</vt:lpstr>
      <vt:lpstr>What is the Internet Radio Linking Project (IRLP)?</vt:lpstr>
      <vt:lpstr>What is the Internet Radio Linking Project (IRLP)?</vt:lpstr>
      <vt:lpstr>How might you obtain a list of active nodes that use VoIP?</vt:lpstr>
      <vt:lpstr>How might you obtain a list of active nodes that use VoIP?</vt:lpstr>
      <vt:lpstr>What must be done before you may use the EchoLink system to communicate using a repeater?</vt:lpstr>
      <vt:lpstr>What must be done before you may use the EchoLink system to communicate using a repeater?</vt:lpstr>
      <vt:lpstr>How is access to some IRLP nodes accomplished?</vt:lpstr>
      <vt:lpstr>How is access to some IRLP nodes accomplished?</vt:lpstr>
      <vt:lpstr>Which of the following best describes DMR (Digital Mobile Radio)?</vt:lpstr>
      <vt:lpstr>Which of the following best describes DMR (Digital Mobile Radio)?</vt:lpstr>
      <vt:lpstr>What type of tones are used to control repeaters linked by the Internet Relay Linking Project (IRLP) protocol?</vt:lpstr>
      <vt:lpstr>What type of tones are used to control repeaters linked by the Internet Relay Linking Project (IRLP) protocol?</vt:lpstr>
      <vt:lpstr>How can you join a digital repeater’s “talk group”?</vt:lpstr>
      <vt:lpstr>How can you join a digital repeater’s “talk group”?</vt:lpstr>
      <vt:lpstr>What is a “talk group” on a DMR digital repeater?</vt:lpstr>
      <vt:lpstr>What is a “talk group” on a DMR digital repeater?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term “traffic” refer to in net operation?</vt:lpstr>
      <vt:lpstr>What does the term “traffic” refer to in net operation?</vt:lpstr>
      <vt:lpstr>Which of the following is an accepted practice to get the immediate attention of a net control station when reporting an emergency?</vt:lpstr>
      <vt:lpstr>Which of the following is an accepted practice to get the immediate attention of a net control station when reporting an emergency?</vt:lpstr>
      <vt:lpstr>Which of the following is an accepted practice for an amateur operator who has checked into a net?</vt:lpstr>
      <vt:lpstr>Which of the following is an accepted practice for an amateur operator who has checked into a net?</vt:lpstr>
      <vt:lpstr>Which of the following is a characteristic of good traffic handling? </vt:lpstr>
      <vt:lpstr>Which of the following is a characteristic of good traffic handling? </vt:lpstr>
      <vt:lpstr>What is meant by the term "NCS" used in net operation?</vt:lpstr>
      <vt:lpstr>What is meant by the term "NCS" used in net operation?</vt:lpstr>
      <vt:lpstr>What information is contained in the preamble of a formal traffic message?</vt:lpstr>
      <vt:lpstr>What information is contained in the preamble of a formal traffic message?</vt:lpstr>
      <vt:lpstr>What is meant by the term “check,” in reference to a formal traffic message?</vt:lpstr>
      <vt:lpstr>What is meant by the term “check,” in reference to a formal traffic message?</vt:lpstr>
      <vt:lpstr>What should be done when using voice modes to ensure that voice messages containing unusual words are received correctly?</vt:lpstr>
      <vt:lpstr>What should be done when using voice modes to ensure that voice messages containing unusual words are received correctly?</vt:lpstr>
      <vt:lpstr>What do RACES and ARES have in common?</vt:lpstr>
      <vt:lpstr>What do RACES and ARES have in common?</vt:lpstr>
      <vt:lpstr>When do the FCC rules NOT apply to the operation of an amateur station?</vt:lpstr>
      <vt:lpstr>When do the FCC rules NOT apply to the operation of an amateur station?</vt:lpstr>
      <vt:lpstr>What is the Amateur Radio Emergency Service (ARES)?</vt:lpstr>
      <vt:lpstr>What is the Amateur Radio Emergency Service (ARES)?</vt:lpstr>
      <vt:lpstr>Which of the following describes the Radio Amateur Civil Emergency Service (RACES)? </vt:lpstr>
      <vt:lpstr>Which of the following describes the Radio Amateur Civil Emergency Service (RACES)? </vt:lpstr>
      <vt:lpstr>Are amateur station control operators ever permitted to operate outside the frequency privileges of their license class?</vt:lpstr>
      <vt:lpstr>Are amateur station control operators ever permitted to operate outside the frequency privileges of their license class?</vt:lpstr>
      <vt:lpstr>Which amateur radio stations may make contact with an amateur radio station on the International Space Station (ISS) using 2 meter and 70 cm band frequencies?</vt:lpstr>
      <vt:lpstr>Which amateur radio stations may make contact with an amateur radio station on the International Space Station (ISS) using 2 meter and 70 cm band frequencies?</vt:lpstr>
      <vt:lpstr>Who may be the control operator of a station communicating through an amateur satellite or space station?</vt:lpstr>
      <vt:lpstr>Who may be the control operator of a station communicating through an amateur satellite or space station?</vt:lpstr>
      <vt:lpstr>What is a satellite beacon?</vt:lpstr>
      <vt:lpstr>What is a satellite beacon?</vt:lpstr>
      <vt:lpstr>What is the FCC Part 97 definition of a "space station"?</vt:lpstr>
      <vt:lpstr>What is the FCC Part 97 definition of a "space station"?</vt:lpstr>
      <vt:lpstr>Which of the following are inputs to a satellite tracking program?</vt:lpstr>
      <vt:lpstr>Which of the following are inputs to a satellite tracking program?</vt:lpstr>
      <vt:lpstr>With regard to satellite communications, what is Doppler shift?</vt:lpstr>
      <vt:lpstr>With regard to satellite communications, what is Doppler shift?</vt:lpstr>
      <vt:lpstr>Which of the following are provided by satellite tracking programs?</vt:lpstr>
      <vt:lpstr>Which of the following are provided by satellite tracking programs?</vt:lpstr>
      <vt:lpstr>What causes spin fading of satellite signals?</vt:lpstr>
      <vt:lpstr>What causes spin fading of satellite signals?</vt:lpstr>
      <vt:lpstr>What do the initials LEO tell you about an amateur satellite?</vt:lpstr>
      <vt:lpstr>What do the initials LEO tell you about an amateur satellite?</vt:lpstr>
      <vt:lpstr>What telemetry information is typically transmitted by satellite beacons?</vt:lpstr>
      <vt:lpstr>What telemetry information is typically transmitted by satellite beacons?</vt:lpstr>
      <vt:lpstr>What is the impact of using too much effective radiated power on a satellite uplink?</vt:lpstr>
      <vt:lpstr>What is the impact of using too much effective radiated power on a satellite uplink?</vt:lpstr>
      <vt:lpstr>What mode of transmission is used by amateur radio satellites?</vt:lpstr>
      <vt:lpstr>What mode of transmission is used by amateur radio satellites?</vt:lpstr>
      <vt:lpstr>What is meant by the statement that a satellite is operating in mode U/V?</vt:lpstr>
      <vt:lpstr>What is meant by the statement that a satellite is operating in mode U/V?</vt:lpstr>
      <vt:lpstr>Who may receive telemetry from a space station?</vt:lpstr>
      <vt:lpstr>Who may receive telemetry from a space station?</vt:lpstr>
      <vt:lpstr>Which of the following is a good way to judge whether your uplink power is neither too low nor too high?</vt:lpstr>
      <vt:lpstr>Which of the following is a good way to judge whether your uplink power is neither too low nor too high?</vt:lpstr>
    </vt:vector>
  </TitlesOfParts>
  <Company>ARRL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Edward Gobbel</cp:lastModifiedBy>
  <cp:revision>143</cp:revision>
  <dcterms:created xsi:type="dcterms:W3CDTF">2005-07-28T14:19:34Z</dcterms:created>
  <dcterms:modified xsi:type="dcterms:W3CDTF">2019-01-26T12:38:51Z</dcterms:modified>
</cp:coreProperties>
</file>